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3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870E1-9D25-4516-B0C8-0DC6F72D9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9A4C0-8569-4013-BF9D-E824B2498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03DA-216D-49C8-B879-56BC16A2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6ABF8-F8BA-4D60-B1A8-A1204F15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65F8B-A51B-4F69-B3B8-BFFBB09ED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50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113A-452D-45B8-964A-46202F05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5FCA-7AE0-4ABD-8333-B792A8D59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FA9A7-0086-4B88-9323-A44050C1E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714A8-9F8F-4EA2-BBA1-08FF69EF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0B566-EC0F-4F80-9432-9FDC2319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52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E2F31-D348-4863-AD90-A2C736317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436AF-ED0C-43DE-A322-A59F4C72C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5E7C4-56F8-4642-8FF6-01D69BE6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A85E1-B7AE-4A51-923E-5880B7C5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CE326-837E-417F-BE87-DCD2BF77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43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E2AD3-0C17-4450-BBDE-A2A46B28D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0301-6CA8-4B3F-B3E9-874CB3F948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60CDA-D886-4A9D-9323-C4C28F0C7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A3286-0476-4CF9-ABB1-4C22561AA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8841-90CD-4696-A33F-EE392F03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4E67C-83FD-4664-A20F-955E99857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9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F1537-BDE4-41A9-95CC-E74D0A755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C6812-2A81-49F3-B44E-504702B73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D2508-11FB-4FD5-BE3B-67CA74069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88D8C-C7D0-4CCD-87E6-22D44A729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D40DCF-54E5-4FF8-B94E-3EECCA688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0D302-FFF8-4648-BCD6-D816E7ADB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43870-1BA9-43B3-8D3A-790C3399C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C7142E-09E4-4391-A83B-6B8F95AB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05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03916-C90D-4EA1-AD08-FE059B947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92A97-AF11-4243-B9BA-145F0903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D8B38-2C78-4413-A044-447C889F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19137-054A-4C47-A083-1C810D749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39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DCC5A-76C8-49BC-A808-377B629A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A5DFE3-5197-40B8-9BF9-993634BE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D958D-6A41-4E33-93BC-19B98A3D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23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33DC-E456-4D1F-8BA2-17F5B3AF2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CDB6D-8768-4F32-8517-D7592B536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D15F2-4B02-47DA-8FB6-ABFE72D8C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911BD-2CA2-4288-908A-1698D61B2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CDA04-97F3-432E-98B8-A8F5B381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996D8-8136-48F9-BE4B-898723460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25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8D3F8-CDC6-44EA-B75F-DC64C20FB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FC6F3-5D5B-4FC9-A6C2-1D00764E5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B5C3F-D9A3-4805-A331-48A36342F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DF453-DC89-444A-BF0B-9B3C8F6B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8BFE9-7C4F-4DEE-95EE-3C167C04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3C16A-ACFD-4C00-84D4-3569D04D7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09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539C-7C00-484E-B94C-CED68AC1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F9615C-D3D1-48B2-8C45-D828BFF93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9EE41-6D24-4C39-8EE0-1328D95C1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B2E29-B778-4CC0-94F2-0BDC5ED0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DE7B7-8AB3-4B4B-B56A-77FD569A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05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453B77-976E-412D-BCFC-EFA7F2AB72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707ED-C36A-4721-AAF6-4F090AE2A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B0695-2405-493D-8E17-F8997273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BC610-4633-4068-B219-9B105025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903BB-5298-4FA4-904D-04AA6A746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80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271E8-2A38-4CCC-91D7-BA6831F3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D0A6C-F402-450F-B7F2-3033A3CA8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3B7AC-D5AA-47E7-AA51-420A012C4A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D0566-C110-410E-B7E2-72A4F0103698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777F6-4A77-4A61-A090-4E28701B8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56A2E-167C-44D4-BCBC-81FDB2F30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610B0-36E5-4933-8767-958B44E0A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93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7907148-C18A-40CB-8DBB-E21E4A908685}"/>
              </a:ext>
            </a:extLst>
          </p:cNvPr>
          <p:cNvSpPr txBox="1"/>
          <p:nvPr/>
        </p:nvSpPr>
        <p:spPr>
          <a:xfrm>
            <a:off x="306116" y="3523604"/>
            <a:ext cx="11883355" cy="1575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EA40CF4-E2BD-4961-B962-C2029DAFB296}"/>
              </a:ext>
            </a:extLst>
          </p:cNvPr>
          <p:cNvSpPr/>
          <p:nvPr/>
        </p:nvSpPr>
        <p:spPr>
          <a:xfrm>
            <a:off x="0" y="3348572"/>
            <a:ext cx="12201307" cy="236749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Targeted Support Offer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F2DC2C-517D-4FE2-9AF2-46FBB419AC19}"/>
              </a:ext>
            </a:extLst>
          </p:cNvPr>
          <p:cNvSpPr/>
          <p:nvPr/>
        </p:nvSpPr>
        <p:spPr>
          <a:xfrm>
            <a:off x="-1" y="0"/>
            <a:ext cx="12201308" cy="4846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            Early Years </a:t>
            </a:r>
            <a:r>
              <a:rPr lang="en-GB"/>
              <a:t>Inclusion Service </a:t>
            </a:r>
            <a:r>
              <a:rPr lang="en-GB" dirty="0"/>
              <a:t>SEND 0-5 Pathway			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9B72E6-046E-4813-AA1C-D27854380FBD}"/>
              </a:ext>
            </a:extLst>
          </p:cNvPr>
          <p:cNvSpPr/>
          <p:nvPr/>
        </p:nvSpPr>
        <p:spPr>
          <a:xfrm>
            <a:off x="1" y="432590"/>
            <a:ext cx="12192000" cy="19906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3EA6CA-B87D-4112-85A9-14A59803A5F9}"/>
              </a:ext>
            </a:extLst>
          </p:cNvPr>
          <p:cNvSpPr/>
          <p:nvPr/>
        </p:nvSpPr>
        <p:spPr>
          <a:xfrm rot="16200000">
            <a:off x="-740561" y="1166259"/>
            <a:ext cx="1992809" cy="5116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/>
              <a:t>Universal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5DB79E-18DF-4499-80B2-F5125B650228}"/>
              </a:ext>
            </a:extLst>
          </p:cNvPr>
          <p:cNvSpPr/>
          <p:nvPr/>
        </p:nvSpPr>
        <p:spPr>
          <a:xfrm>
            <a:off x="439169" y="2435802"/>
            <a:ext cx="11752831" cy="9037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8CA84F-689A-46E2-8EAC-A87D5C34FE34}"/>
              </a:ext>
            </a:extLst>
          </p:cNvPr>
          <p:cNvSpPr/>
          <p:nvPr/>
        </p:nvSpPr>
        <p:spPr>
          <a:xfrm rot="16200000">
            <a:off x="-624532" y="3974772"/>
            <a:ext cx="1744315" cy="49019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/>
              <a:t>Targeted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74505A-6596-4C72-A02B-FA96388ACA8F}"/>
              </a:ext>
            </a:extLst>
          </p:cNvPr>
          <p:cNvSpPr/>
          <p:nvPr/>
        </p:nvSpPr>
        <p:spPr>
          <a:xfrm>
            <a:off x="490195" y="5351104"/>
            <a:ext cx="11711112" cy="1516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73F1CF-BBE4-4398-8C00-A30618F0D405}"/>
              </a:ext>
            </a:extLst>
          </p:cNvPr>
          <p:cNvSpPr/>
          <p:nvPr/>
        </p:nvSpPr>
        <p:spPr>
          <a:xfrm rot="16200000">
            <a:off x="-640438" y="5730856"/>
            <a:ext cx="1753424" cy="49019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/>
              <a:t>Specialist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E1B1A3F-72EF-46CE-825C-882B072F5A06}"/>
              </a:ext>
            </a:extLst>
          </p:cNvPr>
          <p:cNvSpPr/>
          <p:nvPr/>
        </p:nvSpPr>
        <p:spPr>
          <a:xfrm>
            <a:off x="908306" y="726742"/>
            <a:ext cx="2721118" cy="1687676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Children’s Centre / Family Hub Offer</a:t>
            </a:r>
          </a:p>
          <a:p>
            <a:br>
              <a:rPr lang="en-GB" sz="1100" dirty="0">
                <a:solidFill>
                  <a:schemeClr val="tx1"/>
                </a:solidFill>
              </a:rPr>
            </a:br>
            <a:r>
              <a:rPr lang="en-GB" sz="1100" dirty="0">
                <a:solidFill>
                  <a:schemeClr val="tx1"/>
                </a:solidFill>
              </a:rPr>
              <a:t>- SEND Professional sessions supporting various topics- eating, sleeping etc</a:t>
            </a:r>
            <a:br>
              <a:rPr lang="en-GB" sz="1100" dirty="0">
                <a:solidFill>
                  <a:schemeClr val="tx1"/>
                </a:solidFill>
              </a:rPr>
            </a:br>
            <a:r>
              <a:rPr lang="en-GB" sz="1100" dirty="0">
                <a:solidFill>
                  <a:schemeClr val="tx1"/>
                </a:solidFill>
              </a:rPr>
              <a:t>- SEND Play and Stays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Childminders</a:t>
            </a:r>
          </a:p>
          <a:p>
            <a:endParaRPr lang="en-GB" sz="1100" dirty="0">
              <a:solidFill>
                <a:schemeClr val="tx1"/>
              </a:solidFill>
            </a:endParaRPr>
          </a:p>
          <a:p>
            <a:r>
              <a:rPr lang="en-GB" sz="1100" i="1" dirty="0">
                <a:solidFill>
                  <a:schemeClr val="tx1"/>
                </a:solidFill>
              </a:rPr>
              <a:t>Please see Children Centre’s offer document for further information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E25877D-F4CE-44F0-9065-C0769DB3F9C5}"/>
              </a:ext>
            </a:extLst>
          </p:cNvPr>
          <p:cNvSpPr/>
          <p:nvPr/>
        </p:nvSpPr>
        <p:spPr>
          <a:xfrm>
            <a:off x="9613219" y="762457"/>
            <a:ext cx="2275429" cy="1647784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Online Resources</a:t>
            </a:r>
          </a:p>
          <a:p>
            <a:pPr algn="ctr"/>
            <a:endParaRPr lang="en-GB" sz="1100" b="1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RBG SEND Local Offer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Children and Families Directory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Family Information Service</a:t>
            </a:r>
          </a:p>
          <a:p>
            <a:pPr marL="171450" indent="-171450">
              <a:buFontTx/>
              <a:buChar char="-"/>
            </a:pPr>
            <a:endParaRPr lang="en-GB" sz="11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endParaRPr lang="en-GB" sz="11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endParaRPr lang="en-GB" sz="11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CDE04C5-B433-4698-AF05-BE68EE6917E2}"/>
              </a:ext>
            </a:extLst>
          </p:cNvPr>
          <p:cNvSpPr/>
          <p:nvPr/>
        </p:nvSpPr>
        <p:spPr>
          <a:xfrm>
            <a:off x="5012029" y="754602"/>
            <a:ext cx="2553742" cy="1673018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100" b="1" dirty="0">
              <a:solidFill>
                <a:schemeClr val="tx1"/>
              </a:solidFill>
            </a:endParaRPr>
          </a:p>
          <a:p>
            <a:pPr algn="ctr"/>
            <a:r>
              <a:rPr lang="en-GB" sz="1100" b="1" dirty="0">
                <a:solidFill>
                  <a:schemeClr val="tx1"/>
                </a:solidFill>
              </a:rPr>
              <a:t>Offer to PVI Early Years Settings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Wide ranging offer – termly SEND Planning and Monitoring visits for settings requiring a higher level of support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Training and support</a:t>
            </a:r>
          </a:p>
          <a:p>
            <a:pPr marL="171450" indent="-171450">
              <a:buFontTx/>
              <a:buChar char="-"/>
            </a:pPr>
            <a:r>
              <a:rPr lang="en-GB" sz="1100" dirty="0">
                <a:solidFill>
                  <a:schemeClr val="tx1"/>
                </a:solidFill>
              </a:rPr>
              <a:t>Support settings with children’s transitions, through practical support </a:t>
            </a:r>
          </a:p>
          <a:p>
            <a:pPr marL="171450" indent="-171450">
              <a:buFontTx/>
              <a:buChar char="-"/>
            </a:pPr>
            <a:endParaRPr lang="en-GB" sz="1100" dirty="0">
              <a:solidFill>
                <a:schemeClr val="tx1"/>
              </a:solidFill>
            </a:endParaRPr>
          </a:p>
          <a:p>
            <a:pPr marL="171450" indent="-171450" algn="ctr">
              <a:buFontTx/>
              <a:buChar char="-"/>
            </a:pP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8EEED85-3ACE-4E1F-AAD3-3239C8D59076}"/>
              </a:ext>
            </a:extLst>
          </p:cNvPr>
          <p:cNvSpPr/>
          <p:nvPr/>
        </p:nvSpPr>
        <p:spPr>
          <a:xfrm>
            <a:off x="511687" y="441464"/>
            <a:ext cx="11680313" cy="267984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Universal Support Offer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537E751-0B6C-4999-BE92-132F2B7F85F0}"/>
              </a:ext>
            </a:extLst>
          </p:cNvPr>
          <p:cNvSpPr/>
          <p:nvPr/>
        </p:nvSpPr>
        <p:spPr>
          <a:xfrm>
            <a:off x="4885320" y="2247914"/>
            <a:ext cx="2947229" cy="175329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Child concerns resolved</a:t>
            </a: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9A4E70FA-91E3-45EA-959B-8DDBC6809E0B}"/>
              </a:ext>
            </a:extLst>
          </p:cNvPr>
          <p:cNvSpPr/>
          <p:nvPr/>
        </p:nvSpPr>
        <p:spPr>
          <a:xfrm rot="5400000" flipH="1">
            <a:off x="8607379" y="1613964"/>
            <a:ext cx="45719" cy="152714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93A2A14-8989-4A36-8F33-9348BC87FD63}"/>
              </a:ext>
            </a:extLst>
          </p:cNvPr>
          <p:cNvSpPr txBox="1"/>
          <p:nvPr/>
        </p:nvSpPr>
        <p:spPr>
          <a:xfrm>
            <a:off x="2814196" y="2258840"/>
            <a:ext cx="132578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No further action</a:t>
            </a: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78FD3AA1-6C25-4B8F-A47E-5354390F1309}"/>
              </a:ext>
            </a:extLst>
          </p:cNvPr>
          <p:cNvSpPr/>
          <p:nvPr/>
        </p:nvSpPr>
        <p:spPr>
          <a:xfrm rot="16200000">
            <a:off x="4506815" y="1972377"/>
            <a:ext cx="62601" cy="825345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0B353B0-FF8E-4ACD-BEB2-3DB404014A99}"/>
              </a:ext>
            </a:extLst>
          </p:cNvPr>
          <p:cNvSpPr txBox="1"/>
          <p:nvPr/>
        </p:nvSpPr>
        <p:spPr>
          <a:xfrm>
            <a:off x="8084705" y="2269231"/>
            <a:ext cx="41439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No</a:t>
            </a:r>
          </a:p>
        </p:txBody>
      </p:sp>
      <p:sp>
        <p:nvSpPr>
          <p:cNvPr id="54" name="Flowchart: Terminator 53">
            <a:extLst>
              <a:ext uri="{FF2B5EF4-FFF2-40B4-BE49-F238E27FC236}">
                <a16:creationId xmlns:a16="http://schemas.microsoft.com/office/drawing/2014/main" id="{E3A5D09C-CEAA-434A-87EC-12A3B6BA53C3}"/>
              </a:ext>
            </a:extLst>
          </p:cNvPr>
          <p:cNvSpPr/>
          <p:nvPr/>
        </p:nvSpPr>
        <p:spPr>
          <a:xfrm>
            <a:off x="8922896" y="2166661"/>
            <a:ext cx="2808088" cy="699796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Referral into service                        </a:t>
            </a:r>
            <a:r>
              <a:rPr lang="en-GB" sz="1200" dirty="0">
                <a:solidFill>
                  <a:schemeClr val="tx1"/>
                </a:solidFill>
              </a:rPr>
              <a:t>(EYIT single referral  or EYCT referral) for targeted support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2A971FEE-27CE-4C86-8901-D720929DA903}"/>
              </a:ext>
            </a:extLst>
          </p:cNvPr>
          <p:cNvSpPr/>
          <p:nvPr/>
        </p:nvSpPr>
        <p:spPr>
          <a:xfrm>
            <a:off x="5133351" y="3636892"/>
            <a:ext cx="2742600" cy="140727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50" b="1" dirty="0">
                <a:solidFill>
                  <a:schemeClr val="tx1"/>
                </a:solidFill>
              </a:rPr>
              <a:t>Early years PVI  Setting Support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</a:rPr>
              <a:t>Enhanced knowledge of SEND and inclusive practice within settings including upskilling EY practitioners and SENCOs</a:t>
            </a:r>
            <a:br>
              <a:rPr lang="en-GB" sz="1050" dirty="0">
                <a:solidFill>
                  <a:schemeClr val="tx1"/>
                </a:solidFill>
              </a:rPr>
            </a:br>
            <a:r>
              <a:rPr lang="en-GB" sz="1050" dirty="0">
                <a:solidFill>
                  <a:schemeClr val="tx1"/>
                </a:solidFill>
              </a:rPr>
              <a:t>Provide SEND advice and support through observations, modelling, training, phone or email contact and support in completing funding applications such as SENIF 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5D7ED7E-2FDE-4F5E-B3AD-890F4FEAC754}"/>
              </a:ext>
            </a:extLst>
          </p:cNvPr>
          <p:cNvSpPr/>
          <p:nvPr/>
        </p:nvSpPr>
        <p:spPr>
          <a:xfrm>
            <a:off x="530882" y="3832070"/>
            <a:ext cx="2475553" cy="114935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050" b="1" dirty="0">
              <a:solidFill>
                <a:schemeClr val="tx1"/>
              </a:solidFill>
            </a:endParaRPr>
          </a:p>
          <a:p>
            <a:pPr algn="ctr"/>
            <a:r>
              <a:rPr lang="en-GB" sz="1050" b="1" dirty="0">
                <a:solidFill>
                  <a:schemeClr val="tx1"/>
                </a:solidFill>
              </a:rPr>
              <a:t>Children’s Centre/ Family Hub Groups</a:t>
            </a:r>
          </a:p>
          <a:p>
            <a:r>
              <a:rPr lang="en-GB" sz="105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 groups &amp;</a:t>
            </a:r>
            <a:r>
              <a:rPr lang="en-GB" sz="105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workshops</a:t>
            </a:r>
            <a:endParaRPr lang="en-GB" sz="105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050" dirty="0">
                <a:solidFill>
                  <a:schemeClr val="tx1"/>
                </a:solidFill>
              </a:rPr>
              <a:t>(specific needs and </a:t>
            </a:r>
          </a:p>
          <a:p>
            <a:r>
              <a:rPr lang="en-GB" sz="1050" dirty="0">
                <a:solidFill>
                  <a:schemeClr val="tx1"/>
                </a:solidFill>
              </a:rPr>
              <a:t>Information on health/ disability issues)</a:t>
            </a:r>
          </a:p>
          <a:p>
            <a:r>
              <a:rPr lang="en-GB" sz="1050" dirty="0">
                <a:solidFill>
                  <a:schemeClr val="tx1"/>
                </a:solidFill>
              </a:rPr>
              <a:t>SEND Support- Childminder drop in’s ?</a:t>
            </a:r>
          </a:p>
          <a:p>
            <a:r>
              <a:rPr lang="en-GB" sz="1050" dirty="0">
                <a:solidFill>
                  <a:schemeClr val="tx1"/>
                </a:solidFill>
              </a:rPr>
              <a:t>Training for Children Centre staff</a:t>
            </a:r>
          </a:p>
          <a:p>
            <a:pPr algn="ctr"/>
            <a:endParaRPr lang="en-GB" sz="1050" dirty="0">
              <a:solidFill>
                <a:srgbClr val="FF0000"/>
              </a:solidFill>
            </a:endParaRPr>
          </a:p>
        </p:txBody>
      </p:sp>
      <p:sp>
        <p:nvSpPr>
          <p:cNvPr id="91" name="Flowchart: Terminator 90">
            <a:extLst>
              <a:ext uri="{FF2B5EF4-FFF2-40B4-BE49-F238E27FC236}">
                <a16:creationId xmlns:a16="http://schemas.microsoft.com/office/drawing/2014/main" id="{CEAD89FF-D7A8-4129-A6CA-435694A35782}"/>
              </a:ext>
            </a:extLst>
          </p:cNvPr>
          <p:cNvSpPr/>
          <p:nvPr/>
        </p:nvSpPr>
        <p:spPr>
          <a:xfrm>
            <a:off x="7271137" y="1284030"/>
            <a:ext cx="2171414" cy="57458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Use appropriate monitoring tools/meetings to track</a:t>
            </a: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F6E1699D-3C26-4396-A20F-A137F55BC7B3}"/>
              </a:ext>
            </a:extLst>
          </p:cNvPr>
          <p:cNvSpPr/>
          <p:nvPr/>
        </p:nvSpPr>
        <p:spPr>
          <a:xfrm>
            <a:off x="9075116" y="5461209"/>
            <a:ext cx="2381922" cy="1183082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PVI- Caseload for children with complex SEND needs</a:t>
            </a:r>
          </a:p>
          <a:p>
            <a:pPr marL="171450" indent="-171450" algn="ctr">
              <a:buFontTx/>
              <a:buChar char="-"/>
            </a:pPr>
            <a:r>
              <a:rPr lang="en-GB" sz="1000" dirty="0">
                <a:solidFill>
                  <a:schemeClr val="tx1"/>
                </a:solidFill>
              </a:rPr>
              <a:t>Individual support for families and school/nursery/PVI (no direct work within the home)</a:t>
            </a:r>
          </a:p>
          <a:p>
            <a:pPr marL="171450" indent="-171450" algn="ctr">
              <a:buFontTx/>
              <a:buChar char="-"/>
            </a:pPr>
            <a:r>
              <a:rPr lang="en-GB" sz="1000" dirty="0">
                <a:solidFill>
                  <a:schemeClr val="tx1"/>
                </a:solidFill>
              </a:rPr>
              <a:t>Transition support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D83E954-4EFA-4D35-A057-65F47217CAE5}"/>
              </a:ext>
            </a:extLst>
          </p:cNvPr>
          <p:cNvSpPr/>
          <p:nvPr/>
        </p:nvSpPr>
        <p:spPr>
          <a:xfrm>
            <a:off x="10426357" y="2915687"/>
            <a:ext cx="1708343" cy="534216"/>
          </a:xfrm>
          <a:prstGeom prst="roundRect">
            <a:avLst/>
          </a:prstGeom>
          <a:solidFill>
            <a:srgbClr val="FFCF37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Meets threshold for complex needs support?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3BF92664-3A38-439F-BC39-92A120CD7D26}"/>
              </a:ext>
            </a:extLst>
          </p:cNvPr>
          <p:cNvSpPr/>
          <p:nvPr/>
        </p:nvSpPr>
        <p:spPr>
          <a:xfrm>
            <a:off x="6744226" y="5427823"/>
            <a:ext cx="1977196" cy="1231180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Access to the Educational Psychology Service</a:t>
            </a: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Route B</a:t>
            </a:r>
            <a:br>
              <a:rPr lang="en-GB" sz="1000" b="1" dirty="0">
                <a:solidFill>
                  <a:schemeClr val="tx1"/>
                </a:solidFill>
              </a:rPr>
            </a:br>
            <a:r>
              <a:rPr lang="en-GB" sz="1000" dirty="0">
                <a:solidFill>
                  <a:schemeClr val="tx1"/>
                </a:solidFill>
              </a:rPr>
              <a:t>Bespoke support assessing a child’s difficulties with learning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06C83F-3B71-4AFE-A150-8DA290FCD71F}"/>
              </a:ext>
            </a:extLst>
          </p:cNvPr>
          <p:cNvSpPr txBox="1"/>
          <p:nvPr/>
        </p:nvSpPr>
        <p:spPr>
          <a:xfrm>
            <a:off x="4343400" y="2285999"/>
            <a:ext cx="44954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Yes</a:t>
            </a:r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FAEDF6A3-7E77-4DFA-B2F9-91AC55B8E401}"/>
              </a:ext>
            </a:extLst>
          </p:cNvPr>
          <p:cNvCxnSpPr>
            <a:cxnSpLocks/>
          </p:cNvCxnSpPr>
          <p:nvPr/>
        </p:nvCxnSpPr>
        <p:spPr>
          <a:xfrm flipV="1">
            <a:off x="8063918" y="2601654"/>
            <a:ext cx="790741" cy="32089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806A78-B3F6-4FA7-BF51-75C402B09617}"/>
              </a:ext>
            </a:extLst>
          </p:cNvPr>
          <p:cNvSpPr txBox="1"/>
          <p:nvPr/>
        </p:nvSpPr>
        <p:spPr>
          <a:xfrm>
            <a:off x="3281006" y="2726610"/>
            <a:ext cx="4821422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Initial consultation completed to establish needs of the child and family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EE343F7-5F69-45B8-B76F-DBAC329069BC}"/>
              </a:ext>
            </a:extLst>
          </p:cNvPr>
          <p:cNvCxnSpPr>
            <a:cxnSpLocks/>
            <a:endCxn id="102" idx="0"/>
          </p:cNvCxnSpPr>
          <p:nvPr/>
        </p:nvCxnSpPr>
        <p:spPr>
          <a:xfrm rot="10800000" flipV="1">
            <a:off x="1639568" y="2870601"/>
            <a:ext cx="1641438" cy="245777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9E7AF2D-C666-4F3D-A165-A40089B5633A}"/>
              </a:ext>
            </a:extLst>
          </p:cNvPr>
          <p:cNvSpPr txBox="1"/>
          <p:nvPr/>
        </p:nvSpPr>
        <p:spPr>
          <a:xfrm>
            <a:off x="7978737" y="3868643"/>
            <a:ext cx="2303086" cy="12234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PVI- Caseload children with emerging SEND needs </a:t>
            </a:r>
          </a:p>
          <a:p>
            <a:pPr algn="ctr"/>
            <a:r>
              <a:rPr lang="en-GB" sz="1050" dirty="0"/>
              <a:t>Termly review visits</a:t>
            </a:r>
          </a:p>
          <a:p>
            <a:pPr algn="ctr"/>
            <a:r>
              <a:rPr lang="en-GB" sz="1050" dirty="0"/>
              <a:t>Transition support</a:t>
            </a:r>
          </a:p>
          <a:p>
            <a:pPr lvl="0" algn="ctr"/>
            <a:r>
              <a:rPr lang="en-GB" sz="1050" dirty="0"/>
              <a:t>Intervention support- setting</a:t>
            </a:r>
          </a:p>
          <a:p>
            <a:pPr lvl="0" algn="ctr"/>
            <a:endParaRPr lang="en-GB" sz="1050" dirty="0"/>
          </a:p>
          <a:p>
            <a:endParaRPr lang="en-GB" sz="105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51EB390-2413-4E19-805C-72199806CE0E}"/>
              </a:ext>
            </a:extLst>
          </p:cNvPr>
          <p:cNvSpPr txBox="1"/>
          <p:nvPr/>
        </p:nvSpPr>
        <p:spPr>
          <a:xfrm>
            <a:off x="3109221" y="3622314"/>
            <a:ext cx="1921342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Home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 of referrals 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Consultations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support-home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application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Years placements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Transition/ TAC meetings</a:t>
            </a:r>
          </a:p>
          <a:p>
            <a:pPr algn="ctr"/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Starting profiles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7F2AF5B-EB13-4A19-B849-9F9CE0A14425}"/>
              </a:ext>
            </a:extLst>
          </p:cNvPr>
          <p:cNvSpPr/>
          <p:nvPr/>
        </p:nvSpPr>
        <p:spPr>
          <a:xfrm>
            <a:off x="10348502" y="3758273"/>
            <a:ext cx="1537382" cy="136617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b="1" dirty="0">
              <a:solidFill>
                <a:schemeClr val="tx1"/>
              </a:solidFill>
            </a:endParaRPr>
          </a:p>
          <a:p>
            <a:pPr algn="ctr"/>
            <a:endParaRPr lang="en-GB" sz="1000" b="1" dirty="0">
              <a:solidFill>
                <a:schemeClr val="tx1"/>
              </a:solidFill>
            </a:endParaRP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Access to the Educational Psychology Service</a:t>
            </a: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Route A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Advice and support around learning, social and emotional needs, behaviour</a:t>
            </a:r>
            <a:endParaRPr lang="en-GB" sz="1200" dirty="0">
              <a:solidFill>
                <a:srgbClr val="FF0000"/>
              </a:solidFill>
            </a:endParaRPr>
          </a:p>
          <a:p>
            <a:pPr algn="ctr"/>
            <a:endParaRPr lang="en-GB" sz="1200" dirty="0">
              <a:solidFill>
                <a:srgbClr val="FF0000"/>
              </a:solidFill>
            </a:endParaRPr>
          </a:p>
          <a:p>
            <a:pPr algn="ctr"/>
            <a:endParaRPr lang="en-GB" sz="1200" dirty="0">
              <a:solidFill>
                <a:srgbClr val="FF0000"/>
              </a:solidFill>
            </a:endParaRPr>
          </a:p>
        </p:txBody>
      </p: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6479F6B0-D4CC-4C0F-8105-AC507A67D7D9}"/>
              </a:ext>
            </a:extLst>
          </p:cNvPr>
          <p:cNvCxnSpPr>
            <a:cxnSpLocks/>
          </p:cNvCxnSpPr>
          <p:nvPr/>
        </p:nvCxnSpPr>
        <p:spPr>
          <a:xfrm>
            <a:off x="8216318" y="3074946"/>
            <a:ext cx="2216315" cy="16714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E5DAD8B-8E0F-4052-AB74-E3CD5AF02EAE}"/>
              </a:ext>
            </a:extLst>
          </p:cNvPr>
          <p:cNvSpPr txBox="1"/>
          <p:nvPr/>
        </p:nvSpPr>
        <p:spPr>
          <a:xfrm>
            <a:off x="450344" y="5095466"/>
            <a:ext cx="11750963" cy="27699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Specialist</a:t>
            </a:r>
            <a:r>
              <a:rPr lang="en-GB" sz="1200" b="1" dirty="0">
                <a:solidFill>
                  <a:schemeClr val="tx1"/>
                </a:solidFill>
              </a:rPr>
              <a:t> Support Offer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39677A67-D3D5-41CA-8601-EF8F6CB67B7A}"/>
              </a:ext>
            </a:extLst>
          </p:cNvPr>
          <p:cNvSpPr/>
          <p:nvPr/>
        </p:nvSpPr>
        <p:spPr>
          <a:xfrm>
            <a:off x="785396" y="3116379"/>
            <a:ext cx="1708343" cy="65443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Targeted l support- community and home needed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A2CD3F96-B23E-49F8-90CF-A89FF4602C4F}"/>
              </a:ext>
            </a:extLst>
          </p:cNvPr>
          <p:cNvSpPr/>
          <p:nvPr/>
        </p:nvSpPr>
        <p:spPr>
          <a:xfrm>
            <a:off x="7502673" y="3169206"/>
            <a:ext cx="1708343" cy="65443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Targeted PVI support needed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78788C8-C527-4F81-B2E9-C65E854B0344}"/>
              </a:ext>
            </a:extLst>
          </p:cNvPr>
          <p:cNvSpPr txBox="1"/>
          <p:nvPr/>
        </p:nvSpPr>
        <p:spPr>
          <a:xfrm>
            <a:off x="11717012" y="3606825"/>
            <a:ext cx="449548" cy="276999"/>
          </a:xfrm>
          <a:prstGeom prst="rect">
            <a:avLst/>
          </a:prstGeom>
          <a:solidFill>
            <a:srgbClr val="FFCF37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Yes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67B9DC54-E3D7-4156-969D-306258F9A2E4}"/>
              </a:ext>
            </a:extLst>
          </p:cNvPr>
          <p:cNvSpPr/>
          <p:nvPr/>
        </p:nvSpPr>
        <p:spPr>
          <a:xfrm>
            <a:off x="2425913" y="5427823"/>
            <a:ext cx="3021862" cy="1361166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50" b="1" dirty="0">
                <a:solidFill>
                  <a:schemeClr val="tx1"/>
                </a:solidFill>
              </a:rPr>
              <a:t>Early years PVI  Setting Support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</a:rPr>
              <a:t>Enhanced knowledge of SEND and inclusive practice within settings including upskilling EY practitioners and SENCOs</a:t>
            </a:r>
            <a:br>
              <a:rPr lang="en-GB" sz="1050" dirty="0">
                <a:solidFill>
                  <a:schemeClr val="tx1"/>
                </a:solidFill>
              </a:rPr>
            </a:br>
            <a:r>
              <a:rPr lang="en-GB" sz="1050" dirty="0">
                <a:solidFill>
                  <a:schemeClr val="tx1"/>
                </a:solidFill>
              </a:rPr>
              <a:t>Provide SEND advice and support through observations, modelling, training, phone or email contact and support in completing funding applications such as SENIF and EHCP’s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EF32D73-B8A8-404D-9648-99A54DA74110}"/>
              </a:ext>
            </a:extLst>
          </p:cNvPr>
          <p:cNvCxnSpPr>
            <a:cxnSpLocks/>
          </p:cNvCxnSpPr>
          <p:nvPr/>
        </p:nvCxnSpPr>
        <p:spPr>
          <a:xfrm>
            <a:off x="9915704" y="4821739"/>
            <a:ext cx="539010" cy="856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921FCDE-0E27-4725-AC75-394686738C9B}"/>
              </a:ext>
            </a:extLst>
          </p:cNvPr>
          <p:cNvCxnSpPr>
            <a:cxnSpLocks/>
          </p:cNvCxnSpPr>
          <p:nvPr/>
        </p:nvCxnSpPr>
        <p:spPr>
          <a:xfrm>
            <a:off x="12070705" y="3443596"/>
            <a:ext cx="34268" cy="269905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9EFD268-B997-4E35-92E4-F367111F5F9F}"/>
              </a:ext>
            </a:extLst>
          </p:cNvPr>
          <p:cNvCxnSpPr>
            <a:cxnSpLocks/>
          </p:cNvCxnSpPr>
          <p:nvPr/>
        </p:nvCxnSpPr>
        <p:spPr>
          <a:xfrm flipH="1">
            <a:off x="11457038" y="6142654"/>
            <a:ext cx="64793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6F85B52-353C-466A-9DD1-891D71165038}"/>
              </a:ext>
            </a:extLst>
          </p:cNvPr>
          <p:cNvCxnSpPr>
            <a:cxnSpLocks/>
          </p:cNvCxnSpPr>
          <p:nvPr/>
        </p:nvCxnSpPr>
        <p:spPr>
          <a:xfrm flipH="1">
            <a:off x="8423749" y="6487643"/>
            <a:ext cx="78726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D2ACA0F5-8C24-4D18-A80E-8F3E82E16300}"/>
              </a:ext>
            </a:extLst>
          </p:cNvPr>
          <p:cNvSpPr/>
          <p:nvPr/>
        </p:nvSpPr>
        <p:spPr>
          <a:xfrm>
            <a:off x="734962" y="5078085"/>
            <a:ext cx="1809209" cy="60943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Specialist PVI support needed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B2FAA8-6AEB-4529-B61C-3612A6171892}"/>
              </a:ext>
            </a:extLst>
          </p:cNvPr>
          <p:cNvSpPr/>
          <p:nvPr/>
        </p:nvSpPr>
        <p:spPr>
          <a:xfrm rot="16200000">
            <a:off x="-203328" y="2629696"/>
            <a:ext cx="914128" cy="50747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2727084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E7A3517E675248B2EF477A28BC7F9A" ma:contentTypeVersion="13" ma:contentTypeDescription="Create a new document." ma:contentTypeScope="" ma:versionID="4015179004e76fa0d6a304c09ab91f2b">
  <xsd:schema xmlns:xsd="http://www.w3.org/2001/XMLSchema" xmlns:xs="http://www.w3.org/2001/XMLSchema" xmlns:p="http://schemas.microsoft.com/office/2006/metadata/properties" xmlns:ns3="5ee2dfcf-5068-424b-8a25-7f67d86ac4c1" xmlns:ns4="ad9a6736-f2ab-4caa-904d-20358576e945" targetNamespace="http://schemas.microsoft.com/office/2006/metadata/properties" ma:root="true" ma:fieldsID="e0cb7e4502ad444cbe547fbccbe5210f" ns3:_="" ns4:_="">
    <xsd:import namespace="5ee2dfcf-5068-424b-8a25-7f67d86ac4c1"/>
    <xsd:import namespace="ad9a6736-f2ab-4caa-904d-20358576e9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2dfcf-5068-424b-8a25-7f67d86ac4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9a6736-f2ab-4caa-904d-20358576e94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07E66A-79AF-4AED-9EFF-F32FD05460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CB2551-721C-42AE-9C3D-6DBFFFAFD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e2dfcf-5068-424b-8a25-7f67d86ac4c1"/>
    <ds:schemaRef ds:uri="ad9a6736-f2ab-4caa-904d-20358576e9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61E591-3B3A-4042-82E1-417B580CBA78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  <ds:schemaRef ds:uri="ad9a6736-f2ab-4caa-904d-20358576e945"/>
    <ds:schemaRef ds:uri="5ee2dfcf-5068-424b-8a25-7f67d86ac4c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9756</TotalTime>
  <Words>397</Words>
  <Application>Microsoft Office PowerPoint</Application>
  <PresentationFormat>Widescreen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Dunton, Joseph: RBKC</dc:creator>
  <cp:lastModifiedBy>Nicole Sebestian</cp:lastModifiedBy>
  <cp:revision>51</cp:revision>
  <dcterms:created xsi:type="dcterms:W3CDTF">2021-02-17T13:49:35Z</dcterms:created>
  <dcterms:modified xsi:type="dcterms:W3CDTF">2025-10-23T15:31:29Z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0x010100D2E7A3517E675248B2EF477A28BC7F9A</vt:lpwstr>
  </property>
</Properties>
</file>