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5_AB76B79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C_50B32A5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4_B26C7BD6.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0E_29300BCC.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A_B960C448.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8" r:id="rId5"/>
  </p:sldMasterIdLst>
  <p:notesMasterIdLst>
    <p:notesMasterId r:id="rId35"/>
  </p:notesMasterIdLst>
  <p:sldIdLst>
    <p:sldId id="257" r:id="rId6"/>
    <p:sldId id="258" r:id="rId7"/>
    <p:sldId id="259" r:id="rId8"/>
    <p:sldId id="260" r:id="rId9"/>
    <p:sldId id="261" r:id="rId10"/>
    <p:sldId id="265" r:id="rId11"/>
    <p:sldId id="266" r:id="rId12"/>
    <p:sldId id="284" r:id="rId13"/>
    <p:sldId id="278" r:id="rId14"/>
    <p:sldId id="269" r:id="rId15"/>
    <p:sldId id="268" r:id="rId16"/>
    <p:sldId id="276" r:id="rId17"/>
    <p:sldId id="277" r:id="rId18"/>
    <p:sldId id="290" r:id="rId19"/>
    <p:sldId id="291" r:id="rId20"/>
    <p:sldId id="271" r:id="rId21"/>
    <p:sldId id="270" r:id="rId22"/>
    <p:sldId id="274" r:id="rId23"/>
    <p:sldId id="285" r:id="rId24"/>
    <p:sldId id="280" r:id="rId25"/>
    <p:sldId id="292" r:id="rId26"/>
    <p:sldId id="282" r:id="rId27"/>
    <p:sldId id="283" r:id="rId28"/>
    <p:sldId id="275" r:id="rId29"/>
    <p:sldId id="279" r:id="rId30"/>
    <p:sldId id="286" r:id="rId31"/>
    <p:sldId id="287" r:id="rId32"/>
    <p:sldId id="263" r:id="rId33"/>
    <p:sldId id="264" r:id="rId3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FEBA5-C484-CFC9-AC09-7B9EED2DC81B}" name="Alysia-Marie Annett" initials="AA" userId="S::alysia-marie.annett@royalgreenwich.gov.uk::e7bf688c-ccea-4248-8dab-8092b7e4c7ff" providerId="AD"/>
  <p188:author id="{B49E72CF-8727-5E3A-F9DA-EAB53EE6DA4B}" name="Darren McCormac" initials="DM" userId="S::darren.mccormac@royalgreenwich.gov.uk::38da3b69-83e3-45d9-9ccf-6b2a372d9089" providerId="AD"/>
  <p188:author id="{8C38CBD8-9CB7-E358-94DF-7E6149794669}" name="Alex Sturtivant" initials="AS" userId="S::Alex.Sturtivant@royalgreenwich.gov.uk::05ead3f8-a71e-41c6-9f9d-44406ed944f2" providerId="AD"/>
  <p188:author id="{CF0C40E0-5D09-91BA-D906-36300C222000}" name="Alex Sturtivant" initials="AS" userId="S::alex.sturtivant@royalgreenwich.gov.uk::05ead3f8-a71e-41c6-9f9d-44406ed944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13DD7-6096-8F88-C92D-3B4C0F82E82D}" v="589" dt="2022-12-05T16:44:21.179"/>
    <p1510:client id="{C7A751DE-5FF3-4297-8F5B-79AA7F519CCF}" v="4890" dt="2022-12-06T14:53:50.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omments/modernComment_105_AB76B799.xml><?xml version="1.0" encoding="utf-8"?>
<p188:cmLst xmlns:a="http://schemas.openxmlformats.org/drawingml/2006/main" xmlns:r="http://schemas.openxmlformats.org/officeDocument/2006/relationships" xmlns:p188="http://schemas.microsoft.com/office/powerpoint/2018/8/main">
  <p188:cm id="{35AD9A00-0433-4B11-81D7-306F85C30A5E}" authorId="{8C38CBD8-9CB7-E358-94DF-7E6149794669}" created="2022-12-01T12:11:15.579">
    <pc:sldMkLst xmlns:pc="http://schemas.microsoft.com/office/powerpoint/2013/main/command">
      <pc:docMk/>
      <pc:sldMk cId="2876684185" sldId="261"/>
    </pc:sldMkLst>
    <p188:txBody>
      <a:bodyPr/>
      <a:lstStyle/>
      <a:p>
        <a:r>
          <a:rPr lang="en-GB"/>
          <a:t>Add in Rachel to this slide</a:t>
        </a:r>
      </a:p>
    </p188:txBody>
  </p188:cm>
</p188:cmLst>
</file>

<file path=ppt/comments/modernComment_10E_29300BCC.xml><?xml version="1.0" encoding="utf-8"?>
<p188:cmLst xmlns:a="http://schemas.openxmlformats.org/drawingml/2006/main" xmlns:r="http://schemas.openxmlformats.org/officeDocument/2006/relationships" xmlns:p188="http://schemas.microsoft.com/office/powerpoint/2018/8/main">
  <p188:cm id="{CA792951-6DEE-40E7-994B-C09233D80E30}" authorId="{CF0C40E0-5D09-91BA-D906-36300C222000}" status="resolved" created="2022-11-30T13:12:09.109" complete="100000">
    <ac:deMkLst xmlns:ac="http://schemas.microsoft.com/office/drawing/2013/main/command">
      <pc:docMk xmlns:pc="http://schemas.microsoft.com/office/powerpoint/2013/main/command"/>
      <pc:sldMk xmlns:pc="http://schemas.microsoft.com/office/powerpoint/2013/main/command" cId="691014604" sldId="270"/>
      <ac:picMk id="2" creationId="{DF0E6A0E-BE94-4797-71CF-E61E36CD871A}"/>
    </ac:deMkLst>
    <p188:replyLst>
      <p188:reply id="{58D2B154-9A01-47AF-B49A-3047734730AB}" authorId="{DCAFEBA5-C484-CFC9-AC09-7B9EED2DC81B}" created="2022-11-30T13:37:30.022">
        <p188:txBody>
          <a:bodyPr/>
          <a:lstStyle/>
          <a:p>
            <a:r>
              <a:rPr lang="en-GB"/>
              <a:t>First time PowerPoint has suggested a design I didn't hate! </a:t>
            </a:r>
          </a:p>
        </p188:txBody>
      </p188:reply>
      <p188:reply id="{57A4A640-F744-46B3-AC1A-5B34E94F8948}" authorId="{B49E72CF-8727-5E3A-F9DA-EAB53EE6DA4B}" created="2022-11-30T13:49:22.531">
        <p188:txBody>
          <a:bodyPr/>
          <a:lstStyle/>
          <a:p>
            <a:r>
              <a:rPr lang="en-GB"/>
              <a:t>I don't get nice designs like that!</a:t>
            </a:r>
          </a:p>
        </p188:txBody>
      </p188:reply>
    </p188:replyLst>
    <p188:txBody>
      <a:bodyPr/>
      <a:lstStyle/>
      <a:p>
        <a:r>
          <a:rPr lang="en-GB"/>
          <a:t>I like this wavey look!</a:t>
        </a:r>
      </a:p>
    </p188:txBody>
  </p188:cm>
</p188:cmLst>
</file>

<file path=ppt/comments/modernComment_114_B26C7BD6.xml><?xml version="1.0" encoding="utf-8"?>
<p188:cmLst xmlns:a="http://schemas.openxmlformats.org/drawingml/2006/main" xmlns:r="http://schemas.openxmlformats.org/officeDocument/2006/relationships" xmlns:p188="http://schemas.microsoft.com/office/powerpoint/2018/8/main">
  <p188:cm id="{3FA2C358-A244-4D30-BA4C-5B7D2A97CF46}" authorId="{8C38CBD8-9CB7-E358-94DF-7E6149794669}" created="2022-12-01T12:20:15.862">
    <pc:sldMkLst xmlns:pc="http://schemas.microsoft.com/office/powerpoint/2013/main/command">
      <pc:docMk/>
      <pc:sldMk cId="2993454038" sldId="276"/>
    </pc:sldMkLst>
    <p188:txBody>
      <a:bodyPr/>
      <a:lstStyle/>
      <a:p>
        <a:r>
          <a:rPr lang="en-GB"/>
          <a:t>Can we say something about the branding and our approach for that?</a:t>
        </a:r>
      </a:p>
    </p188:txBody>
  </p188:cm>
</p188:cmLst>
</file>

<file path=ppt/comments/modernComment_11A_B960C448.xml><?xml version="1.0" encoding="utf-8"?>
<p188:cmLst xmlns:a="http://schemas.openxmlformats.org/drawingml/2006/main" xmlns:r="http://schemas.openxmlformats.org/officeDocument/2006/relationships" xmlns:p188="http://schemas.microsoft.com/office/powerpoint/2018/8/main">
  <p188:cm id="{32042964-E12C-422A-889E-EC3B4FB7E581}" authorId="{8C38CBD8-9CB7-E358-94DF-7E6149794669}" created="2022-12-02T17:01:47.488">
    <ac:deMkLst xmlns:ac="http://schemas.microsoft.com/office/drawing/2013/main/command">
      <pc:docMk xmlns:pc="http://schemas.microsoft.com/office/powerpoint/2013/main/command"/>
      <pc:sldMk xmlns:pc="http://schemas.microsoft.com/office/powerpoint/2013/main/command" cId="3110126664" sldId="282"/>
      <ac:spMk id="21" creationId="{F364288E-8306-B1A0-B0C2-5D3F1AC5F613}"/>
    </ac:deMkLst>
    <p188:txBody>
      <a:bodyPr/>
      <a:lstStyle/>
      <a:p>
        <a:r>
          <a:rPr lang="en-GB"/>
          <a:t>I wonder whether with Local offer/Children's we should mention the point around Local offer and FIS being really heavily pushed as their own thing, which makes us think a bit differently about where we need stuff</a:t>
        </a:r>
      </a:p>
    </p188:txBody>
  </p188:cm>
</p188:cmLst>
</file>

<file path=ppt/comments/modernComment_11C_50B32A5F.xml><?xml version="1.0" encoding="utf-8"?>
<p188:cmLst xmlns:a="http://schemas.openxmlformats.org/drawingml/2006/main" xmlns:r="http://schemas.openxmlformats.org/officeDocument/2006/relationships" xmlns:p188="http://schemas.microsoft.com/office/powerpoint/2018/8/main">
  <p188:cm id="{5BD31557-2A05-4A90-A05C-9A46A792F9F1}" authorId="{8C38CBD8-9CB7-E358-94DF-7E6149794669}" status="resolved" created="2022-12-05T15:33:56.461" complete="100000">
    <ac:deMkLst xmlns:ac="http://schemas.microsoft.com/office/drawing/2013/main/command">
      <pc:docMk xmlns:pc="http://schemas.microsoft.com/office/powerpoint/2013/main/command"/>
      <pc:sldMk xmlns:pc="http://schemas.microsoft.com/office/powerpoint/2013/main/command" cId="1353919071" sldId="284"/>
      <ac:picMk id="13" creationId="{90F22F5C-6E5D-63EA-5A80-BD0684BF4143}"/>
    </ac:deMkLst>
    <p188:txBody>
      <a:bodyPr/>
      <a:lstStyle/>
      <a:p>
        <a:r>
          <a:rPr lang="en-GB"/>
          <a:t>Maybe switch out for a diagram showing how they're used</a:t>
        </a:r>
      </a:p>
    </p188:txBody>
  </p188:cm>
  <p188:cm id="{9BDB060D-685C-433C-BC94-35FA5C42CA8E}" authorId="{8C38CBD8-9CB7-E358-94DF-7E6149794669}" created="2022-12-05T15:39:52.226">
    <pc:sldMkLst xmlns:pc="http://schemas.microsoft.com/office/powerpoint/2013/main/command">
      <pc:docMk/>
      <pc:sldMk cId="1353919071" sldId="284"/>
    </pc:sldMkLst>
    <p188:txBody>
      <a:bodyPr/>
      <a:lstStyle/>
      <a:p>
        <a:r>
          <a:rPr lang="en-GB"/>
          <a:t>Ask audience if that makes sense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E0AC4-0037-41D5-AA74-BBD3324ECD8B}" type="datetimeFigureOut">
              <a:t>12/14/2022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E43E7-FF62-4CD4-B4E4-6349B08722AD}" type="slidenum">
              <a:t>‹#›</a:t>
            </a:fld>
            <a:endParaRPr lang="en-GB"/>
          </a:p>
        </p:txBody>
      </p:sp>
    </p:spTree>
    <p:extLst>
      <p:ext uri="{BB962C8B-B14F-4D97-AF65-F5344CB8AC3E}">
        <p14:creationId xmlns:p14="http://schemas.microsoft.com/office/powerpoint/2010/main" val="4116790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a:effectLst/>
                <a:latin typeface="Calibri"/>
                <a:ea typeface="Calibri"/>
                <a:cs typeface="Calibri"/>
              </a:rPr>
              <a:t>Alex [press record]</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a:cs typeface="Calibri"/>
              </a:rPr>
              <a:t>Hi everyone, and welcome to today’s show and tell for the Greenwich Community Directory project on the </a:t>
            </a:r>
            <a:r>
              <a:rPr lang="en-US" sz="1800">
                <a:latin typeface="Calibri"/>
                <a:ea typeface="Calibri"/>
                <a:cs typeface="Calibri"/>
              </a:rPr>
              <a:t>6 December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a:cs typeface="Calibri"/>
              </a:rPr>
              <a:t>Please note that this show and tell is being recorded, so if you don’t want to appear on the recording, feel free to turn your camera off.</a:t>
            </a:r>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11</a:t>
            </a:fld>
            <a:endParaRPr lang="en-US"/>
          </a:p>
        </p:txBody>
      </p:sp>
    </p:spTree>
    <p:extLst>
      <p:ext uri="{BB962C8B-B14F-4D97-AF65-F5344CB8AC3E}">
        <p14:creationId xmlns:p14="http://schemas.microsoft.com/office/powerpoint/2010/main" val="4076755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12</a:t>
            </a:fld>
            <a:endParaRPr lang="en-US"/>
          </a:p>
        </p:txBody>
      </p:sp>
    </p:spTree>
    <p:extLst>
      <p:ext uri="{BB962C8B-B14F-4D97-AF65-F5344CB8AC3E}">
        <p14:creationId xmlns:p14="http://schemas.microsoft.com/office/powerpoint/2010/main" val="49983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13</a:t>
            </a:fld>
            <a:endParaRPr lang="en-US"/>
          </a:p>
        </p:txBody>
      </p:sp>
    </p:spTree>
    <p:extLst>
      <p:ext uri="{BB962C8B-B14F-4D97-AF65-F5344CB8AC3E}">
        <p14:creationId xmlns:p14="http://schemas.microsoft.com/office/powerpoint/2010/main" val="55174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14</a:t>
            </a:fld>
            <a:endParaRPr lang="en-US"/>
          </a:p>
        </p:txBody>
      </p:sp>
    </p:spTree>
    <p:extLst>
      <p:ext uri="{BB962C8B-B14F-4D97-AF65-F5344CB8AC3E}">
        <p14:creationId xmlns:p14="http://schemas.microsoft.com/office/powerpoint/2010/main" val="75785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15</a:t>
            </a:fld>
            <a:endParaRPr lang="en-US"/>
          </a:p>
        </p:txBody>
      </p:sp>
    </p:spTree>
    <p:extLst>
      <p:ext uri="{BB962C8B-B14F-4D97-AF65-F5344CB8AC3E}">
        <p14:creationId xmlns:p14="http://schemas.microsoft.com/office/powerpoint/2010/main" val="376113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Alysia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04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17</a:t>
            </a:fld>
            <a:endParaRPr lang="en-US"/>
          </a:p>
        </p:txBody>
      </p:sp>
    </p:spTree>
    <p:extLst>
      <p:ext uri="{BB962C8B-B14F-4D97-AF65-F5344CB8AC3E}">
        <p14:creationId xmlns:p14="http://schemas.microsoft.com/office/powerpoint/2010/main" val="323813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cs typeface="Calibri"/>
              </a:rPr>
              <a:t> </a:t>
            </a:r>
            <a:r>
              <a:rPr lang="en-GB"/>
              <a:t>residents </a:t>
            </a:r>
            <a:r>
              <a:rPr lang="en-GB" b="1"/>
              <a:t>won't feel overwhelmed</a:t>
            </a:r>
            <a:r>
              <a:rPr lang="en-GB"/>
              <a:t> with the amount of information, and it will be easier for them to find what they need</a:t>
            </a:r>
          </a:p>
          <a:p>
            <a:pPr marL="342900" indent="-342900">
              <a:buAutoNum type="arabicPeriod"/>
            </a:pPr>
            <a:r>
              <a:rPr lang="en-GB"/>
              <a:t>residents </a:t>
            </a:r>
            <a:r>
              <a:rPr lang="en-GB" b="1"/>
              <a:t>will find it easier</a:t>
            </a:r>
            <a:r>
              <a:rPr lang="en-GB"/>
              <a:t> to know where to look for different types of information, and know where the source of truth is</a:t>
            </a:r>
            <a:endParaRPr lang="en-GB">
              <a:cs typeface="Calibri"/>
            </a:endParaRPr>
          </a:p>
          <a:p>
            <a:pPr marL="342900" indent="-342900">
              <a:buAutoNum type="arabicPeriod"/>
            </a:pPr>
            <a:r>
              <a:rPr lang="en-GB"/>
              <a:t>RBG staff </a:t>
            </a:r>
            <a:r>
              <a:rPr lang="en-GB" b="1"/>
              <a:t>will have less work to do</a:t>
            </a:r>
            <a:r>
              <a:rPr lang="en-GB"/>
              <a:t> in maintaining content, reducing the likelihood content goes out of date</a:t>
            </a:r>
            <a:endParaRPr lang="en-GB">
              <a:cs typeface="Calibri"/>
            </a:endParaRPr>
          </a:p>
          <a:p>
            <a:pPr marL="342900" indent="-342900">
              <a:buAutoNum type="arabicPeriod"/>
            </a:pPr>
            <a:r>
              <a:rPr lang="en-GB"/>
              <a:t>We will be able to </a:t>
            </a:r>
            <a:r>
              <a:rPr lang="en-GB" b="1"/>
              <a:t>more easily communicate</a:t>
            </a:r>
            <a:r>
              <a:rPr lang="en-GB"/>
              <a:t> the purpose of the GCD and other platforms like Live Well and the corporate website</a:t>
            </a:r>
            <a:endParaRPr lang="en-GB">
              <a:cs typeface="Calibri"/>
            </a:endParaRPr>
          </a:p>
          <a:p>
            <a:pPr marL="342900" indent="-342900">
              <a:buAutoNum type="arabicPeriod"/>
            </a:pPr>
            <a:r>
              <a:rPr lang="en-GB"/>
              <a:t>We can </a:t>
            </a:r>
            <a:r>
              <a:rPr lang="en-GB" b="1"/>
              <a:t>signpost people and create a more joined up journey</a:t>
            </a:r>
            <a:r>
              <a:rPr lang="en-GB"/>
              <a:t> of finding support if each product has one clear content goal</a:t>
            </a:r>
            <a:endParaRPr lang="en-GB">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18</a:t>
            </a:fld>
            <a:endParaRPr lang="en-US"/>
          </a:p>
        </p:txBody>
      </p:sp>
    </p:spTree>
    <p:extLst>
      <p:ext uri="{BB962C8B-B14F-4D97-AF65-F5344CB8AC3E}">
        <p14:creationId xmlns:p14="http://schemas.microsoft.com/office/powerpoint/2010/main" val="85942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19</a:t>
            </a:fld>
            <a:endParaRPr lang="en-US"/>
          </a:p>
        </p:txBody>
      </p:sp>
    </p:spTree>
    <p:extLst>
      <p:ext uri="{BB962C8B-B14F-4D97-AF65-F5344CB8AC3E}">
        <p14:creationId xmlns:p14="http://schemas.microsoft.com/office/powerpoint/2010/main" val="269021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cs typeface="Calibri"/>
              </a:rPr>
              <a:t>Steve</a:t>
            </a:r>
            <a:br>
              <a:rPr lang="en-US">
                <a:cs typeface="Calibri"/>
              </a:rPr>
            </a:br>
            <a:endParaRPr lang="en-US">
              <a:cs typeface="Calibri"/>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 think most people here have been to one of our show and tells before, but if you haven’t, a show and tell is an event where: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 show our progress early and often. We don’t want to hide our work away, we want to make sure everyone is really clear on what we’re doing and where we’re heading.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It’s a chance for us to get feedback from everyone, to shape what we do next. We want to hear what’s important to you, and be steered by your ideas.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And it’s a place for us to make connections with other work that’s going on, both within the council and with other councils and organisations.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a:buNone/>
            </a:pPr>
            <a:endParaRPr lang="en-US">
              <a:cs typeface="Calibri"/>
            </a:endParaRPr>
          </a:p>
          <a:p>
            <a:pPr marL="457200" lvl="1" indent="0">
              <a:buFont typeface="Arial"/>
              <a:buNone/>
            </a:pPr>
            <a:endParaRPr lang="en-US">
              <a:cs typeface="Calibri"/>
            </a:endParaRPr>
          </a:p>
          <a:p>
            <a:pPr marL="457200" lvl="1" indent="0">
              <a:buFont typeface="Arial"/>
              <a:buNone/>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2</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20</a:t>
            </a:fld>
            <a:endParaRPr lang="en-US"/>
          </a:p>
        </p:txBody>
      </p:sp>
    </p:spTree>
    <p:extLst>
      <p:ext uri="{BB962C8B-B14F-4D97-AF65-F5344CB8AC3E}">
        <p14:creationId xmlns:p14="http://schemas.microsoft.com/office/powerpoint/2010/main" val="652577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21</a:t>
            </a:fld>
            <a:endParaRPr lang="en-US"/>
          </a:p>
        </p:txBody>
      </p:sp>
    </p:spTree>
    <p:extLst>
      <p:ext uri="{BB962C8B-B14F-4D97-AF65-F5344CB8AC3E}">
        <p14:creationId xmlns:p14="http://schemas.microsoft.com/office/powerpoint/2010/main" val="979377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22</a:t>
            </a:fld>
            <a:endParaRPr lang="en-US"/>
          </a:p>
        </p:txBody>
      </p:sp>
    </p:spTree>
    <p:extLst>
      <p:ext uri="{BB962C8B-B14F-4D97-AF65-F5344CB8AC3E}">
        <p14:creationId xmlns:p14="http://schemas.microsoft.com/office/powerpoint/2010/main" val="552918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23</a:t>
            </a:fld>
            <a:endParaRPr lang="en-US"/>
          </a:p>
        </p:txBody>
      </p:sp>
    </p:spTree>
    <p:extLst>
      <p:ext uri="{BB962C8B-B14F-4D97-AF65-F5344CB8AC3E}">
        <p14:creationId xmlns:p14="http://schemas.microsoft.com/office/powerpoint/2010/main" val="319576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Darren</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makes local information, advice and services more accessible, intuitive and easy to navigate for residents </a:t>
            </a:r>
          </a:p>
          <a:p>
            <a:pPr marL="342900" lvl="0" indent="-342900">
              <a:lnSpc>
                <a:spcPct val="107000"/>
              </a:lnSpc>
              <a:spcAft>
                <a:spcPts val="800"/>
              </a:spcAft>
              <a:buFont typeface="+mj-lt"/>
              <a:buAutoNum type="arabicParenR"/>
              <a:tabLst>
                <a:tab pos="457200" algn="l"/>
              </a:tabLst>
            </a:pPr>
            <a:r>
              <a:rPr lang="en-GB" sz="1800">
                <a:effectLst/>
                <a:latin typeface="Calibri"/>
                <a:ea typeface="Calibri" panose="020F0502020204030204" pitchFamily="34" charset="0"/>
                <a:cs typeface="Calibri"/>
              </a:rPr>
              <a:t>creates a more sustainable and devolved way to publish and update content for all organisations and service providers involved</a:t>
            </a: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24</a:t>
            </a:fld>
            <a:endParaRPr lang="en-US"/>
          </a:p>
        </p:txBody>
      </p:sp>
    </p:spTree>
    <p:extLst>
      <p:ext uri="{BB962C8B-B14F-4D97-AF65-F5344CB8AC3E}">
        <p14:creationId xmlns:p14="http://schemas.microsoft.com/office/powerpoint/2010/main" val="2507326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25</a:t>
            </a:fld>
            <a:endParaRPr lang="en-US"/>
          </a:p>
        </p:txBody>
      </p:sp>
    </p:spTree>
    <p:extLst>
      <p:ext uri="{BB962C8B-B14F-4D97-AF65-F5344CB8AC3E}">
        <p14:creationId xmlns:p14="http://schemas.microsoft.com/office/powerpoint/2010/main" val="307749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2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27</a:t>
            </a:fld>
            <a:endParaRPr lang="en-US"/>
          </a:p>
        </p:txBody>
      </p:sp>
    </p:spTree>
    <p:extLst>
      <p:ext uri="{BB962C8B-B14F-4D97-AF65-F5344CB8AC3E}">
        <p14:creationId xmlns:p14="http://schemas.microsoft.com/office/powerpoint/2010/main" val="321528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4E43E7-FF62-4CD4-B4E4-6349B08722AD}" type="slidenum">
              <a:rPr lang="en-GB"/>
              <a:t>28</a:t>
            </a:fld>
            <a:endParaRPr lang="en-GB"/>
          </a:p>
        </p:txBody>
      </p:sp>
    </p:spTree>
    <p:extLst>
      <p:ext uri="{BB962C8B-B14F-4D97-AF65-F5344CB8AC3E}">
        <p14:creationId xmlns:p14="http://schemas.microsoft.com/office/powerpoint/2010/main" val="33443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4E43E7-FF62-4CD4-B4E4-6349B08722AD}" type="slidenum">
              <a:rPr lang="en-GB"/>
              <a:t>29</a:t>
            </a:fld>
            <a:endParaRPr lang="en-GB"/>
          </a:p>
        </p:txBody>
      </p:sp>
    </p:spTree>
    <p:extLst>
      <p:ext uri="{BB962C8B-B14F-4D97-AF65-F5344CB8AC3E}">
        <p14:creationId xmlns:p14="http://schemas.microsoft.com/office/powerpoint/2010/main" val="38696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a:latin typeface="Open Sans"/>
                <a:ea typeface="Open Sans"/>
                <a:cs typeface="Open Sans"/>
              </a:rPr>
              <a:t>Steve</a:t>
            </a:r>
          </a:p>
          <a:p>
            <a:pPr marL="0" indent="0">
              <a:lnSpc>
                <a:spcPct val="150000"/>
              </a:lnSpc>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7000"/>
              </a:lnSpc>
              <a:spcAft>
                <a:spcPts val="800"/>
              </a:spcAft>
              <a:buFont typeface="Arial" panose="020B0604020202020204" pitchFamily="34" charset="0"/>
              <a:buChar char="•"/>
            </a:pPr>
            <a:r>
              <a:rPr lang="en-US" sz="1800">
                <a:effectLst/>
                <a:latin typeface="Calibri"/>
                <a:ea typeface="Calibri" panose="020F0502020204030204" pitchFamily="34" charset="0"/>
                <a:cs typeface="Calibri"/>
              </a:rPr>
              <a:t>In today’s show and tell, </a:t>
            </a:r>
            <a:r>
              <a:rPr lang="en-US" sz="1800">
                <a:latin typeface="Calibri"/>
                <a:ea typeface="Calibri" panose="020F0502020204030204" pitchFamily="34" charset="0"/>
                <a:cs typeface="Calibri"/>
              </a:rPr>
              <a:t>we’re going to cover:</a:t>
            </a:r>
          </a:p>
          <a:p>
            <a:pPr marL="285750" indent="-285750">
              <a:lnSpc>
                <a:spcPct val="107000"/>
              </a:lnSpc>
              <a:spcAft>
                <a:spcPts val="800"/>
              </a:spcAft>
              <a:buFont typeface="Arial" panose="020B0604020202020204" pitchFamily="34" charset="0"/>
              <a:buChar char="•"/>
            </a:pPr>
            <a:r>
              <a:rPr lang="en-US" sz="1800">
                <a:latin typeface="Calibri"/>
                <a:ea typeface="Calibri" panose="020F0502020204030204" pitchFamily="34" charset="0"/>
                <a:cs typeface="Calibri"/>
              </a:rPr>
              <a:t>Some of the recent project decisions we've made</a:t>
            </a:r>
            <a:endParaRPr lang="en-US"/>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What the next phase of our work will look like </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And also an update on workshops we've run with HAS and Children's to review what content we need on the GCD</a:t>
            </a:r>
          </a:p>
          <a:p>
            <a:pPr marL="285750" indent="-285750">
              <a:lnSpc>
                <a:spcPct val="107000"/>
              </a:lnSpc>
              <a:spcAft>
                <a:spcPts val="800"/>
              </a:spcAft>
              <a:buFont typeface="Arial" panose="020B0604020202020204" pitchFamily="34" charset="0"/>
              <a:buChar char="•"/>
            </a:pPr>
            <a:r>
              <a:rPr lang="en-US" sz="1800">
                <a:latin typeface="Calibri"/>
                <a:ea typeface="Open Sans"/>
                <a:cs typeface="Calibri"/>
              </a:rPr>
              <a:t>There will be an opportunity to feedback and also please do use the chat function </a:t>
            </a:r>
            <a:endParaRPr lang="en-US" sz="1800">
              <a:latin typeface="Calibri" panose="020F0502020204030204" pitchFamily="34" charset="0"/>
              <a:ea typeface="Open Sans" panose="020B0606030504020204" pitchFamily="34" charset="0"/>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175601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Before we get into the detail, I just want to refresh on who we are and what we’re trying to achieve.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r>
              <a:rPr lang="en-US">
                <a:cs typeface="Calibri"/>
              </a:rPr>
              <a:t>Steve</a:t>
            </a: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We’re a blended team from across the council, made up of colleagues from Adults,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Digital and from our product partner TPX Impact.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We also meet weekly with our collaborators – a mix of colleagues from Public Health, </a:t>
            </a:r>
            <a:r>
              <a:rPr lang="en-US" sz="180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a:effectLst/>
                <a:latin typeface="Calibri" panose="020F0502020204030204" pitchFamily="34" charset="0"/>
                <a:ea typeface="Calibri" panose="020F0502020204030204" pitchFamily="34" charset="0"/>
                <a:cs typeface="Times New Roman" panose="02020603050405020304" pitchFamily="18" charset="0"/>
              </a:rPr>
              <a:t> and Digital. We work with them to get regular critique and feedback on our work.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70029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Steve</a:t>
            </a:r>
          </a:p>
          <a:p>
            <a:endParaRPr lang="en-US">
              <a:cs typeface="Calibri"/>
            </a:endParaRPr>
          </a:p>
          <a:p>
            <a:pPr>
              <a:lnSpc>
                <a:spcPct val="107000"/>
              </a:lnSpc>
              <a:spcAft>
                <a:spcPts val="800"/>
              </a:spcAft>
            </a:pPr>
            <a:r>
              <a:rPr lang="en-US" sz="1800">
                <a:effectLst/>
                <a:latin typeface="Calibri"/>
                <a:ea typeface="Calibri" panose="020F0502020204030204" pitchFamily="34" charset="0"/>
                <a:cs typeface="Calibri"/>
              </a:rPr>
              <a:t>And we have a mission statement, that </a:t>
            </a:r>
            <a:r>
              <a:rPr lang="en-US" sz="1800" err="1">
                <a:effectLst/>
                <a:latin typeface="Calibri"/>
                <a:ea typeface="Calibri" panose="020F0502020204030204" pitchFamily="34" charset="0"/>
                <a:cs typeface="Calibri"/>
              </a:rPr>
              <a:t>summarises</a:t>
            </a:r>
            <a:r>
              <a:rPr lang="en-US" sz="1800">
                <a:effectLst/>
                <a:latin typeface="Calibri"/>
                <a:ea typeface="Calibri" panose="020F0502020204030204" pitchFamily="34" charset="0"/>
                <a:cs typeface="Calibri"/>
              </a:rPr>
              <a:t> what we want to achieve.</a:t>
            </a:r>
          </a:p>
          <a:p>
            <a:pPr>
              <a:lnSpc>
                <a:spcPct val="107000"/>
              </a:lnSpc>
              <a:spcAft>
                <a:spcPts val="800"/>
              </a:spcAft>
            </a:pP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We want to design a reusable community directory product that:</a:t>
            </a:r>
          </a:p>
          <a:p>
            <a:pPr>
              <a:lnSpc>
                <a:spcPct val="107000"/>
              </a:lnSpc>
              <a:spcAft>
                <a:spcPts val="800"/>
              </a:spcAft>
            </a:pPr>
            <a:endParaRPr lang="en-GB" sz="1800">
              <a:effectLst/>
              <a:latin typeface="Calibri"/>
              <a:ea typeface="Calibri" panose="020F0502020204030204" pitchFamily="34" charset="0"/>
              <a:cs typeface="Calibri"/>
            </a:endParaRPr>
          </a:p>
          <a:p>
            <a:pPr marL="0" indent="0">
              <a:buFontTx/>
              <a:buNone/>
            </a:pPr>
            <a:r>
              <a:rPr lang="en-GB" sz="1800">
                <a:solidFill>
                  <a:schemeClr val="tx1">
                    <a:lumMod val="75000"/>
                    <a:lumOff val="25000"/>
                  </a:schemeClr>
                </a:solidFill>
                <a:latin typeface="Open Sans"/>
                <a:ea typeface="Open Sans"/>
                <a:cs typeface="Open Sans"/>
              </a:rPr>
              <a:t>1) makes it easy for residents to understand and connect to the support available in their local community </a:t>
            </a:r>
          </a:p>
          <a:p>
            <a:pPr marL="0" lvl="0" indent="0">
              <a:lnSpc>
                <a:spcPct val="107000"/>
              </a:lnSpc>
              <a:spcAft>
                <a:spcPts val="800"/>
              </a:spcAft>
              <a:buFont typeface="+mj-lt"/>
              <a:buNone/>
              <a:tabLst>
                <a:tab pos="457200" algn="l"/>
              </a:tabLst>
            </a:pPr>
            <a:r>
              <a:rPr lang="en-GB" sz="1800">
                <a:effectLst/>
                <a:latin typeface="Calibri"/>
                <a:ea typeface="Calibri" panose="020F0502020204030204" pitchFamily="34" charset="0"/>
                <a:cs typeface="Calibri"/>
              </a:rPr>
              <a:t>2) creates a more sustainable and devolved way to publish and update content for all organisations and service providers involved</a:t>
            </a:r>
          </a:p>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r>
              <a:rPr lang="en-GB" sz="1800">
                <a:effectLst/>
                <a:latin typeface="Calibri"/>
                <a:ea typeface="Calibri" panose="020F0502020204030204" pitchFamily="34" charset="0"/>
                <a:cs typeface="Calibri"/>
              </a:rPr>
              <a:t>3) </a:t>
            </a:r>
            <a:r>
              <a:rPr lang="en-GB" sz="1800">
                <a:solidFill>
                  <a:schemeClr val="tx1">
                    <a:lumMod val="75000"/>
                    <a:lumOff val="25000"/>
                  </a:schemeClr>
                </a:solidFill>
                <a:latin typeface="Open Sans"/>
                <a:ea typeface="Open Sans"/>
                <a:cs typeface="Open Sans"/>
              </a:rPr>
              <a:t>is reusable and easy to adopt for other local authorities</a:t>
            </a:r>
          </a:p>
          <a:p>
            <a:pPr marL="0" lvl="0" indent="0">
              <a:lnSpc>
                <a:spcPct val="107000"/>
              </a:lnSpc>
              <a:spcAft>
                <a:spcPts val="800"/>
              </a:spcAft>
              <a:buFont typeface="+mj-lt"/>
              <a:buNone/>
              <a:tabLst>
                <a:tab pos="457200" algn="l"/>
              </a:tabLst>
            </a:pPr>
            <a:endParaRPr lang="en-GB" sz="1800">
              <a:effectLst/>
              <a:latin typeface="Calibri"/>
              <a:ea typeface="Calibri" panose="020F0502020204030204" pitchFamily="34" charset="0"/>
              <a:cs typeface="Calibri"/>
            </a:endParaRPr>
          </a:p>
          <a:p>
            <a:pPr>
              <a:lnSpc>
                <a:spcPct val="107000"/>
              </a:lnSpc>
              <a:spcAft>
                <a:spcPts val="800"/>
              </a:spcAft>
            </a:pPr>
            <a:r>
              <a:rPr lang="en-GB" sz="1800">
                <a:effectLst/>
                <a:latin typeface="Calibri"/>
                <a:ea typeface="Calibri" panose="020F0502020204030204" pitchFamily="34" charset="0"/>
                <a:cs typeface="Calibri"/>
              </a:rPr>
              <a:t>This project is also part-funded by the Local Digital Fund, so that the product we create at Greenwich can be reused by other local authorities too.</a:t>
            </a:r>
            <a:r>
              <a:rPr lang="en-GB" sz="1800">
                <a:latin typeface="Calibri"/>
                <a:ea typeface="Calibri" panose="020F0502020204030204" pitchFamily="34" charset="0"/>
                <a:cs typeface="Calibri"/>
              </a:rPr>
              <a:t> </a:t>
            </a:r>
            <a:endParaRPr lang="en-GB" sz="18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6</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30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Outpost is the main product that we’ll be using for our new directory</a:t>
            </a:r>
          </a:p>
          <a:p>
            <a:pPr marL="171450" indent="-171450">
              <a:buFont typeface="Arial" panose="020B0604020202020204" pitchFamily="34" charset="0"/>
              <a:buChar char="•"/>
            </a:pPr>
            <a:r>
              <a:rPr lang="en-US">
                <a:cs typeface="Calibri"/>
              </a:rPr>
              <a:t>It’s the product we’ll use to manage the 100s of service listings that get listed on the directory</a:t>
            </a:r>
          </a:p>
          <a:p>
            <a:pPr marL="171450" indent="-171450">
              <a:buFont typeface="Arial" panose="020B0604020202020204" pitchFamily="34" charset="0"/>
              <a:buChar char="•"/>
            </a:pPr>
            <a:r>
              <a:rPr lang="en-US">
                <a:cs typeface="Calibri"/>
              </a:rPr>
              <a:t>That will be used by anyone in the community who lists a service on the directory</a:t>
            </a:r>
          </a:p>
          <a:p>
            <a:pPr marL="171450" indent="-171450">
              <a:buFont typeface="Arial" panose="020B0604020202020204" pitchFamily="34" charset="0"/>
              <a:buChar char="•"/>
            </a:pPr>
            <a:r>
              <a:rPr lang="en-US">
                <a:cs typeface="Calibri"/>
              </a:rPr>
              <a:t>And any staff at RBG who moderate service listings</a:t>
            </a:r>
          </a:p>
          <a:p>
            <a:pPr marL="171450" indent="-171450">
              <a:buFont typeface="Arial" panose="020B0604020202020204" pitchFamily="34" charset="0"/>
              <a:buChar char="•"/>
            </a:pPr>
            <a:r>
              <a:rPr lang="en-US">
                <a:cs typeface="Calibri"/>
              </a:rPr>
              <a:t>It’s also the product we’re making reusable, so any local authority can use it for their directory</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Then we have LocalGov Drupal, another product we’re using alongside Outpost</a:t>
            </a:r>
          </a:p>
          <a:p>
            <a:pPr marL="171450" indent="-171450">
              <a:buFont typeface="Arial" panose="020B0604020202020204" pitchFamily="34" charset="0"/>
              <a:buChar char="•"/>
            </a:pPr>
            <a:r>
              <a:rPr lang="en-US">
                <a:cs typeface="Calibri"/>
              </a:rPr>
              <a:t>LocalGov Drupal allows us to take the services in Outpost, and present it as an actual directory</a:t>
            </a:r>
          </a:p>
          <a:p>
            <a:pPr marL="171450" indent="-171450">
              <a:buFont typeface="Arial" panose="020B0604020202020204" pitchFamily="34" charset="0"/>
              <a:buChar char="•"/>
            </a:pPr>
            <a:r>
              <a:rPr lang="en-US">
                <a:cs typeface="Calibri"/>
              </a:rPr>
              <a:t>Whereas Outpost will be used for managing individual services, we’ll be using LocalGov Drupal to create things like the homepage, or pages with information on</a:t>
            </a:r>
          </a:p>
          <a:p>
            <a:pPr marL="171450" indent="-171450">
              <a:buFont typeface="Arial" panose="020B0604020202020204" pitchFamily="34" charset="0"/>
              <a:buChar char="•"/>
            </a:pPr>
            <a:r>
              <a:rPr lang="en-US">
                <a:cs typeface="Calibri"/>
              </a:rPr>
              <a:t>This will be used by a much smaller group of people – probably just 5 or 6 members of staff at RBG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8</a:t>
            </a:fld>
            <a:endParaRPr lang="en-US"/>
          </a:p>
        </p:txBody>
      </p:sp>
    </p:spTree>
    <p:extLst>
      <p:ext uri="{BB962C8B-B14F-4D97-AF65-F5344CB8AC3E}">
        <p14:creationId xmlns:p14="http://schemas.microsoft.com/office/powerpoint/2010/main" val="56234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9</a:t>
            </a:fld>
            <a:endParaRPr lang="en-US"/>
          </a:p>
        </p:txBody>
      </p:sp>
    </p:spTree>
    <p:extLst>
      <p:ext uri="{BB962C8B-B14F-4D97-AF65-F5344CB8AC3E}">
        <p14:creationId xmlns:p14="http://schemas.microsoft.com/office/powerpoint/2010/main" val="56894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99A8-F3F0-4711-B48C-209896C2A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16F02B-CC13-4345-A535-4DCAC117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9F32BC-3A8C-4BC9-AD2B-E652E00B6F70}"/>
              </a:ext>
            </a:extLst>
          </p:cNvPr>
          <p:cNvSpPr>
            <a:spLocks noGrp="1"/>
          </p:cNvSpPr>
          <p:nvPr>
            <p:ph type="dt" sz="half" idx="10"/>
          </p:nvPr>
        </p:nvSpPr>
        <p:spPr/>
        <p:txBody>
          <a:body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97E09DDB-C6E4-4534-A587-C4F841CD9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659B-B957-47B3-AB14-3B3D7289709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84237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1C19-3266-6D80-DBB6-0D0CF7FA13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D11177-AE26-0E9E-CD45-C1B43812C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3C08A-D9F3-A14E-102A-1BF48E50C847}"/>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1A5D43F8-EB13-F1D8-0BA1-739CF30993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311DBB-E2D0-5190-210E-A69C47580ECD}"/>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422058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03E89-1AA9-F647-73D7-B7F74BA0D3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3B0236-CD3C-ED8D-81BC-BFBC985131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456D74-C951-6060-29C9-9CEF6C861FA9}"/>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61D9E5B7-ED63-F816-4F03-9C9D465A80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2FB85-37B6-783B-F991-494B5F5A657D}"/>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416948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30280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4485-C0EC-E43C-0EEF-40254F85B4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90AA57-C41E-B7EC-E78C-C7357A0C0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6A80B2-B763-5090-DD1D-FCBBF452611B}"/>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DBBDBCF5-20C1-8F4C-418E-57D63625FC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0B1ABD-9845-DD13-25DB-7E1C933CC589}"/>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109995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7441-0FA1-DFF9-7A5D-3B2EEA0C80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DC6C9-6316-0FC2-AE43-95E251126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E746A1-BB7C-9A85-C36F-653445144D5D}"/>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9E328523-429F-713F-C879-0526AD95F6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23A338-D6A2-F01D-543E-246D3386740E}"/>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9602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870-FF79-ACFA-F4E3-922A1686A1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BC09F3-5D2E-7A44-D808-F83592DCA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ABF64B-1D4E-BA05-F162-865058647197}"/>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21AF9EF8-8323-33D7-81F8-32EDE0813D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77A204-1429-1612-9D12-D79BF5F5A7BB}"/>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183342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BB56-9710-7262-CF46-DEFFFE3D4E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2BD79D-DB74-10C1-8D38-D3A3097DC3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59C275-7809-74ED-00A8-D550A6F9B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9B25E6-DD5B-6016-2AE2-7CAC3186EF10}"/>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2D854B12-ABCF-70AC-4A1E-8C6FE15833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C8722F-4707-7E99-1A50-9098852E698A}"/>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88969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61F3-4513-D924-22C8-23E0C8E67F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A5676E-B0A0-F8DE-83F9-3A6A9EFDC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6286B-6A85-08F2-2EC0-A21EEAFD40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C4305E-3EBC-7884-FE3C-35AAA117F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6F6FEF-5808-DDFC-BAA9-87390A3C35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6E8521-02BA-9B37-8446-4116D0349684}"/>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8" name="Footer Placeholder 7">
            <a:extLst>
              <a:ext uri="{FF2B5EF4-FFF2-40B4-BE49-F238E27FC236}">
                <a16:creationId xmlns:a16="http://schemas.microsoft.com/office/drawing/2014/main" id="{5DC71A68-9346-CED6-28D2-2E9AD618CD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4434FD-E819-4D51-EFE5-18C0BD6E2363}"/>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24213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F8E1-3ED2-AA77-A20B-A3FFE8FE6D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E23BD1-157E-9647-8015-908711130E84}"/>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4" name="Footer Placeholder 3">
            <a:extLst>
              <a:ext uri="{FF2B5EF4-FFF2-40B4-BE49-F238E27FC236}">
                <a16:creationId xmlns:a16="http://schemas.microsoft.com/office/drawing/2014/main" id="{F4F1EF73-D72B-7D30-ACA3-953BCA8D36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D0FDFA-F98B-6F98-5E54-525294A25BD1}"/>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2533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8106A-CFE6-0955-BFB7-CA3222B05E98}"/>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3" name="Footer Placeholder 2">
            <a:extLst>
              <a:ext uri="{FF2B5EF4-FFF2-40B4-BE49-F238E27FC236}">
                <a16:creationId xmlns:a16="http://schemas.microsoft.com/office/drawing/2014/main" id="{F4EB2EE5-01C5-195C-5427-F85320548B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E265D8-D875-9931-92CC-5D012FF10FFC}"/>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781624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7EA-F750-AFAB-E90D-BB2FF5FF4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AC5944-C796-1832-C5E7-DFD31DA3E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959E08-1520-6477-F356-F8C7141EF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F67EF-7C78-B899-BE85-365C90689789}"/>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F073A461-81F5-BCFE-3EE2-7FB7CD1640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7D207-D885-1EE8-2F14-84275FB9E1AA}"/>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03700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39B8-7963-7B80-128E-74DB4C518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8850E2-B3A8-B1CA-FEF5-95D8DCF37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CF40B0-F9C2-29F5-ABE5-653BBA222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3EA7E-1A82-CD5E-B187-650D080554C5}"/>
              </a:ext>
            </a:extLst>
          </p:cNvPr>
          <p:cNvSpPr>
            <a:spLocks noGrp="1"/>
          </p:cNvSpPr>
          <p:nvPr>
            <p:ph type="dt" sz="half" idx="10"/>
          </p:nvPr>
        </p:nvSpPr>
        <p:spPr/>
        <p:txBody>
          <a:bodyPr/>
          <a:lstStyle/>
          <a:p>
            <a:fld id="{91AE91ED-A1F5-4CBA-90CC-75E38402E619}" type="datetimeFigureOut">
              <a:rPr lang="en-GB" smtClean="0"/>
              <a:t>14/12/2022</a:t>
            </a:fld>
            <a:endParaRPr lang="en-GB"/>
          </a:p>
        </p:txBody>
      </p:sp>
      <p:sp>
        <p:nvSpPr>
          <p:cNvPr id="6" name="Footer Placeholder 5">
            <a:extLst>
              <a:ext uri="{FF2B5EF4-FFF2-40B4-BE49-F238E27FC236}">
                <a16:creationId xmlns:a16="http://schemas.microsoft.com/office/drawing/2014/main" id="{7B8F3797-15EB-8053-F7DD-5D8D15C4F5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4500B3-B479-7CB9-BBE0-D501C99E93E7}"/>
              </a:ext>
            </a:extLst>
          </p:cNvPr>
          <p:cNvSpPr>
            <a:spLocks noGrp="1"/>
          </p:cNvSpPr>
          <p:nvPr>
            <p:ph type="sldNum" sz="quarter" idx="12"/>
          </p:nvPr>
        </p:nvSpPr>
        <p:spPr/>
        <p:txBody>
          <a:bodyPr/>
          <a:lstStyle/>
          <a:p>
            <a:fld id="{C35D5B6E-B7E0-40A8-BF73-E7EAA4950012}" type="slidenum">
              <a:rPr lang="en-GB" smtClean="0"/>
              <a:t>‹#›</a:t>
            </a:fld>
            <a:endParaRPr lang="en-GB"/>
          </a:p>
        </p:txBody>
      </p:sp>
    </p:spTree>
    <p:extLst>
      <p:ext uri="{BB962C8B-B14F-4D97-AF65-F5344CB8AC3E}">
        <p14:creationId xmlns:p14="http://schemas.microsoft.com/office/powerpoint/2010/main" val="3089559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80F66-F14D-4661-A388-01C255DB6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7067D-89B8-4C81-B490-196491F16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736C-82D4-4159-9947-2676E6ACA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BDAE2-76A0-4709-B018-EF427CC702F6}" type="datetimeFigureOut">
              <a:rPr lang="en-GB" smtClean="0"/>
              <a:t>14/12/2022</a:t>
            </a:fld>
            <a:endParaRPr lang="en-GB"/>
          </a:p>
        </p:txBody>
      </p:sp>
      <p:sp>
        <p:nvSpPr>
          <p:cNvPr id="5" name="Footer Placeholder 4">
            <a:extLst>
              <a:ext uri="{FF2B5EF4-FFF2-40B4-BE49-F238E27FC236}">
                <a16:creationId xmlns:a16="http://schemas.microsoft.com/office/drawing/2014/main" id="{2719B3ED-12EF-4809-96EF-D39249B44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EF1F39-3D2C-4653-B2CD-3FA35054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F90E6-D769-4F33-AAD0-0D9408645B0F}" type="slidenum">
              <a:rPr lang="en-GB" smtClean="0"/>
              <a:t>‹#›</a:t>
            </a:fld>
            <a:endParaRPr lang="en-GB"/>
          </a:p>
        </p:txBody>
      </p:sp>
    </p:spTree>
    <p:extLst>
      <p:ext uri="{BB962C8B-B14F-4D97-AF65-F5344CB8AC3E}">
        <p14:creationId xmlns:p14="http://schemas.microsoft.com/office/powerpoint/2010/main" val="120604706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EC3D1-2E97-74F0-79E9-DDCAFDA4E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13BE2-63FC-19F5-163C-93D78AA4A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F66006-CAA4-EA18-B1C6-AEC4E30E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E91ED-A1F5-4CBA-90CC-75E38402E619}" type="datetimeFigureOut">
              <a:rPr lang="en-GB" smtClean="0"/>
              <a:t>14/12/2022</a:t>
            </a:fld>
            <a:endParaRPr lang="en-GB"/>
          </a:p>
        </p:txBody>
      </p:sp>
      <p:sp>
        <p:nvSpPr>
          <p:cNvPr id="5" name="Footer Placeholder 4">
            <a:extLst>
              <a:ext uri="{FF2B5EF4-FFF2-40B4-BE49-F238E27FC236}">
                <a16:creationId xmlns:a16="http://schemas.microsoft.com/office/drawing/2014/main" id="{66DC2D2D-2F31-5333-A283-ED39C2697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8658C3-541C-293F-8CF1-E4286941F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D5B6E-B7E0-40A8-BF73-E7EAA4950012}" type="slidenum">
              <a:rPr lang="en-GB" smtClean="0"/>
              <a:t>‹#›</a:t>
            </a:fld>
            <a:endParaRPr lang="en-GB"/>
          </a:p>
        </p:txBody>
      </p:sp>
    </p:spTree>
    <p:extLst>
      <p:ext uri="{BB962C8B-B14F-4D97-AF65-F5344CB8AC3E}">
        <p14:creationId xmlns:p14="http://schemas.microsoft.com/office/powerpoint/2010/main" val="162693324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4_B26C7BD6.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E_29300BCC.xm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A_B960C448.xm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https://www.royalgreenwich.gov.uk/community-directory-rebuild" TargetMode="External"/><Relationship Id="rId3" Type="http://schemas.openxmlformats.org/officeDocument/2006/relationships/image" Target="../media/image2.png"/><Relationship Id="rId7" Type="http://schemas.openxmlformats.org/officeDocument/2006/relationships/hyperlink" Target="https://royalgreenwich.sharepoint.com/:v:/s/GreenwichCommunityDirectoryandLivewellrebuild/Ee-1cfncwBtHn3gDAwCA1_4BGgDk1Wf5P8W4h0BfKIt4CA?e=iXIMur"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royalgreenwich.sharepoint.com/:w:/s/GreenwichCommunityDirectoryandLivewellrebuild/EWlZNoqFqlhPpaoK3JFkhtEBMR1mFQJ4iKPmmO5LO40mdg?e=ocJwDV" TargetMode="External"/><Relationship Id="rId5" Type="http://schemas.openxmlformats.org/officeDocument/2006/relationships/hyperlink" Target="mailto:Alex.Sturtivant@royalgreenwich.gov.uk" TargetMode="External"/><Relationship Id="rId4" Type="http://schemas.openxmlformats.org/officeDocument/2006/relationships/hyperlink" Target="mailto:Bethany.Mindham@royalgreenwich.gov.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jpeg"/><Relationship Id="rId3" Type="http://schemas.microsoft.com/office/2018/10/relationships/comments" Target="../comments/modernComment_105_AB76B799.xml"/><Relationship Id="rId7" Type="http://schemas.openxmlformats.org/officeDocument/2006/relationships/image" Target="../media/image4.png"/><Relationship Id="rId12" Type="http://schemas.microsoft.com/office/2007/relationships/hdphoto" Target="../media/hdphoto2.wdp"/><Relationship Id="rId17" Type="http://schemas.openxmlformats.org/officeDocument/2006/relationships/image" Target="../media/image12.jpeg"/><Relationship Id="rId2" Type="http://schemas.openxmlformats.org/officeDocument/2006/relationships/notesSlide" Target="../notesSlides/notesSlide5.xml"/><Relationship Id="rId16" Type="http://schemas.microsoft.com/office/2007/relationships/hdphoto" Target="../media/hdphoto3.wdp"/><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1C_50B32A5F.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94783" y="2089073"/>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a:solidFill>
                  <a:schemeClr val="bg1"/>
                </a:solidFill>
                <a:latin typeface="Open Sans"/>
                <a:ea typeface="Open Sans"/>
                <a:cs typeface="Open Sans"/>
              </a:rPr>
              <a:t>Rebuilding Greenwich’s </a:t>
            </a:r>
          </a:p>
          <a:p>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#13</a:t>
            </a:r>
          </a:p>
          <a:p>
            <a:pPr algn="l"/>
            <a:r>
              <a:rPr lang="en-GB" sz="2650">
                <a:solidFill>
                  <a:schemeClr val="bg1"/>
                </a:solidFill>
                <a:latin typeface="Open Sans"/>
                <a:ea typeface="Open Sans"/>
                <a:cs typeface="Open Sans"/>
              </a:rPr>
              <a:t>06/12/2022</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Show &amp; Tell will be </a:t>
            </a:r>
            <a:r>
              <a:rPr lang="en-GB" sz="2800" u="sng">
                <a:solidFill>
                  <a:schemeClr val="bg1"/>
                </a:solidFill>
                <a:latin typeface="Open Sans"/>
                <a:ea typeface="Open Sans"/>
                <a:cs typeface="Open Sans"/>
              </a:rPr>
              <a:t>recorded</a:t>
            </a:r>
            <a:r>
              <a:rPr lang="en-GB" sz="2800">
                <a:solidFill>
                  <a:schemeClr val="bg1"/>
                </a:solidFill>
                <a:latin typeface="Open Sans"/>
                <a:ea typeface="Open Sans"/>
                <a:cs typeface="Open Sans"/>
              </a:rPr>
              <a:t>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554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Our plan for Beta</a:t>
            </a:r>
            <a:endParaRPr lang="en-US">
              <a:solidFill>
                <a:schemeClr val="bg1"/>
              </a:solidFill>
            </a:endParaRPr>
          </a:p>
        </p:txBody>
      </p:sp>
    </p:spTree>
    <p:extLst>
      <p:ext uri="{BB962C8B-B14F-4D97-AF65-F5344CB8AC3E}">
        <p14:creationId xmlns:p14="http://schemas.microsoft.com/office/powerpoint/2010/main" val="102813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31917" y="1253927"/>
            <a:ext cx="579648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en-GB" sz="2000">
                <a:solidFill>
                  <a:schemeClr val="tx1">
                    <a:lumMod val="75000"/>
                    <a:lumOff val="25000"/>
                  </a:schemeClr>
                </a:solidFill>
                <a:latin typeface="Open Sans"/>
                <a:ea typeface="Open Sans"/>
                <a:cs typeface="Open Sans"/>
              </a:rPr>
              <a:t>Beta is where we take our best ideas from Alpha and start building them for real</a:t>
            </a:r>
            <a:br>
              <a:rPr lang="en-GB" sz="2000">
                <a:solidFill>
                  <a:schemeClr val="tx1">
                    <a:lumMod val="75000"/>
                    <a:lumOff val="25000"/>
                  </a:schemeClr>
                </a:solidFill>
                <a:latin typeface="Open Sans"/>
                <a:ea typeface="Open Sans"/>
                <a:cs typeface="Open Sans"/>
              </a:rPr>
            </a:br>
            <a:endParaRPr lang="en-US" sz="1600">
              <a:solidFill>
                <a:schemeClr val="tx1">
                  <a:lumMod val="75000"/>
                  <a:lumOff val="25000"/>
                </a:schemeClr>
              </a:solidFill>
            </a:endParaRPr>
          </a:p>
          <a:p>
            <a:pPr marL="342900" indent="-342900">
              <a:spcAft>
                <a:spcPts val="1200"/>
              </a:spcAft>
              <a:buFont typeface="Arial"/>
              <a:buChar char="•"/>
            </a:pPr>
            <a:r>
              <a:rPr lang="en-GB" sz="2000">
                <a:solidFill>
                  <a:schemeClr val="tx1">
                    <a:lumMod val="75000"/>
                    <a:lumOff val="25000"/>
                  </a:schemeClr>
                </a:solidFill>
                <a:latin typeface="Open Sans"/>
                <a:ea typeface="Open Sans"/>
                <a:cs typeface="Open Sans"/>
              </a:rPr>
              <a:t>We will have a live directory on the internet in this phase</a:t>
            </a:r>
            <a:br>
              <a:rPr lang="en-GB" sz="2000">
                <a:solidFill>
                  <a:schemeClr val="tx1">
                    <a:lumMod val="75000"/>
                    <a:lumOff val="25000"/>
                  </a:schemeClr>
                </a:solidFill>
                <a:latin typeface="Open Sans"/>
                <a:ea typeface="Open Sans"/>
                <a:cs typeface="Open Sans"/>
              </a:rPr>
            </a:br>
            <a:endParaRPr lang="en-GB" sz="2000">
              <a:solidFill>
                <a:schemeClr val="tx1">
                  <a:lumMod val="75000"/>
                  <a:lumOff val="25000"/>
                </a:schemeClr>
              </a:solidFill>
              <a:latin typeface="Open Sans"/>
              <a:ea typeface="Open Sans"/>
              <a:cs typeface="Open Sans"/>
            </a:endParaRPr>
          </a:p>
          <a:p>
            <a:pPr marL="342900" indent="-342900">
              <a:spcAft>
                <a:spcPts val="1200"/>
              </a:spcAft>
              <a:buFont typeface="Arial"/>
              <a:buChar char="•"/>
            </a:pPr>
            <a:r>
              <a:rPr lang="en-GB" sz="2000">
                <a:solidFill>
                  <a:schemeClr val="tx1">
                    <a:lumMod val="75000"/>
                    <a:lumOff val="25000"/>
                  </a:schemeClr>
                </a:solidFill>
                <a:latin typeface="Open Sans"/>
                <a:ea typeface="Open Sans"/>
                <a:cs typeface="Open Sans"/>
              </a:rPr>
              <a:t>We still test with residents, staff and other users during this phase to make sure that our designs work in the real world</a:t>
            </a:r>
            <a:br>
              <a:rPr lang="en-GB" sz="2000">
                <a:solidFill>
                  <a:schemeClr val="tx1">
                    <a:lumMod val="75000"/>
                    <a:lumOff val="25000"/>
                  </a:schemeClr>
                </a:solidFill>
                <a:latin typeface="Open Sans"/>
                <a:ea typeface="Open Sans"/>
                <a:cs typeface="Open Sans"/>
              </a:rPr>
            </a:br>
            <a:endParaRPr lang="en-GB" sz="2000">
              <a:solidFill>
                <a:schemeClr val="tx1">
                  <a:lumMod val="75000"/>
                  <a:lumOff val="25000"/>
                </a:schemeClr>
              </a:solidFill>
              <a:latin typeface="Open Sans"/>
              <a:ea typeface="Open Sans"/>
              <a:cs typeface="Open Sans"/>
            </a:endParaRPr>
          </a:p>
          <a:p>
            <a:pPr marL="342900" indent="-342900">
              <a:spcAft>
                <a:spcPts val="1200"/>
              </a:spcAft>
              <a:buFont typeface="Arial"/>
              <a:buChar char="•"/>
            </a:pPr>
            <a:r>
              <a:rPr lang="en-GB" sz="2000">
                <a:solidFill>
                  <a:schemeClr val="tx1">
                    <a:lumMod val="75000"/>
                    <a:lumOff val="25000"/>
                  </a:schemeClr>
                </a:solidFill>
                <a:latin typeface="Open Sans"/>
                <a:ea typeface="Open Sans"/>
                <a:cs typeface="Open Sans"/>
              </a:rPr>
              <a:t>We will start with a "private Beta" to get feedback from real users, then scale up</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610010"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is Beta?</a:t>
            </a:r>
          </a:p>
        </p:txBody>
      </p:sp>
      <p:pic>
        <p:nvPicPr>
          <p:cNvPr id="2" name="Picture 2" descr="A picture containing shape&#10;&#10;Description automatically generated">
            <a:extLst>
              <a:ext uri="{FF2B5EF4-FFF2-40B4-BE49-F238E27FC236}">
                <a16:creationId xmlns:a16="http://schemas.microsoft.com/office/drawing/2014/main" id="{355DBBAB-7F5A-D1DD-367F-76D20C0384BD}"/>
              </a:ext>
            </a:extLst>
          </p:cNvPr>
          <p:cNvPicPr>
            <a:picLocks noChangeAspect="1"/>
          </p:cNvPicPr>
          <p:nvPr/>
        </p:nvPicPr>
        <p:blipFill rotWithShape="1">
          <a:blip r:embed="rId4"/>
          <a:srcRect t="3125" r="-270" b="16762"/>
          <a:stretch/>
        </p:blipFill>
        <p:spPr>
          <a:xfrm>
            <a:off x="6860310" y="3321"/>
            <a:ext cx="5329399" cy="6058862"/>
          </a:xfrm>
          <a:prstGeom prst="rect">
            <a:avLst/>
          </a:prstGeom>
        </p:spPr>
      </p:pic>
    </p:spTree>
    <p:extLst>
      <p:ext uri="{BB962C8B-B14F-4D97-AF65-F5344CB8AC3E}">
        <p14:creationId xmlns:p14="http://schemas.microsoft.com/office/powerpoint/2010/main" val="197118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67250" y="1272302"/>
            <a:ext cx="653529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en-US" sz="2400">
                <a:latin typeface="Open Sans"/>
                <a:ea typeface="+mn-lt"/>
                <a:cs typeface="+mn-lt"/>
              </a:rPr>
              <a:t>We’ll start by building the directory within the scope of ‘Support for Adults’</a:t>
            </a:r>
            <a:br>
              <a:rPr lang="en-US" sz="2400">
                <a:latin typeface="Open Sans"/>
                <a:ea typeface="+mn-lt"/>
                <a:cs typeface="+mn-lt"/>
              </a:rPr>
            </a:br>
            <a:endParaRPr lang="en-GB" sz="2400">
              <a:solidFill>
                <a:srgbClr val="404040"/>
              </a:solidFill>
              <a:latin typeface="Open Sans"/>
              <a:ea typeface="Open Sans"/>
              <a:cs typeface="Open Sans"/>
            </a:endParaRPr>
          </a:p>
          <a:p>
            <a:pPr marL="342900" indent="-342900">
              <a:spcAft>
                <a:spcPts val="1200"/>
              </a:spcAft>
              <a:buFont typeface="Arial"/>
              <a:buChar char="•"/>
            </a:pPr>
            <a:r>
              <a:rPr lang="en-US" sz="2400">
                <a:latin typeface="Open Sans"/>
                <a:ea typeface="+mn-lt"/>
                <a:cs typeface="+mn-lt"/>
              </a:rPr>
              <a:t>Initially we’ll populate it with a small number of services and focus on delivering core functionality only</a:t>
            </a:r>
            <a:br>
              <a:rPr lang="en-US" sz="2400">
                <a:latin typeface="Open Sans"/>
                <a:ea typeface="+mn-lt"/>
                <a:cs typeface="+mn-lt"/>
              </a:rPr>
            </a:br>
            <a:endParaRPr lang="en-GB" sz="2400">
              <a:solidFill>
                <a:srgbClr val="404040"/>
              </a:solidFill>
              <a:latin typeface="Open Sans"/>
              <a:ea typeface="Open Sans"/>
              <a:cs typeface="Open Sans"/>
            </a:endParaRPr>
          </a:p>
          <a:p>
            <a:pPr marL="342900" indent="-342900">
              <a:spcAft>
                <a:spcPts val="1200"/>
              </a:spcAft>
              <a:buFont typeface="Arial"/>
              <a:buChar char="•"/>
            </a:pPr>
            <a:r>
              <a:rPr lang="en-US" sz="2400">
                <a:latin typeface="Open Sans"/>
                <a:ea typeface="+mn-lt"/>
                <a:cs typeface="+mn-lt"/>
              </a:rPr>
              <a:t>Once we’ve tested it and feel confident with the product and approach, we’ll move all the services in this section across to the new directory</a:t>
            </a:r>
            <a:endParaRPr lang="en-GB" sz="2400">
              <a:solidFill>
                <a:schemeClr val="tx1">
                  <a:lumMod val="75000"/>
                  <a:lumOff val="25000"/>
                </a:schemeClr>
              </a:solidFill>
              <a:latin typeface="Open Sans"/>
              <a:ea typeface="Open Sans"/>
              <a:cs typeface="Open Sans"/>
            </a:endParaRP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618919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The scope of what we’ll start with</a:t>
            </a:r>
          </a:p>
        </p:txBody>
      </p:sp>
      <p:pic>
        <p:nvPicPr>
          <p:cNvPr id="2" name="Picture 2" descr="Graphical user interface, text, application&#10;&#10;Description automatically generated">
            <a:extLst>
              <a:ext uri="{FF2B5EF4-FFF2-40B4-BE49-F238E27FC236}">
                <a16:creationId xmlns:a16="http://schemas.microsoft.com/office/drawing/2014/main" id="{9D2D3968-7563-1532-0DF7-45D1574D6D1F}"/>
              </a:ext>
            </a:extLst>
          </p:cNvPr>
          <p:cNvPicPr>
            <a:picLocks noChangeAspect="1"/>
          </p:cNvPicPr>
          <p:nvPr/>
        </p:nvPicPr>
        <p:blipFill rotWithShape="1">
          <a:blip r:embed="rId5"/>
          <a:srcRect l="25089" r="24911" b="-683"/>
          <a:stretch/>
        </p:blipFill>
        <p:spPr>
          <a:xfrm>
            <a:off x="7454574" y="890470"/>
            <a:ext cx="4616401" cy="4844592"/>
          </a:xfrm>
          <a:prstGeom prst="rect">
            <a:avLst/>
          </a:prstGeom>
        </p:spPr>
      </p:pic>
    </p:spTree>
    <p:extLst>
      <p:ext uri="{BB962C8B-B14F-4D97-AF65-F5344CB8AC3E}">
        <p14:creationId xmlns:p14="http://schemas.microsoft.com/office/powerpoint/2010/main" val="299345403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6417733" y="490538"/>
            <a:ext cx="5291663" cy="60879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a:solidFill>
                  <a:srgbClr val="008080"/>
                </a:solidFill>
                <a:latin typeface="Open Sans"/>
                <a:ea typeface="Open Sans"/>
                <a:cs typeface="Open Sans"/>
              </a:rPr>
              <a:t>Learning goals for Beta</a:t>
            </a:r>
          </a:p>
        </p:txBody>
      </p:sp>
      <p:pic>
        <p:nvPicPr>
          <p:cNvPr id="2" name="Picture 2" descr="Chart&#10;&#10;Description automatically generated">
            <a:extLst>
              <a:ext uri="{FF2B5EF4-FFF2-40B4-BE49-F238E27FC236}">
                <a16:creationId xmlns:a16="http://schemas.microsoft.com/office/drawing/2014/main" id="{EE6531BB-9C06-33D9-3BB7-F57F1AFB087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7822" b="782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extBox 5">
            <a:extLst>
              <a:ext uri="{FF2B5EF4-FFF2-40B4-BE49-F238E27FC236}">
                <a16:creationId xmlns:a16="http://schemas.microsoft.com/office/drawing/2014/main" id="{5CADC8EC-DAE7-0845-AB85-A2A4CADB880A}"/>
              </a:ext>
            </a:extLst>
          </p:cNvPr>
          <p:cNvSpPr txBox="1"/>
          <p:nvPr/>
        </p:nvSpPr>
        <p:spPr>
          <a:xfrm>
            <a:off x="6417732" y="1319040"/>
            <a:ext cx="5291663" cy="45620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marL="114300">
              <a:lnSpc>
                <a:spcPct val="90000"/>
              </a:lnSpc>
              <a:spcAft>
                <a:spcPts val="1200"/>
              </a:spcAft>
            </a:pPr>
            <a:r>
              <a:rPr lang="en-US" sz="2400">
                <a:latin typeface="Open Sans"/>
                <a:ea typeface="Open Sans"/>
                <a:cs typeface="Open Sans"/>
              </a:rPr>
              <a:t>We want to understand:</a:t>
            </a:r>
          </a:p>
          <a:p>
            <a:pPr marL="342900" indent="-228600">
              <a:lnSpc>
                <a:spcPct val="90000"/>
              </a:lnSpc>
              <a:spcAft>
                <a:spcPts val="1200"/>
              </a:spcAft>
              <a:buFont typeface="Arial" panose="020B0604020202020204" pitchFamily="34" charset="0"/>
              <a:buChar char="•"/>
            </a:pPr>
            <a:endParaRPr lang="en-US" sz="2400">
              <a:latin typeface="Open Sans"/>
              <a:ea typeface="Open Sans"/>
              <a:cs typeface="Open Sans"/>
            </a:endParaRPr>
          </a:p>
          <a:p>
            <a:pPr marL="571500" indent="-457200">
              <a:lnSpc>
                <a:spcPct val="90000"/>
              </a:lnSpc>
              <a:spcAft>
                <a:spcPts val="1200"/>
              </a:spcAft>
              <a:buFont typeface="+mj-lt"/>
              <a:buAutoNum type="arabicPeriod"/>
            </a:pPr>
            <a:r>
              <a:rPr lang="en-US" sz="2400">
                <a:latin typeface="Open Sans"/>
                <a:ea typeface="Open Sans"/>
                <a:cs typeface="Open Sans"/>
              </a:rPr>
              <a:t>The process of </a:t>
            </a:r>
            <a:r>
              <a:rPr lang="en-US" sz="2400" b="1">
                <a:latin typeface="Open Sans"/>
                <a:ea typeface="Open Sans"/>
                <a:cs typeface="Open Sans"/>
              </a:rPr>
              <a:t>creating a live, working product</a:t>
            </a:r>
            <a:br>
              <a:rPr lang="en-US" sz="2400">
                <a:latin typeface="Open Sans"/>
                <a:ea typeface="Open Sans"/>
                <a:cs typeface="Open Sans"/>
              </a:rPr>
            </a:br>
            <a:endParaRPr lang="en-US" sz="2400">
              <a:latin typeface="Open Sans"/>
              <a:ea typeface="Open Sans"/>
              <a:cs typeface="Open Sans"/>
            </a:endParaRPr>
          </a:p>
          <a:p>
            <a:pPr marL="571500" indent="-457200">
              <a:lnSpc>
                <a:spcPct val="90000"/>
              </a:lnSpc>
              <a:spcAft>
                <a:spcPts val="1200"/>
              </a:spcAft>
              <a:buFont typeface="+mj-lt"/>
              <a:buAutoNum type="arabicPeriod"/>
            </a:pPr>
            <a:r>
              <a:rPr lang="en-US" sz="2400">
                <a:latin typeface="Open Sans"/>
                <a:ea typeface="Open Sans"/>
                <a:cs typeface="Open Sans"/>
              </a:rPr>
              <a:t>How we'll </a:t>
            </a:r>
            <a:r>
              <a:rPr lang="en-US" sz="2400" b="1">
                <a:latin typeface="Open Sans"/>
                <a:ea typeface="Open Sans"/>
                <a:cs typeface="Open Sans"/>
              </a:rPr>
              <a:t>migrate services and service providers</a:t>
            </a:r>
            <a:r>
              <a:rPr lang="en-US" sz="2400">
                <a:latin typeface="Open Sans"/>
                <a:ea typeface="Open Sans"/>
                <a:cs typeface="Open Sans"/>
              </a:rPr>
              <a:t> to the new GCD</a:t>
            </a:r>
            <a:br>
              <a:rPr lang="en-US" sz="2400">
                <a:latin typeface="Open Sans"/>
                <a:ea typeface="Open Sans"/>
                <a:cs typeface="Open Sans"/>
              </a:rPr>
            </a:br>
            <a:endParaRPr lang="en-US" sz="2400">
              <a:latin typeface="Open Sans"/>
              <a:ea typeface="Open Sans"/>
              <a:cs typeface="Open Sans"/>
            </a:endParaRPr>
          </a:p>
          <a:p>
            <a:pPr marL="571500" indent="-457200">
              <a:lnSpc>
                <a:spcPct val="90000"/>
              </a:lnSpc>
              <a:spcAft>
                <a:spcPts val="1200"/>
              </a:spcAft>
              <a:buFont typeface="+mj-lt"/>
              <a:buAutoNum type="arabicPeriod"/>
            </a:pPr>
            <a:r>
              <a:rPr lang="en-US" sz="2400">
                <a:latin typeface="Open Sans"/>
                <a:ea typeface="Open Sans"/>
                <a:cs typeface="Open Sans"/>
              </a:rPr>
              <a:t>The best way to </a:t>
            </a:r>
            <a:r>
              <a:rPr lang="en-US" sz="2400" b="1">
                <a:latin typeface="Open Sans"/>
                <a:ea typeface="Open Sans"/>
                <a:cs typeface="Open Sans"/>
              </a:rPr>
              <a:t>upskill staff </a:t>
            </a:r>
            <a:r>
              <a:rPr lang="en-US" sz="2400">
                <a:latin typeface="Open Sans"/>
                <a:ea typeface="Open Sans"/>
                <a:cs typeface="Open Sans"/>
              </a:rPr>
              <a:t>on using the new technology</a:t>
            </a:r>
            <a:br>
              <a:rPr lang="en-US" sz="2400">
                <a:latin typeface="Open Sans"/>
                <a:ea typeface="Open Sans"/>
                <a:cs typeface="Open Sans"/>
              </a:rPr>
            </a:br>
            <a:endParaRPr lang="en-US" sz="2400">
              <a:latin typeface="Open Sans"/>
              <a:ea typeface="Open Sans"/>
              <a:cs typeface="Open Sans"/>
            </a:endParaRPr>
          </a:p>
          <a:p>
            <a:pPr marL="571500" indent="-457200">
              <a:lnSpc>
                <a:spcPct val="90000"/>
              </a:lnSpc>
              <a:spcAft>
                <a:spcPts val="1200"/>
              </a:spcAft>
              <a:buFont typeface="+mj-lt"/>
              <a:buAutoNum type="arabicPeriod"/>
            </a:pPr>
            <a:r>
              <a:rPr lang="en-US" sz="2400">
                <a:latin typeface="Open Sans"/>
                <a:ea typeface="Open Sans"/>
                <a:cs typeface="Open Sans"/>
              </a:rPr>
              <a:t>How well we're </a:t>
            </a:r>
            <a:r>
              <a:rPr lang="en-US" sz="2400" b="1">
                <a:latin typeface="Open Sans"/>
                <a:ea typeface="Open Sans"/>
                <a:cs typeface="Open Sans"/>
              </a:rPr>
              <a:t>meeting our users' needs</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5"/>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5"/>
          <a:stretch>
            <a:fillRect/>
          </a:stretch>
        </p:blipFill>
        <p:spPr>
          <a:xfrm>
            <a:off x="11098710" y="6208134"/>
            <a:ext cx="970909" cy="469239"/>
          </a:xfrm>
          <a:prstGeom prst="rect">
            <a:avLst/>
          </a:prstGeom>
        </p:spPr>
      </p:pic>
    </p:spTree>
    <p:extLst>
      <p:ext uri="{BB962C8B-B14F-4D97-AF65-F5344CB8AC3E}">
        <p14:creationId xmlns:p14="http://schemas.microsoft.com/office/powerpoint/2010/main" val="111747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345706" y="428893"/>
            <a:ext cx="9558582" cy="60879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a:solidFill>
                  <a:srgbClr val="008080"/>
                </a:solidFill>
                <a:latin typeface="Open Sans"/>
                <a:ea typeface="Open Sans"/>
                <a:cs typeface="Open Sans"/>
              </a:rPr>
              <a:t>How we’ll measure our success</a:t>
            </a:r>
          </a:p>
        </p:txBody>
      </p:sp>
      <p:sp>
        <p:nvSpPr>
          <p:cNvPr id="6" name="TextBox 5">
            <a:extLst>
              <a:ext uri="{FF2B5EF4-FFF2-40B4-BE49-F238E27FC236}">
                <a16:creationId xmlns:a16="http://schemas.microsoft.com/office/drawing/2014/main" id="{5CADC8EC-DAE7-0845-AB85-A2A4CADB880A}"/>
              </a:ext>
            </a:extLst>
          </p:cNvPr>
          <p:cNvSpPr txBox="1"/>
          <p:nvPr/>
        </p:nvSpPr>
        <p:spPr>
          <a:xfrm>
            <a:off x="273787" y="1109610"/>
            <a:ext cx="11469575" cy="45620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114300">
              <a:lnSpc>
                <a:spcPct val="90000"/>
              </a:lnSpc>
              <a:spcAft>
                <a:spcPts val="1200"/>
              </a:spcAft>
            </a:pPr>
            <a:r>
              <a:rPr lang="en-US" sz="2400">
                <a:latin typeface="Open Sans"/>
                <a:ea typeface="Open Sans"/>
                <a:cs typeface="Open Sans"/>
              </a:rPr>
              <a:t>We’ll measure our progress based on answering our learning goals and seeing progress towards the outcomes we’ve set ourselves.</a:t>
            </a:r>
          </a:p>
          <a:p>
            <a:pPr marL="114300">
              <a:lnSpc>
                <a:spcPct val="90000"/>
              </a:lnSpc>
              <a:spcAft>
                <a:spcPts val="1200"/>
              </a:spcAft>
            </a:pPr>
            <a:endParaRPr lang="en-US" sz="2400" b="1">
              <a:latin typeface="Open Sans"/>
              <a:ea typeface="Open Sans"/>
              <a:cs typeface="Open Sans"/>
            </a:endParaRPr>
          </a:p>
          <a:p>
            <a:pPr marL="457200" indent="-342900">
              <a:lnSpc>
                <a:spcPct val="90000"/>
              </a:lnSpc>
              <a:spcAft>
                <a:spcPts val="1200"/>
              </a:spcAft>
              <a:buFont typeface="Arial" panose="020B0604020202020204" pitchFamily="34" charset="0"/>
              <a:buChar char="•"/>
            </a:pPr>
            <a:r>
              <a:rPr lang="en-US" sz="2400">
                <a:latin typeface="Open Sans"/>
                <a:ea typeface="Open Sans"/>
                <a:cs typeface="Open Sans"/>
              </a:rPr>
              <a:t>Is it </a:t>
            </a:r>
            <a:r>
              <a:rPr lang="en-US" sz="2400" b="1">
                <a:latin typeface="Open Sans"/>
                <a:ea typeface="Open Sans"/>
                <a:cs typeface="Open Sans"/>
              </a:rPr>
              <a:t>easier</a:t>
            </a:r>
            <a:r>
              <a:rPr lang="en-US" sz="2400">
                <a:latin typeface="Open Sans"/>
                <a:ea typeface="Open Sans"/>
                <a:cs typeface="Open Sans"/>
              </a:rPr>
              <a:t> for residents to find what they’re looking for?</a:t>
            </a:r>
          </a:p>
          <a:p>
            <a:pPr marL="457200" indent="-342900">
              <a:lnSpc>
                <a:spcPct val="90000"/>
              </a:lnSpc>
              <a:spcAft>
                <a:spcPts val="1200"/>
              </a:spcAft>
              <a:buFont typeface="Arial" panose="020B0604020202020204" pitchFamily="34" charset="0"/>
              <a:buChar char="•"/>
            </a:pPr>
            <a:r>
              <a:rPr lang="en-US" sz="2400">
                <a:latin typeface="Open Sans"/>
                <a:ea typeface="Open Sans"/>
                <a:cs typeface="Open Sans"/>
              </a:rPr>
              <a:t>Is it </a:t>
            </a:r>
            <a:r>
              <a:rPr lang="en-US" sz="2400" b="1">
                <a:latin typeface="Open Sans"/>
                <a:ea typeface="Open Sans"/>
                <a:cs typeface="Open Sans"/>
              </a:rPr>
              <a:t>easier </a:t>
            </a:r>
            <a:r>
              <a:rPr lang="en-US" sz="2400">
                <a:latin typeface="Open Sans"/>
                <a:ea typeface="Open Sans"/>
                <a:cs typeface="Open Sans"/>
              </a:rPr>
              <a:t>for service providers to add their listings to the GCD?</a:t>
            </a:r>
          </a:p>
          <a:p>
            <a:pPr marL="457200" indent="-342900">
              <a:lnSpc>
                <a:spcPct val="90000"/>
              </a:lnSpc>
              <a:spcAft>
                <a:spcPts val="1200"/>
              </a:spcAft>
              <a:buFont typeface="Arial" panose="020B0604020202020204" pitchFamily="34" charset="0"/>
              <a:buChar char="•"/>
            </a:pPr>
            <a:r>
              <a:rPr lang="en-US" sz="2400">
                <a:latin typeface="Open Sans"/>
                <a:ea typeface="Open Sans"/>
                <a:cs typeface="Open Sans"/>
              </a:rPr>
              <a:t>Is it </a:t>
            </a:r>
            <a:r>
              <a:rPr lang="en-US" sz="2400" b="1">
                <a:latin typeface="Open Sans"/>
                <a:ea typeface="Open Sans"/>
                <a:cs typeface="Open Sans"/>
              </a:rPr>
              <a:t>more efficient </a:t>
            </a:r>
            <a:r>
              <a:rPr lang="en-US" sz="2400">
                <a:latin typeface="Open Sans"/>
                <a:ea typeface="Open Sans"/>
                <a:cs typeface="Open Sans"/>
              </a:rPr>
              <a:t>for RBG staff to maintain content on the GCD?</a:t>
            </a:r>
          </a:p>
          <a:p>
            <a:pPr marL="114300">
              <a:lnSpc>
                <a:spcPct val="90000"/>
              </a:lnSpc>
              <a:spcAft>
                <a:spcPts val="1200"/>
              </a:spcAft>
            </a:pPr>
            <a:endParaRPr lang="en-US" sz="2400">
              <a:latin typeface="Open Sans"/>
              <a:ea typeface="Open Sans"/>
              <a:cs typeface="Open Sans"/>
            </a:endParaRPr>
          </a:p>
          <a:p>
            <a:pPr marL="114300">
              <a:lnSpc>
                <a:spcPct val="90000"/>
              </a:lnSpc>
              <a:spcAft>
                <a:spcPts val="1200"/>
              </a:spcAft>
            </a:pPr>
            <a:r>
              <a:rPr lang="en-US" sz="2400">
                <a:latin typeface="Open Sans"/>
                <a:ea typeface="Open Sans"/>
                <a:cs typeface="Open Sans"/>
              </a:rPr>
              <a:t>These outcomes tie back to the problems we learned about in Discovery. If we can see progress towards these outcomes, we can be confident we’re on track to solving those problems.</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Tree>
    <p:extLst>
      <p:ext uri="{BB962C8B-B14F-4D97-AF65-F5344CB8AC3E}">
        <p14:creationId xmlns:p14="http://schemas.microsoft.com/office/powerpoint/2010/main" val="209559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345706" y="428893"/>
            <a:ext cx="9558582" cy="60879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a:solidFill>
                  <a:srgbClr val="008080"/>
                </a:solidFill>
                <a:latin typeface="Open Sans"/>
                <a:ea typeface="Open Sans"/>
                <a:cs typeface="Open Sans"/>
              </a:rPr>
              <a:t>Over to you</a:t>
            </a:r>
          </a:p>
        </p:txBody>
      </p:sp>
      <p:sp>
        <p:nvSpPr>
          <p:cNvPr id="6" name="TextBox 5">
            <a:extLst>
              <a:ext uri="{FF2B5EF4-FFF2-40B4-BE49-F238E27FC236}">
                <a16:creationId xmlns:a16="http://schemas.microsoft.com/office/drawing/2014/main" id="{5CADC8EC-DAE7-0845-AB85-A2A4CADB880A}"/>
              </a:ext>
            </a:extLst>
          </p:cNvPr>
          <p:cNvSpPr txBox="1"/>
          <p:nvPr/>
        </p:nvSpPr>
        <p:spPr>
          <a:xfrm>
            <a:off x="273788" y="945226"/>
            <a:ext cx="10524352" cy="45620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114300">
              <a:lnSpc>
                <a:spcPct val="90000"/>
              </a:lnSpc>
              <a:spcAft>
                <a:spcPts val="1200"/>
              </a:spcAft>
            </a:pPr>
            <a:endParaRPr lang="en-US" sz="2800" b="1">
              <a:latin typeface="Open Sans"/>
              <a:ea typeface="Open Sans"/>
              <a:cs typeface="Open Sans"/>
            </a:endParaRPr>
          </a:p>
          <a:p>
            <a:pPr marL="457200" indent="-342900">
              <a:lnSpc>
                <a:spcPct val="90000"/>
              </a:lnSpc>
              <a:spcAft>
                <a:spcPts val="1200"/>
              </a:spcAft>
              <a:buFont typeface="Arial" panose="020B0604020202020204" pitchFamily="34" charset="0"/>
              <a:buChar char="•"/>
            </a:pPr>
            <a:r>
              <a:rPr lang="en-US" sz="2800">
                <a:latin typeface="Open Sans"/>
                <a:ea typeface="Open Sans"/>
                <a:cs typeface="Open Sans"/>
              </a:rPr>
              <a:t>Is there anything else you’d like to see us cover in our Beta?</a:t>
            </a:r>
            <a:br>
              <a:rPr lang="en-US" sz="2800">
                <a:latin typeface="Open Sans"/>
                <a:ea typeface="Open Sans"/>
                <a:cs typeface="Open Sans"/>
              </a:rPr>
            </a:br>
            <a:endParaRPr lang="en-US" sz="2800">
              <a:latin typeface="Open Sans"/>
              <a:ea typeface="Open Sans"/>
              <a:cs typeface="Open Sans"/>
            </a:endParaRPr>
          </a:p>
          <a:p>
            <a:pPr marL="457200" indent="-342900">
              <a:lnSpc>
                <a:spcPct val="90000"/>
              </a:lnSpc>
              <a:spcAft>
                <a:spcPts val="1200"/>
              </a:spcAft>
              <a:buFont typeface="Arial" panose="020B0604020202020204" pitchFamily="34" charset="0"/>
              <a:buChar char="•"/>
            </a:pPr>
            <a:r>
              <a:rPr lang="en-US" sz="2800">
                <a:latin typeface="Open Sans"/>
                <a:ea typeface="Open Sans"/>
                <a:cs typeface="Open Sans"/>
              </a:rPr>
              <a:t>Who do we need to keep talking to as we continue to test the new directory?</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Tree>
    <p:extLst>
      <p:ext uri="{BB962C8B-B14F-4D97-AF65-F5344CB8AC3E}">
        <p14:creationId xmlns:p14="http://schemas.microsoft.com/office/powerpoint/2010/main" val="168827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22040" y="2459091"/>
            <a:ext cx="96282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Reviewing what content we need the GCD</a:t>
            </a:r>
            <a:endParaRPr lang="en-US"/>
          </a:p>
        </p:txBody>
      </p:sp>
    </p:spTree>
    <p:extLst>
      <p:ext uri="{BB962C8B-B14F-4D97-AF65-F5344CB8AC3E}">
        <p14:creationId xmlns:p14="http://schemas.microsoft.com/office/powerpoint/2010/main" val="399048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0E6A0E-BE94-4797-71CF-E61E36CD871A}"/>
              </a:ext>
            </a:extLst>
          </p:cNvPr>
          <p:cNvPicPr>
            <a:picLocks noChangeAspect="1"/>
          </p:cNvPicPr>
          <p:nvPr/>
        </p:nvPicPr>
        <p:blipFill rotWithShape="1">
          <a:blip r:embed="rId4"/>
          <a:srcRect t="5672" b="6112"/>
          <a:stretch/>
        </p:blipFill>
        <p:spPr>
          <a:xfrm>
            <a:off x="706" y="1965"/>
            <a:ext cx="12191980" cy="343998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2" name="TextBox 11">
            <a:extLst>
              <a:ext uri="{FF2B5EF4-FFF2-40B4-BE49-F238E27FC236}">
                <a16:creationId xmlns:a16="http://schemas.microsoft.com/office/drawing/2014/main" id="{C4F7F3F6-7A64-BD48-1F14-FA8B8F8F9D1C}"/>
              </a:ext>
            </a:extLst>
          </p:cNvPr>
          <p:cNvSpPr txBox="1"/>
          <p:nvPr/>
        </p:nvSpPr>
        <p:spPr>
          <a:xfrm>
            <a:off x="517842" y="3850514"/>
            <a:ext cx="2329268" cy="1825996"/>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2800" b="1">
                <a:solidFill>
                  <a:srgbClr val="008080"/>
                </a:solidFill>
                <a:latin typeface="Open Sans"/>
                <a:ea typeface="Open Sans"/>
                <a:cs typeface="Open Sans"/>
              </a:rPr>
              <a:t>Content proposition workshops</a:t>
            </a:r>
          </a:p>
        </p:txBody>
      </p:sp>
      <p:sp>
        <p:nvSpPr>
          <p:cNvPr id="6" name="TextBox 5">
            <a:extLst>
              <a:ext uri="{FF2B5EF4-FFF2-40B4-BE49-F238E27FC236}">
                <a16:creationId xmlns:a16="http://schemas.microsoft.com/office/drawing/2014/main" id="{5CADC8EC-DAE7-0845-AB85-A2A4CADB880A}"/>
              </a:ext>
            </a:extLst>
          </p:cNvPr>
          <p:cNvSpPr txBox="1"/>
          <p:nvPr/>
        </p:nvSpPr>
        <p:spPr>
          <a:xfrm>
            <a:off x="3241231" y="3573537"/>
            <a:ext cx="8771582" cy="268057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000" b="1">
                <a:solidFill>
                  <a:srgbClr val="008080"/>
                </a:solidFill>
                <a:latin typeface="Open Sans"/>
                <a:ea typeface="Open Sans"/>
                <a:cs typeface="Open Sans"/>
              </a:rPr>
              <a:t>Who was invited</a:t>
            </a:r>
            <a:r>
              <a:rPr lang="en-US" sz="2000">
                <a:latin typeface="Open Sans"/>
                <a:ea typeface="Open Sans"/>
                <a:cs typeface="Open Sans"/>
              </a:rPr>
              <a:t>: Colleagues from Children's, Adults and Public Health. </a:t>
            </a:r>
          </a:p>
          <a:p>
            <a:pPr>
              <a:lnSpc>
                <a:spcPct val="90000"/>
              </a:lnSpc>
              <a:spcAft>
                <a:spcPts val="600"/>
              </a:spcAft>
            </a:pPr>
            <a:endParaRPr lang="en-US" sz="2000">
              <a:solidFill>
                <a:srgbClr val="000000"/>
              </a:solidFill>
              <a:latin typeface="Open Sans"/>
              <a:ea typeface="Open Sans"/>
              <a:cs typeface="Open Sans"/>
            </a:endParaRPr>
          </a:p>
          <a:p>
            <a:pPr>
              <a:lnSpc>
                <a:spcPct val="90000"/>
              </a:lnSpc>
              <a:spcAft>
                <a:spcPts val="600"/>
              </a:spcAft>
            </a:pPr>
            <a:r>
              <a:rPr lang="en-US" sz="2000" b="1">
                <a:solidFill>
                  <a:srgbClr val="008080"/>
                </a:solidFill>
                <a:latin typeface="Open Sans"/>
                <a:ea typeface="Open Sans"/>
                <a:cs typeface="Open Sans"/>
              </a:rPr>
              <a:t>Purpose</a:t>
            </a:r>
            <a:r>
              <a:rPr lang="en-US" sz="2000">
                <a:latin typeface="Open Sans"/>
                <a:ea typeface="Open Sans"/>
                <a:cs typeface="Open Sans"/>
              </a:rPr>
              <a:t>: To hear other people's perspectives about what should and shouldn't be on the new GCD and the most relevant place for that content such as the new GCD, the new RBG council website, NHS.</a:t>
            </a:r>
          </a:p>
          <a:p>
            <a:pPr indent="-228600">
              <a:lnSpc>
                <a:spcPct val="90000"/>
              </a:lnSpc>
              <a:spcAft>
                <a:spcPts val="600"/>
              </a:spcAft>
              <a:buFont typeface="Arial" panose="020B0604020202020204" pitchFamily="34" charset="0"/>
              <a:buChar char="•"/>
            </a:pPr>
            <a:endParaRPr lang="en-US" sz="16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5"/>
          <a:stretch>
            <a:fillRect/>
          </a:stretch>
        </p:blipFill>
        <p:spPr>
          <a:xfrm>
            <a:off x="11034446" y="6208134"/>
            <a:ext cx="970909" cy="469239"/>
          </a:xfrm>
          <a:prstGeom prst="rect">
            <a:avLst/>
          </a:prstGeom>
        </p:spPr>
      </p:pic>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5"/>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9966E9E-B8EC-6175-9ADF-CFB87924E6CD}"/>
              </a:ext>
            </a:extLst>
          </p:cNvPr>
          <p:cNvSpPr/>
          <p:nvPr/>
        </p:nvSpPr>
        <p:spPr>
          <a:xfrm>
            <a:off x="3" y="607654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1" name="Picture 5" descr="Text&#10;&#10;Description automatically generated">
            <a:extLst>
              <a:ext uri="{FF2B5EF4-FFF2-40B4-BE49-F238E27FC236}">
                <a16:creationId xmlns:a16="http://schemas.microsoft.com/office/drawing/2014/main" id="{13014041-E39F-8985-D1B7-593603BA3A04}"/>
              </a:ext>
            </a:extLst>
          </p:cNvPr>
          <p:cNvPicPr>
            <a:picLocks noChangeAspect="1"/>
          </p:cNvPicPr>
          <p:nvPr/>
        </p:nvPicPr>
        <p:blipFill>
          <a:blip r:embed="rId5"/>
          <a:stretch>
            <a:fillRect/>
          </a:stretch>
        </p:blipFill>
        <p:spPr>
          <a:xfrm>
            <a:off x="11041904" y="6210618"/>
            <a:ext cx="970909" cy="469239"/>
          </a:xfrm>
          <a:prstGeom prst="rect">
            <a:avLst/>
          </a:prstGeom>
        </p:spPr>
      </p:pic>
    </p:spTree>
    <p:extLst>
      <p:ext uri="{BB962C8B-B14F-4D97-AF65-F5344CB8AC3E}">
        <p14:creationId xmlns:p14="http://schemas.microsoft.com/office/powerpoint/2010/main" val="69101460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81011" y="515991"/>
            <a:ext cx="5324477"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Why we ran the workshops</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2" name="TextBox 1">
            <a:extLst>
              <a:ext uri="{FF2B5EF4-FFF2-40B4-BE49-F238E27FC236}">
                <a16:creationId xmlns:a16="http://schemas.microsoft.com/office/drawing/2014/main" id="{FE87640E-1F77-3D23-0FAA-359842463CE3}"/>
              </a:ext>
            </a:extLst>
          </p:cNvPr>
          <p:cNvSpPr txBox="1"/>
          <p:nvPr/>
        </p:nvSpPr>
        <p:spPr>
          <a:xfrm>
            <a:off x="481010" y="2557515"/>
            <a:ext cx="103965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By removing duplication and ensuring content is where residents would expect to find it, then:</a:t>
            </a:r>
          </a:p>
        </p:txBody>
      </p:sp>
      <p:sp>
        <p:nvSpPr>
          <p:cNvPr id="3" name="TextBox 2">
            <a:extLst>
              <a:ext uri="{FF2B5EF4-FFF2-40B4-BE49-F238E27FC236}">
                <a16:creationId xmlns:a16="http://schemas.microsoft.com/office/drawing/2014/main" id="{2358D9F4-7F40-CB90-028E-1F96287A29F9}"/>
              </a:ext>
            </a:extLst>
          </p:cNvPr>
          <p:cNvSpPr txBox="1"/>
          <p:nvPr/>
        </p:nvSpPr>
        <p:spPr>
          <a:xfrm>
            <a:off x="481010" y="1330269"/>
            <a:ext cx="11417076" cy="1015663"/>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Right now, </a:t>
            </a:r>
            <a:r>
              <a:rPr lang="en-US" sz="2000" b="1"/>
              <a:t>content is duplicated </a:t>
            </a:r>
            <a:r>
              <a:rPr lang="en-US" sz="2000"/>
              <a:t>across different online platforms. We’ve heard that this can make it difficult for some residents to know </a:t>
            </a:r>
            <a:r>
              <a:rPr lang="en-US" sz="2000" b="1"/>
              <a:t>where to look </a:t>
            </a:r>
            <a:r>
              <a:rPr lang="en-US" sz="2000"/>
              <a:t>and</a:t>
            </a:r>
            <a:r>
              <a:rPr lang="en-US" sz="2000" b="1"/>
              <a:t> what to trust</a:t>
            </a:r>
            <a:r>
              <a:rPr lang="en-US" sz="2000"/>
              <a:t>. It also </a:t>
            </a:r>
            <a:r>
              <a:rPr lang="en-US" sz="2000" b="1"/>
              <a:t>increases the workload for some staff </a:t>
            </a:r>
            <a:r>
              <a:rPr lang="en-US" sz="2000"/>
              <a:t>who need to maintain the content and makes it </a:t>
            </a:r>
            <a:r>
              <a:rPr lang="en-US" sz="2000" b="1"/>
              <a:t>less clear where they should signpost residents to</a:t>
            </a:r>
            <a:r>
              <a:rPr lang="en-US" sz="2000"/>
              <a:t>.</a:t>
            </a:r>
            <a:endParaRPr lang="en-US" sz="2000">
              <a:cs typeface="Calibri"/>
            </a:endParaRPr>
          </a:p>
        </p:txBody>
      </p:sp>
      <p:sp>
        <p:nvSpPr>
          <p:cNvPr id="4" name="TextBox 3">
            <a:extLst>
              <a:ext uri="{FF2B5EF4-FFF2-40B4-BE49-F238E27FC236}">
                <a16:creationId xmlns:a16="http://schemas.microsoft.com/office/drawing/2014/main" id="{B35BAE45-9DFF-9015-3776-7DAF441AAD49}"/>
              </a:ext>
            </a:extLst>
          </p:cNvPr>
          <p:cNvSpPr txBox="1"/>
          <p:nvPr/>
        </p:nvSpPr>
        <p:spPr>
          <a:xfrm>
            <a:off x="709983" y="4992259"/>
            <a:ext cx="1868881" cy="58477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t>Residents won’t feel overwhelmed</a:t>
            </a:r>
            <a:endParaRPr lang="en-US" sz="1600">
              <a:cs typeface="Calibri"/>
            </a:endParaRPr>
          </a:p>
        </p:txBody>
      </p:sp>
      <p:sp>
        <p:nvSpPr>
          <p:cNvPr id="6" name="TextBox 5">
            <a:extLst>
              <a:ext uri="{FF2B5EF4-FFF2-40B4-BE49-F238E27FC236}">
                <a16:creationId xmlns:a16="http://schemas.microsoft.com/office/drawing/2014/main" id="{A5D41DEF-E569-15C3-68BF-F119D99373DE}"/>
              </a:ext>
            </a:extLst>
          </p:cNvPr>
          <p:cNvSpPr txBox="1"/>
          <p:nvPr/>
        </p:nvSpPr>
        <p:spPr>
          <a:xfrm>
            <a:off x="2839944" y="4992259"/>
            <a:ext cx="1868881" cy="58477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Residents will find navigation easier</a:t>
            </a:r>
          </a:p>
        </p:txBody>
      </p:sp>
      <p:sp>
        <p:nvSpPr>
          <p:cNvPr id="8" name="TextBox 7">
            <a:extLst>
              <a:ext uri="{FF2B5EF4-FFF2-40B4-BE49-F238E27FC236}">
                <a16:creationId xmlns:a16="http://schemas.microsoft.com/office/drawing/2014/main" id="{F1F859AF-2A49-4321-EA69-49E002ECA6CE}"/>
              </a:ext>
            </a:extLst>
          </p:cNvPr>
          <p:cNvSpPr txBox="1"/>
          <p:nvPr/>
        </p:nvSpPr>
        <p:spPr>
          <a:xfrm>
            <a:off x="4969905" y="4992259"/>
            <a:ext cx="1868881" cy="58477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There will be less work for RBG staff</a:t>
            </a:r>
          </a:p>
        </p:txBody>
      </p:sp>
      <p:sp>
        <p:nvSpPr>
          <p:cNvPr id="11" name="TextBox 10">
            <a:extLst>
              <a:ext uri="{FF2B5EF4-FFF2-40B4-BE49-F238E27FC236}">
                <a16:creationId xmlns:a16="http://schemas.microsoft.com/office/drawing/2014/main" id="{66072A5D-425F-16E6-7253-9BBA23E697BD}"/>
              </a:ext>
            </a:extLst>
          </p:cNvPr>
          <p:cNvSpPr txBox="1"/>
          <p:nvPr/>
        </p:nvSpPr>
        <p:spPr>
          <a:xfrm>
            <a:off x="7099866" y="4992259"/>
            <a:ext cx="1868881" cy="58477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The purpose of our websites is clearer</a:t>
            </a:r>
          </a:p>
        </p:txBody>
      </p:sp>
      <p:sp>
        <p:nvSpPr>
          <p:cNvPr id="12" name="TextBox 11">
            <a:extLst>
              <a:ext uri="{FF2B5EF4-FFF2-40B4-BE49-F238E27FC236}">
                <a16:creationId xmlns:a16="http://schemas.microsoft.com/office/drawing/2014/main" id="{86A5F962-033F-A18A-53CE-8A1BA1AF59A1}"/>
              </a:ext>
            </a:extLst>
          </p:cNvPr>
          <p:cNvSpPr txBox="1"/>
          <p:nvPr/>
        </p:nvSpPr>
        <p:spPr>
          <a:xfrm>
            <a:off x="9229829" y="4992259"/>
            <a:ext cx="1868881" cy="58477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We can create more joined up journeys</a:t>
            </a:r>
          </a:p>
        </p:txBody>
      </p:sp>
      <p:sp>
        <p:nvSpPr>
          <p:cNvPr id="13" name="Oval 12">
            <a:extLst>
              <a:ext uri="{FF2B5EF4-FFF2-40B4-BE49-F238E27FC236}">
                <a16:creationId xmlns:a16="http://schemas.microsoft.com/office/drawing/2014/main" id="{FD9190C7-B8F2-C355-3F0F-BE1CAA366999}"/>
              </a:ext>
            </a:extLst>
          </p:cNvPr>
          <p:cNvSpPr/>
          <p:nvPr/>
        </p:nvSpPr>
        <p:spPr>
          <a:xfrm>
            <a:off x="1052752" y="3611555"/>
            <a:ext cx="1183341" cy="1143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E25864B-9030-7D29-768A-167DF7B80657}"/>
              </a:ext>
            </a:extLst>
          </p:cNvPr>
          <p:cNvSpPr/>
          <p:nvPr/>
        </p:nvSpPr>
        <p:spPr>
          <a:xfrm>
            <a:off x="3143249" y="3611555"/>
            <a:ext cx="1183341" cy="1143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41CF3D3-2F64-6EA0-4742-82FC1D96C782}"/>
              </a:ext>
            </a:extLst>
          </p:cNvPr>
          <p:cNvSpPr/>
          <p:nvPr/>
        </p:nvSpPr>
        <p:spPr>
          <a:xfrm>
            <a:off x="5213817" y="3611555"/>
            <a:ext cx="1183341" cy="1143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32635E7-D72C-B600-0291-AA1F71A8EA67}"/>
              </a:ext>
            </a:extLst>
          </p:cNvPr>
          <p:cNvSpPr/>
          <p:nvPr/>
        </p:nvSpPr>
        <p:spPr>
          <a:xfrm>
            <a:off x="7442635" y="3634633"/>
            <a:ext cx="1183341" cy="1143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EF5392F-0477-0F93-02B4-3B4D83D44F30}"/>
              </a:ext>
            </a:extLst>
          </p:cNvPr>
          <p:cNvSpPr/>
          <p:nvPr/>
        </p:nvSpPr>
        <p:spPr>
          <a:xfrm>
            <a:off x="9513203" y="3615319"/>
            <a:ext cx="1183341" cy="1143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Tired face outline outline">
            <a:extLst>
              <a:ext uri="{FF2B5EF4-FFF2-40B4-BE49-F238E27FC236}">
                <a16:creationId xmlns:a16="http://schemas.microsoft.com/office/drawing/2014/main" id="{26D0827E-8CAB-0D89-5731-7438FA6033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0669" y="3739302"/>
            <a:ext cx="914400" cy="914400"/>
          </a:xfrm>
          <a:prstGeom prst="rect">
            <a:avLst/>
          </a:prstGeom>
        </p:spPr>
      </p:pic>
      <p:pic>
        <p:nvPicPr>
          <p:cNvPr id="21" name="Graphic 20" descr="Cursor outline">
            <a:extLst>
              <a:ext uri="{FF2B5EF4-FFF2-40B4-BE49-F238E27FC236}">
                <a16:creationId xmlns:a16="http://schemas.microsoft.com/office/drawing/2014/main" id="{2C34C2B9-9315-343F-669E-509FC38222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1570" y="3766195"/>
            <a:ext cx="827309" cy="827309"/>
          </a:xfrm>
          <a:prstGeom prst="rect">
            <a:avLst/>
          </a:prstGeom>
        </p:spPr>
      </p:pic>
      <p:pic>
        <p:nvPicPr>
          <p:cNvPr id="23" name="Graphic 22" descr="Hourglass Finished outline">
            <a:extLst>
              <a:ext uri="{FF2B5EF4-FFF2-40B4-BE49-F238E27FC236}">
                <a16:creationId xmlns:a16="http://schemas.microsoft.com/office/drawing/2014/main" id="{493569A3-ADBB-BE37-276A-C5090A3223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1631" y="3794549"/>
            <a:ext cx="747713" cy="747713"/>
          </a:xfrm>
          <a:prstGeom prst="rect">
            <a:avLst/>
          </a:prstGeom>
        </p:spPr>
      </p:pic>
      <p:pic>
        <p:nvPicPr>
          <p:cNvPr id="25" name="Graphic 24" descr="Blog outline">
            <a:extLst>
              <a:ext uri="{FF2B5EF4-FFF2-40B4-BE49-F238E27FC236}">
                <a16:creationId xmlns:a16="http://schemas.microsoft.com/office/drawing/2014/main" id="{8B179017-602D-A8DA-FEAC-2F3823CCA6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40091" y="3766195"/>
            <a:ext cx="842215" cy="842215"/>
          </a:xfrm>
          <a:prstGeom prst="rect">
            <a:avLst/>
          </a:prstGeom>
        </p:spPr>
      </p:pic>
      <p:pic>
        <p:nvPicPr>
          <p:cNvPr id="27" name="Graphic 26" descr="Route (Two Pins With A Path) outline">
            <a:extLst>
              <a:ext uri="{FF2B5EF4-FFF2-40B4-BE49-F238E27FC236}">
                <a16:creationId xmlns:a16="http://schemas.microsoft.com/office/drawing/2014/main" id="{7D131B16-8838-9135-CB89-8299EC4E33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11794" y="3808359"/>
            <a:ext cx="740608" cy="740608"/>
          </a:xfrm>
          <a:prstGeom prst="rect">
            <a:avLst/>
          </a:prstGeom>
        </p:spPr>
      </p:pic>
    </p:spTree>
    <p:extLst>
      <p:ext uri="{BB962C8B-B14F-4D97-AF65-F5344CB8AC3E}">
        <p14:creationId xmlns:p14="http://schemas.microsoft.com/office/powerpoint/2010/main" val="115654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81011" y="515991"/>
            <a:ext cx="5324477"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Overall workshop findings</a:t>
            </a:r>
          </a:p>
        </p:txBody>
      </p:sp>
      <p:sp>
        <p:nvSpPr>
          <p:cNvPr id="6" name="TextBox 5">
            <a:extLst>
              <a:ext uri="{FF2B5EF4-FFF2-40B4-BE49-F238E27FC236}">
                <a16:creationId xmlns:a16="http://schemas.microsoft.com/office/drawing/2014/main" id="{5CADC8EC-DAE7-0845-AB85-A2A4CADB880A}"/>
              </a:ext>
            </a:extLst>
          </p:cNvPr>
          <p:cNvSpPr txBox="1"/>
          <p:nvPr/>
        </p:nvSpPr>
        <p:spPr>
          <a:xfrm>
            <a:off x="481013" y="1330172"/>
            <a:ext cx="5689145" cy="477950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a:latin typeface="Open Sans"/>
                <a:ea typeface="Open Sans"/>
                <a:cs typeface="Open Sans"/>
              </a:rPr>
              <a:t>The workshop showed that people expected to go to:</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GCD for local support and activities</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RBG site for support the council provides</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external sites like GOV.UK for government support</a:t>
            </a:r>
          </a:p>
          <a:p>
            <a:pPr marL="285750" indent="-228600">
              <a:lnSpc>
                <a:spcPct val="90000"/>
              </a:lnSpc>
              <a:spcAft>
                <a:spcPts val="600"/>
              </a:spcAft>
              <a:buFont typeface="Arial" panose="020B0604020202020204" pitchFamily="34" charset="0"/>
              <a:buChar char="•"/>
            </a:pPr>
            <a:endParaRPr lang="en-US" sz="2000">
              <a:latin typeface="Open Sans"/>
              <a:ea typeface="Open Sans"/>
              <a:cs typeface="Calibri"/>
            </a:endParaRPr>
          </a:p>
          <a:p>
            <a:pPr>
              <a:lnSpc>
                <a:spcPct val="90000"/>
              </a:lnSpc>
              <a:spcAft>
                <a:spcPts val="600"/>
              </a:spcAft>
            </a:pPr>
            <a:r>
              <a:rPr lang="en-US" sz="2000">
                <a:latin typeface="Open Sans"/>
                <a:ea typeface="Open Sans"/>
                <a:cs typeface="Open Sans"/>
              </a:rPr>
              <a:t>Information and advice was less clear:</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For Adults it was a mix of the RBG council website and external sites</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For Health it was external sites or Live Well</a:t>
            </a:r>
          </a:p>
          <a:p>
            <a:pPr marL="285750" indent="-228600">
              <a:lnSpc>
                <a:spcPct val="90000"/>
              </a:lnSpc>
              <a:spcAft>
                <a:spcPts val="600"/>
              </a:spcAft>
              <a:buFont typeface="Arial" panose="020B0604020202020204" pitchFamily="34" charset="0"/>
              <a:buChar char="•"/>
            </a:pPr>
            <a:r>
              <a:rPr lang="en-US" sz="2000">
                <a:latin typeface="Open Sans"/>
                <a:ea typeface="Open Sans"/>
                <a:cs typeface="Open Sans"/>
              </a:rPr>
              <a:t>For Children’s and Local Offer it was the GCD or a mixture</a:t>
            </a:r>
          </a:p>
          <a:p>
            <a:pPr indent="-228600">
              <a:lnSpc>
                <a:spcPct val="90000"/>
              </a:lnSpc>
              <a:spcAft>
                <a:spcPts val="600"/>
              </a:spcAft>
              <a:buFont typeface="Arial" panose="020B0604020202020204" pitchFamily="34" charset="0"/>
              <a:buChar char="•"/>
            </a:pPr>
            <a:endParaRPr lang="en-US" sz="2000">
              <a:latin typeface="Open Sans"/>
              <a:ea typeface="Open Sans"/>
              <a:cs typeface="Open Sans"/>
            </a:endParaRPr>
          </a:p>
        </p:txBody>
      </p:sp>
      <p:pic>
        <p:nvPicPr>
          <p:cNvPr id="2" name="Picture 2" descr="A picture containing shape&#10;&#10;Description automatically generated">
            <a:extLst>
              <a:ext uri="{FF2B5EF4-FFF2-40B4-BE49-F238E27FC236}">
                <a16:creationId xmlns:a16="http://schemas.microsoft.com/office/drawing/2014/main" id="{584C275A-A7EF-4DD0-1021-F5FBF26F0529}"/>
              </a:ext>
            </a:extLst>
          </p:cNvPr>
          <p:cNvPicPr>
            <a:picLocks noChangeAspect="1"/>
          </p:cNvPicPr>
          <p:nvPr/>
        </p:nvPicPr>
        <p:blipFill rotWithShape="1">
          <a:blip r:embed="rId3"/>
          <a:srcRect l="6857" r="14829" b="2"/>
          <a:stretch/>
        </p:blipFill>
        <p:spPr>
          <a:xfrm>
            <a:off x="6385455" y="1"/>
            <a:ext cx="58065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Tree>
    <p:extLst>
      <p:ext uri="{BB962C8B-B14F-4D97-AF65-F5344CB8AC3E}">
        <p14:creationId xmlns:p14="http://schemas.microsoft.com/office/powerpoint/2010/main" val="22822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a:t>
            </a:r>
            <a:r>
              <a:rPr lang="en-GB">
                <a:solidFill>
                  <a:srgbClr val="262626"/>
                </a:solidFill>
                <a:latin typeface="Open Sans"/>
                <a:ea typeface="Open Sans"/>
                <a:cs typeface="Open Sans"/>
              </a:rPr>
              <a:t>early and often</a:t>
            </a:r>
            <a:endParaRPr lang="en-US">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a:t>
            </a:r>
            <a:r>
              <a:rPr lang="en-GB">
                <a:solidFill>
                  <a:schemeClr val="tx1">
                    <a:lumMod val="85000"/>
                    <a:lumOff val="15000"/>
                  </a:schemeClr>
                </a:solidFill>
                <a:latin typeface="Open Sans"/>
                <a:ea typeface="Open Sans"/>
                <a:cs typeface="Open Sans"/>
              </a:rPr>
              <a:t>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7" y="2797760"/>
            <a:ext cx="26758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a:t>
            </a:r>
            <a:r>
              <a:rPr lang="en-GB">
                <a:solidFill>
                  <a:schemeClr val="tx1">
                    <a:lumMod val="85000"/>
                    <a:lumOff val="15000"/>
                  </a:schemeClr>
                </a:solidFill>
                <a:latin typeface="Open Sans"/>
                <a:ea typeface="Open Sans"/>
                <a:cs typeface="Open Sans"/>
              </a:rPr>
              <a:t>with other work and knowledge</a:t>
            </a:r>
            <a:endParaRPr lang="en-US">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1323439"/>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a Show &amp; Tell? </a:t>
            </a:r>
          </a:p>
          <a:p>
            <a:endParaRPr lang="en-US" sz="2800" b="1">
              <a:solidFill>
                <a:srgbClr val="008080"/>
              </a:solidFill>
              <a:latin typeface="Open Sans"/>
              <a:ea typeface="Open Sans"/>
              <a:cs typeface="Open Sans"/>
            </a:endParaRPr>
          </a:p>
          <a:p>
            <a:r>
              <a:rPr lang="en-US" sz="2400" b="1">
                <a:solidFill>
                  <a:srgbClr val="008080"/>
                </a:solidFill>
                <a:latin typeface="Open Sans"/>
                <a:ea typeface="Open Sans"/>
                <a:cs typeface="Open Sans"/>
              </a:rPr>
              <a:t>A regular event where we...</a:t>
            </a:r>
            <a:endParaRPr lang="en-US" sz="24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822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19366" y="413249"/>
            <a:ext cx="7234881"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Workshop findings – Adult Social Care</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63BA750-0F59-D5BD-1327-9BB59E967D4B}"/>
              </a:ext>
            </a:extLst>
          </p:cNvPr>
          <p:cNvSpPr/>
          <p:nvPr/>
        </p:nvSpPr>
        <p:spPr>
          <a:xfrm>
            <a:off x="554804" y="1181531"/>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Type of content</a:t>
            </a:r>
            <a:endParaRPr lang="en-GB"/>
          </a:p>
        </p:txBody>
      </p:sp>
      <p:sp>
        <p:nvSpPr>
          <p:cNvPr id="11" name="Rectangle 10">
            <a:extLst>
              <a:ext uri="{FF2B5EF4-FFF2-40B4-BE49-F238E27FC236}">
                <a16:creationId xmlns:a16="http://schemas.microsoft.com/office/drawing/2014/main" id="{9CB9F1CF-3553-4C33-672C-0F6C52971EAF}"/>
              </a:ext>
            </a:extLst>
          </p:cNvPr>
          <p:cNvSpPr/>
          <p:nvPr/>
        </p:nvSpPr>
        <p:spPr>
          <a:xfrm>
            <a:off x="2998342" y="1181531"/>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Most voted location</a:t>
            </a:r>
            <a:endParaRPr lang="en-GB"/>
          </a:p>
        </p:txBody>
      </p:sp>
      <p:sp>
        <p:nvSpPr>
          <p:cNvPr id="12" name="Rectangle 11">
            <a:extLst>
              <a:ext uri="{FF2B5EF4-FFF2-40B4-BE49-F238E27FC236}">
                <a16:creationId xmlns:a16="http://schemas.microsoft.com/office/drawing/2014/main" id="{774AE32C-D326-19E8-1030-129CDFB85343}"/>
              </a:ext>
            </a:extLst>
          </p:cNvPr>
          <p:cNvSpPr/>
          <p:nvPr/>
        </p:nvSpPr>
        <p:spPr>
          <a:xfrm>
            <a:off x="565078" y="1756884"/>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Find local support or activities</a:t>
            </a:r>
            <a:br>
              <a:rPr lang="en-US" sz="1200">
                <a:solidFill>
                  <a:schemeClr val="tx1"/>
                </a:solidFill>
              </a:rPr>
            </a:br>
            <a:r>
              <a:rPr lang="en-US" sz="1200">
                <a:solidFill>
                  <a:schemeClr val="tx1"/>
                </a:solidFill>
              </a:rPr>
              <a:t>e.g. Carer's support groups</a:t>
            </a:r>
            <a:endParaRPr lang="en-GB" sz="1200">
              <a:solidFill>
                <a:schemeClr val="tx1"/>
              </a:solidFill>
            </a:endParaRPr>
          </a:p>
        </p:txBody>
      </p:sp>
      <p:sp>
        <p:nvSpPr>
          <p:cNvPr id="13" name="Rectangle 12">
            <a:extLst>
              <a:ext uri="{FF2B5EF4-FFF2-40B4-BE49-F238E27FC236}">
                <a16:creationId xmlns:a16="http://schemas.microsoft.com/office/drawing/2014/main" id="{5024030A-20E4-E603-F10E-039A51347E73}"/>
              </a:ext>
            </a:extLst>
          </p:cNvPr>
          <p:cNvSpPr/>
          <p:nvPr/>
        </p:nvSpPr>
        <p:spPr>
          <a:xfrm>
            <a:off x="565078" y="277488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Council services</a:t>
            </a:r>
            <a:br>
              <a:rPr lang="en-US" sz="1200">
                <a:solidFill>
                  <a:schemeClr val="tx1"/>
                </a:solidFill>
              </a:rPr>
            </a:br>
            <a:r>
              <a:rPr lang="en-US" sz="1200">
                <a:solidFill>
                  <a:schemeClr val="tx1"/>
                </a:solidFill>
              </a:rPr>
              <a:t>e.g. Apply for a carer’s assessment</a:t>
            </a:r>
            <a:endParaRPr lang="en-GB" sz="1200">
              <a:solidFill>
                <a:schemeClr val="tx1"/>
              </a:solidFill>
            </a:endParaRPr>
          </a:p>
        </p:txBody>
      </p:sp>
      <p:sp>
        <p:nvSpPr>
          <p:cNvPr id="14" name="Rectangle 13">
            <a:extLst>
              <a:ext uri="{FF2B5EF4-FFF2-40B4-BE49-F238E27FC236}">
                <a16:creationId xmlns:a16="http://schemas.microsoft.com/office/drawing/2014/main" id="{CE1B129F-491E-76F3-44C4-E06EC1731375}"/>
              </a:ext>
            </a:extLst>
          </p:cNvPr>
          <p:cNvSpPr/>
          <p:nvPr/>
        </p:nvSpPr>
        <p:spPr>
          <a:xfrm>
            <a:off x="565078" y="379287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National government services</a:t>
            </a:r>
            <a:br>
              <a:rPr lang="en-US" sz="1200">
                <a:solidFill>
                  <a:schemeClr val="tx1"/>
                </a:solidFill>
              </a:rPr>
            </a:br>
            <a:r>
              <a:rPr lang="en-US" sz="1200">
                <a:solidFill>
                  <a:schemeClr val="tx1"/>
                </a:solidFill>
              </a:rPr>
              <a:t>e.g. Carer’s allowance</a:t>
            </a:r>
            <a:endParaRPr lang="en-GB" sz="1200">
              <a:solidFill>
                <a:schemeClr val="tx1"/>
              </a:solidFill>
            </a:endParaRPr>
          </a:p>
        </p:txBody>
      </p:sp>
      <p:sp>
        <p:nvSpPr>
          <p:cNvPr id="15" name="Rectangle 14">
            <a:extLst>
              <a:ext uri="{FF2B5EF4-FFF2-40B4-BE49-F238E27FC236}">
                <a16:creationId xmlns:a16="http://schemas.microsoft.com/office/drawing/2014/main" id="{D36F42BC-B8D9-F556-4D90-D01E9A8E35BD}"/>
              </a:ext>
            </a:extLst>
          </p:cNvPr>
          <p:cNvSpPr/>
          <p:nvPr/>
        </p:nvSpPr>
        <p:spPr>
          <a:xfrm>
            <a:off x="565078" y="480317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Advice and guidance</a:t>
            </a:r>
            <a:br>
              <a:rPr lang="en-US" sz="1200">
                <a:solidFill>
                  <a:schemeClr val="tx1"/>
                </a:solidFill>
              </a:rPr>
            </a:br>
            <a:r>
              <a:rPr lang="en-US" sz="1200">
                <a:solidFill>
                  <a:schemeClr val="tx1"/>
                </a:solidFill>
              </a:rPr>
              <a:t>e.g. How to access independent financial advice</a:t>
            </a:r>
            <a:endParaRPr lang="en-GB" sz="1200">
              <a:solidFill>
                <a:schemeClr val="tx1"/>
              </a:solidFill>
            </a:endParaRPr>
          </a:p>
        </p:txBody>
      </p:sp>
      <p:sp>
        <p:nvSpPr>
          <p:cNvPr id="16" name="Rectangle 15">
            <a:extLst>
              <a:ext uri="{FF2B5EF4-FFF2-40B4-BE49-F238E27FC236}">
                <a16:creationId xmlns:a16="http://schemas.microsoft.com/office/drawing/2014/main" id="{26C0179D-5A84-EC05-9E16-07398FAB9268}"/>
              </a:ext>
            </a:extLst>
          </p:cNvPr>
          <p:cNvSpPr/>
          <p:nvPr/>
        </p:nvSpPr>
        <p:spPr>
          <a:xfrm>
            <a:off x="2998342" y="1776012"/>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Greenwich Community Directory</a:t>
            </a:r>
            <a:endParaRPr lang="en-GB" sz="1400">
              <a:solidFill>
                <a:schemeClr val="tx1"/>
              </a:solidFill>
            </a:endParaRPr>
          </a:p>
        </p:txBody>
      </p:sp>
      <p:sp>
        <p:nvSpPr>
          <p:cNvPr id="18" name="Rectangle 17">
            <a:extLst>
              <a:ext uri="{FF2B5EF4-FFF2-40B4-BE49-F238E27FC236}">
                <a16:creationId xmlns:a16="http://schemas.microsoft.com/office/drawing/2014/main" id="{3BEBB146-B5F3-8F8D-F476-C9C2BD7F4B35}"/>
              </a:ext>
            </a:extLst>
          </p:cNvPr>
          <p:cNvSpPr/>
          <p:nvPr/>
        </p:nvSpPr>
        <p:spPr>
          <a:xfrm>
            <a:off x="2998342" y="277488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Royalgreenwich.gov.uk</a:t>
            </a:r>
            <a:endParaRPr lang="en-GB" sz="1400">
              <a:solidFill>
                <a:schemeClr val="tx1"/>
              </a:solidFill>
            </a:endParaRPr>
          </a:p>
        </p:txBody>
      </p:sp>
      <p:sp>
        <p:nvSpPr>
          <p:cNvPr id="19" name="Rectangle 18">
            <a:extLst>
              <a:ext uri="{FF2B5EF4-FFF2-40B4-BE49-F238E27FC236}">
                <a16:creationId xmlns:a16="http://schemas.microsoft.com/office/drawing/2014/main" id="{068322B2-B147-13C1-B684-A0F0109639F8}"/>
              </a:ext>
            </a:extLst>
          </p:cNvPr>
          <p:cNvSpPr/>
          <p:nvPr/>
        </p:nvSpPr>
        <p:spPr>
          <a:xfrm>
            <a:off x="2998342" y="379287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GOV.UK</a:t>
            </a:r>
          </a:p>
        </p:txBody>
      </p:sp>
      <p:sp>
        <p:nvSpPr>
          <p:cNvPr id="20" name="Rectangle 19">
            <a:extLst>
              <a:ext uri="{FF2B5EF4-FFF2-40B4-BE49-F238E27FC236}">
                <a16:creationId xmlns:a16="http://schemas.microsoft.com/office/drawing/2014/main" id="{63E8F12A-A7D7-0477-5AFF-A736FCE37C98}"/>
              </a:ext>
            </a:extLst>
          </p:cNvPr>
          <p:cNvSpPr/>
          <p:nvPr/>
        </p:nvSpPr>
        <p:spPr>
          <a:xfrm>
            <a:off x="2998342" y="480831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Royalgreenwich.gov.uk</a:t>
            </a:r>
            <a:br>
              <a:rPr lang="en-US" sz="1200">
                <a:solidFill>
                  <a:schemeClr val="tx1"/>
                </a:solidFill>
              </a:rPr>
            </a:br>
            <a:r>
              <a:rPr lang="en-US" sz="1200">
                <a:solidFill>
                  <a:schemeClr val="tx1"/>
                </a:solidFill>
              </a:rPr>
              <a:t>or</a:t>
            </a:r>
            <a:endParaRPr lang="en-GB" sz="1200">
              <a:solidFill>
                <a:schemeClr val="tx1"/>
              </a:solidFill>
            </a:endParaRPr>
          </a:p>
          <a:p>
            <a:pPr algn="ctr"/>
            <a:r>
              <a:rPr lang="en-US" sz="1200">
                <a:solidFill>
                  <a:schemeClr val="tx1"/>
                </a:solidFill>
              </a:rPr>
              <a:t>external websites (e.g. Age UK)</a:t>
            </a:r>
            <a:endParaRPr lang="en-GB" sz="1200">
              <a:solidFill>
                <a:schemeClr val="tx1"/>
              </a:solidFill>
            </a:endParaRPr>
          </a:p>
        </p:txBody>
      </p:sp>
      <p:sp>
        <p:nvSpPr>
          <p:cNvPr id="21" name="TextBox 20">
            <a:extLst>
              <a:ext uri="{FF2B5EF4-FFF2-40B4-BE49-F238E27FC236}">
                <a16:creationId xmlns:a16="http://schemas.microsoft.com/office/drawing/2014/main" id="{7B8B31E7-0526-7145-B9BA-EA9205E5C715}"/>
              </a:ext>
            </a:extLst>
          </p:cNvPr>
          <p:cNvSpPr txBox="1"/>
          <p:nvPr/>
        </p:nvSpPr>
        <p:spPr>
          <a:xfrm>
            <a:off x="6172400" y="2006292"/>
            <a:ext cx="4926310" cy="2654847"/>
          </a:xfrm>
          <a:prstGeom prst="rect">
            <a:avLst/>
          </a:prstGeom>
        </p:spPr>
        <p:txBody>
          <a:bodyPr vert="horz" lIns="91440" tIns="45720" rIns="91440" bIns="45720" rtlCol="0" anchor="t">
            <a:normAutofit fontScale="92500" lnSpcReduction="10000"/>
          </a:bodyPr>
          <a:lstStyle/>
          <a:p>
            <a:pPr>
              <a:lnSpc>
                <a:spcPct val="90000"/>
              </a:lnSpc>
              <a:spcBef>
                <a:spcPct val="0"/>
              </a:spcBef>
              <a:spcAft>
                <a:spcPts val="600"/>
              </a:spcAft>
            </a:pPr>
            <a:r>
              <a:rPr lang="en-US" b="1">
                <a:ea typeface="Open Sans"/>
                <a:cs typeface="Open Sans"/>
              </a:rPr>
              <a:t>What did people feel uncertain about?</a:t>
            </a:r>
          </a:p>
          <a:p>
            <a:pPr>
              <a:lnSpc>
                <a:spcPct val="90000"/>
              </a:lnSpc>
              <a:spcBef>
                <a:spcPct val="0"/>
              </a:spcBef>
              <a:spcAft>
                <a:spcPts val="600"/>
              </a:spcAft>
            </a:pPr>
            <a:endParaRPr lang="en-US" b="1">
              <a:ea typeface="Open Sans"/>
              <a:cs typeface="Open Sans"/>
            </a:endParaRPr>
          </a:p>
          <a:p>
            <a:pPr marL="285750" indent="-285750">
              <a:lnSpc>
                <a:spcPct val="90000"/>
              </a:lnSpc>
              <a:spcBef>
                <a:spcPct val="0"/>
              </a:spcBef>
              <a:spcAft>
                <a:spcPts val="600"/>
              </a:spcAft>
              <a:buFont typeface="Arial" panose="020B0604020202020204" pitchFamily="34" charset="0"/>
              <a:buChar char="•"/>
            </a:pPr>
            <a:r>
              <a:rPr lang="en-US" sz="1600">
                <a:ea typeface="Open Sans"/>
                <a:cs typeface="Open Sans"/>
              </a:rPr>
              <a:t>How do we best present information and advice on a particular topic or theme e.g. Dementia?</a:t>
            </a:r>
            <a:br>
              <a:rPr lang="en-US" sz="1600">
                <a:ea typeface="Open Sans"/>
                <a:cs typeface="Open Sans"/>
              </a:rPr>
            </a:br>
            <a:endParaRPr lang="en-US" sz="1600">
              <a:ea typeface="Open Sans"/>
              <a:cs typeface="Open Sans"/>
            </a:endParaRPr>
          </a:p>
          <a:p>
            <a:pPr marL="285750" indent="-285750">
              <a:lnSpc>
                <a:spcPct val="90000"/>
              </a:lnSpc>
              <a:spcBef>
                <a:spcPct val="0"/>
              </a:spcBef>
              <a:spcAft>
                <a:spcPts val="600"/>
              </a:spcAft>
              <a:buFont typeface="Arial" panose="020B0604020202020204" pitchFamily="34" charset="0"/>
              <a:buChar char="•"/>
            </a:pPr>
            <a:r>
              <a:rPr lang="en-US" sz="1600">
                <a:ea typeface="Open Sans"/>
                <a:cs typeface="Open Sans"/>
              </a:rPr>
              <a:t>Do we still need the personal assistant finder or the self-assessment tool if the GCD is easier for residents to use?</a:t>
            </a:r>
            <a:br>
              <a:rPr lang="en-US" sz="1600">
                <a:ea typeface="Open Sans"/>
                <a:cs typeface="Open Sans"/>
              </a:rPr>
            </a:br>
            <a:endParaRPr lang="en-US" sz="1600">
              <a:ea typeface="Open Sans"/>
              <a:cs typeface="Open Sans"/>
            </a:endParaRPr>
          </a:p>
          <a:p>
            <a:pPr marL="285750" indent="-285750">
              <a:lnSpc>
                <a:spcPct val="90000"/>
              </a:lnSpc>
              <a:spcBef>
                <a:spcPct val="0"/>
              </a:spcBef>
              <a:spcAft>
                <a:spcPts val="600"/>
              </a:spcAft>
              <a:buFont typeface="Arial" panose="020B0604020202020204" pitchFamily="34" charset="0"/>
              <a:buChar char="•"/>
            </a:pPr>
            <a:r>
              <a:rPr lang="en-US" sz="1600">
                <a:ea typeface="Open Sans"/>
                <a:cs typeface="Open Sans"/>
              </a:rPr>
              <a:t>How do we better signpost between different online platforms to create joined-up journeys? (e.g. support for Carers)</a:t>
            </a:r>
          </a:p>
        </p:txBody>
      </p:sp>
      <p:sp>
        <p:nvSpPr>
          <p:cNvPr id="26" name="Rectangle 25">
            <a:extLst>
              <a:ext uri="{FF2B5EF4-FFF2-40B4-BE49-F238E27FC236}">
                <a16:creationId xmlns:a16="http://schemas.microsoft.com/office/drawing/2014/main" id="{CCDD3238-39ED-53EF-A4B9-D85AC865BCC8}"/>
              </a:ext>
            </a:extLst>
          </p:cNvPr>
          <p:cNvSpPr/>
          <p:nvPr/>
        </p:nvSpPr>
        <p:spPr>
          <a:xfrm>
            <a:off x="5976257" y="1640571"/>
            <a:ext cx="5279572" cy="3323315"/>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06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19366" y="413249"/>
            <a:ext cx="7234881"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Workshop findings – Health</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63BA750-0F59-D5BD-1327-9BB59E967D4B}"/>
              </a:ext>
            </a:extLst>
          </p:cNvPr>
          <p:cNvSpPr/>
          <p:nvPr/>
        </p:nvSpPr>
        <p:spPr>
          <a:xfrm>
            <a:off x="554804" y="1181531"/>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Type of content</a:t>
            </a:r>
            <a:endParaRPr lang="en-GB"/>
          </a:p>
        </p:txBody>
      </p:sp>
      <p:sp>
        <p:nvSpPr>
          <p:cNvPr id="11" name="Rectangle 10">
            <a:extLst>
              <a:ext uri="{FF2B5EF4-FFF2-40B4-BE49-F238E27FC236}">
                <a16:creationId xmlns:a16="http://schemas.microsoft.com/office/drawing/2014/main" id="{9CB9F1CF-3553-4C33-672C-0F6C52971EAF}"/>
              </a:ext>
            </a:extLst>
          </p:cNvPr>
          <p:cNvSpPr/>
          <p:nvPr/>
        </p:nvSpPr>
        <p:spPr>
          <a:xfrm>
            <a:off x="2998342" y="1181531"/>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Most voted location</a:t>
            </a:r>
            <a:endParaRPr lang="en-GB"/>
          </a:p>
        </p:txBody>
      </p:sp>
      <p:sp>
        <p:nvSpPr>
          <p:cNvPr id="12" name="Rectangle 11">
            <a:extLst>
              <a:ext uri="{FF2B5EF4-FFF2-40B4-BE49-F238E27FC236}">
                <a16:creationId xmlns:a16="http://schemas.microsoft.com/office/drawing/2014/main" id="{774AE32C-D326-19E8-1030-129CDFB85343}"/>
              </a:ext>
            </a:extLst>
          </p:cNvPr>
          <p:cNvSpPr/>
          <p:nvPr/>
        </p:nvSpPr>
        <p:spPr>
          <a:xfrm>
            <a:off x="565078" y="1756884"/>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Find local support or activities</a:t>
            </a:r>
            <a:br>
              <a:rPr lang="en-US" sz="1200">
                <a:solidFill>
                  <a:schemeClr val="tx1"/>
                </a:solidFill>
              </a:rPr>
            </a:br>
            <a:r>
              <a:rPr lang="en-US" sz="1200">
                <a:solidFill>
                  <a:schemeClr val="tx1"/>
                </a:solidFill>
              </a:rPr>
              <a:t>e.g. Drug and alcohol services</a:t>
            </a:r>
            <a:endParaRPr lang="en-GB" sz="1200">
              <a:solidFill>
                <a:schemeClr val="tx1"/>
              </a:solidFill>
            </a:endParaRPr>
          </a:p>
        </p:txBody>
      </p:sp>
      <p:sp>
        <p:nvSpPr>
          <p:cNvPr id="13" name="Rectangle 12">
            <a:extLst>
              <a:ext uri="{FF2B5EF4-FFF2-40B4-BE49-F238E27FC236}">
                <a16:creationId xmlns:a16="http://schemas.microsoft.com/office/drawing/2014/main" id="{5024030A-20E4-E603-F10E-039A51347E73}"/>
              </a:ext>
            </a:extLst>
          </p:cNvPr>
          <p:cNvSpPr/>
          <p:nvPr/>
        </p:nvSpPr>
        <p:spPr>
          <a:xfrm>
            <a:off x="565078" y="277488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Council services</a:t>
            </a:r>
            <a:br>
              <a:rPr lang="en-US" sz="1200">
                <a:solidFill>
                  <a:schemeClr val="tx1"/>
                </a:solidFill>
              </a:rPr>
            </a:br>
            <a:r>
              <a:rPr lang="en-US" sz="1200">
                <a:solidFill>
                  <a:schemeClr val="tx1"/>
                </a:solidFill>
              </a:rPr>
              <a:t>e.g. Adult mental health services</a:t>
            </a:r>
            <a:endParaRPr lang="en-GB" sz="1200">
              <a:solidFill>
                <a:schemeClr val="tx1"/>
              </a:solidFill>
            </a:endParaRPr>
          </a:p>
        </p:txBody>
      </p:sp>
      <p:sp>
        <p:nvSpPr>
          <p:cNvPr id="14" name="Rectangle 13">
            <a:extLst>
              <a:ext uri="{FF2B5EF4-FFF2-40B4-BE49-F238E27FC236}">
                <a16:creationId xmlns:a16="http://schemas.microsoft.com/office/drawing/2014/main" id="{CE1B129F-491E-76F3-44C4-E06EC1731375}"/>
              </a:ext>
            </a:extLst>
          </p:cNvPr>
          <p:cNvSpPr/>
          <p:nvPr/>
        </p:nvSpPr>
        <p:spPr>
          <a:xfrm>
            <a:off x="565078" y="379287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National government services</a:t>
            </a:r>
            <a:endParaRPr lang="en-GB" sz="1200">
              <a:solidFill>
                <a:schemeClr val="tx1"/>
              </a:solidFill>
            </a:endParaRPr>
          </a:p>
        </p:txBody>
      </p:sp>
      <p:sp>
        <p:nvSpPr>
          <p:cNvPr id="15" name="Rectangle 14">
            <a:extLst>
              <a:ext uri="{FF2B5EF4-FFF2-40B4-BE49-F238E27FC236}">
                <a16:creationId xmlns:a16="http://schemas.microsoft.com/office/drawing/2014/main" id="{D36F42BC-B8D9-F556-4D90-D01E9A8E35BD}"/>
              </a:ext>
            </a:extLst>
          </p:cNvPr>
          <p:cNvSpPr/>
          <p:nvPr/>
        </p:nvSpPr>
        <p:spPr>
          <a:xfrm>
            <a:off x="565078" y="480317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Advice and guidance</a:t>
            </a:r>
            <a:br>
              <a:rPr lang="en-US" sz="1200">
                <a:solidFill>
                  <a:schemeClr val="tx1"/>
                </a:solidFill>
              </a:rPr>
            </a:br>
            <a:r>
              <a:rPr lang="en-US" sz="1200">
                <a:solidFill>
                  <a:schemeClr val="tx1"/>
                </a:solidFill>
              </a:rPr>
              <a:t>e.g. How to look after your heart</a:t>
            </a:r>
            <a:endParaRPr lang="en-GB" sz="1200">
              <a:solidFill>
                <a:schemeClr val="tx1"/>
              </a:solidFill>
            </a:endParaRPr>
          </a:p>
        </p:txBody>
      </p:sp>
      <p:sp>
        <p:nvSpPr>
          <p:cNvPr id="16" name="Rectangle 15">
            <a:extLst>
              <a:ext uri="{FF2B5EF4-FFF2-40B4-BE49-F238E27FC236}">
                <a16:creationId xmlns:a16="http://schemas.microsoft.com/office/drawing/2014/main" id="{26C0179D-5A84-EC05-9E16-07398FAB9268}"/>
              </a:ext>
            </a:extLst>
          </p:cNvPr>
          <p:cNvSpPr/>
          <p:nvPr/>
        </p:nvSpPr>
        <p:spPr>
          <a:xfrm>
            <a:off x="2998342" y="1776012"/>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Greenwich Community Directory</a:t>
            </a:r>
            <a:endParaRPr lang="en-GB" sz="1400">
              <a:solidFill>
                <a:schemeClr val="tx1"/>
              </a:solidFill>
            </a:endParaRPr>
          </a:p>
        </p:txBody>
      </p:sp>
      <p:sp>
        <p:nvSpPr>
          <p:cNvPr id="18" name="Rectangle 17">
            <a:extLst>
              <a:ext uri="{FF2B5EF4-FFF2-40B4-BE49-F238E27FC236}">
                <a16:creationId xmlns:a16="http://schemas.microsoft.com/office/drawing/2014/main" id="{3BEBB146-B5F3-8F8D-F476-C9C2BD7F4B35}"/>
              </a:ext>
            </a:extLst>
          </p:cNvPr>
          <p:cNvSpPr/>
          <p:nvPr/>
        </p:nvSpPr>
        <p:spPr>
          <a:xfrm>
            <a:off x="2998342" y="277488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Royalgreenwich.gov.uk</a:t>
            </a:r>
            <a:endParaRPr lang="en-GB" sz="1400">
              <a:solidFill>
                <a:schemeClr val="tx1"/>
              </a:solidFill>
            </a:endParaRPr>
          </a:p>
        </p:txBody>
      </p:sp>
      <p:sp>
        <p:nvSpPr>
          <p:cNvPr id="19" name="Rectangle 18">
            <a:extLst>
              <a:ext uri="{FF2B5EF4-FFF2-40B4-BE49-F238E27FC236}">
                <a16:creationId xmlns:a16="http://schemas.microsoft.com/office/drawing/2014/main" id="{068322B2-B147-13C1-B684-A0F0109639F8}"/>
              </a:ext>
            </a:extLst>
          </p:cNvPr>
          <p:cNvSpPr/>
          <p:nvPr/>
        </p:nvSpPr>
        <p:spPr>
          <a:xfrm>
            <a:off x="2998342" y="379287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GOV.UK</a:t>
            </a:r>
          </a:p>
        </p:txBody>
      </p:sp>
      <p:sp>
        <p:nvSpPr>
          <p:cNvPr id="20" name="Rectangle 19">
            <a:extLst>
              <a:ext uri="{FF2B5EF4-FFF2-40B4-BE49-F238E27FC236}">
                <a16:creationId xmlns:a16="http://schemas.microsoft.com/office/drawing/2014/main" id="{63E8F12A-A7D7-0477-5AFF-A736FCE37C98}"/>
              </a:ext>
            </a:extLst>
          </p:cNvPr>
          <p:cNvSpPr/>
          <p:nvPr/>
        </p:nvSpPr>
        <p:spPr>
          <a:xfrm>
            <a:off x="2998342" y="480831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Live Well</a:t>
            </a:r>
            <a:br>
              <a:rPr lang="en-US" sz="1200">
                <a:solidFill>
                  <a:schemeClr val="tx1"/>
                </a:solidFill>
              </a:rPr>
            </a:br>
            <a:r>
              <a:rPr lang="en-US" sz="1200">
                <a:solidFill>
                  <a:schemeClr val="tx1"/>
                </a:solidFill>
              </a:rPr>
              <a:t>or</a:t>
            </a:r>
            <a:endParaRPr lang="en-GB" sz="1200">
              <a:solidFill>
                <a:schemeClr val="tx1"/>
              </a:solidFill>
            </a:endParaRPr>
          </a:p>
          <a:p>
            <a:pPr algn="ctr"/>
            <a:r>
              <a:rPr lang="en-US" sz="1200">
                <a:solidFill>
                  <a:schemeClr val="tx1"/>
                </a:solidFill>
              </a:rPr>
              <a:t>external websites (e.g. NHS)</a:t>
            </a:r>
            <a:endParaRPr lang="en-GB" sz="1200">
              <a:solidFill>
                <a:schemeClr val="tx1"/>
              </a:solidFill>
            </a:endParaRPr>
          </a:p>
        </p:txBody>
      </p:sp>
      <p:sp>
        <p:nvSpPr>
          <p:cNvPr id="21" name="TextBox 20">
            <a:extLst>
              <a:ext uri="{FF2B5EF4-FFF2-40B4-BE49-F238E27FC236}">
                <a16:creationId xmlns:a16="http://schemas.microsoft.com/office/drawing/2014/main" id="{7B8B31E7-0526-7145-B9BA-EA9205E5C715}"/>
              </a:ext>
            </a:extLst>
          </p:cNvPr>
          <p:cNvSpPr txBox="1"/>
          <p:nvPr/>
        </p:nvSpPr>
        <p:spPr>
          <a:xfrm>
            <a:off x="6160264" y="1970156"/>
            <a:ext cx="4938446" cy="282237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b="1">
                <a:ea typeface="Open Sans"/>
                <a:cs typeface="Open Sans"/>
              </a:rPr>
              <a:t>What did people feel uncertain about?</a:t>
            </a:r>
            <a:br>
              <a:rPr lang="en-US" sz="1600">
                <a:ea typeface="Open Sans"/>
                <a:cs typeface="Open Sans"/>
              </a:rPr>
            </a:br>
            <a:endParaRPr lang="en-US" sz="1600">
              <a:ea typeface="Open Sans"/>
              <a:cs typeface="Open Sans"/>
            </a:endParaRPr>
          </a:p>
          <a:p>
            <a:pPr marL="285750" indent="-285750">
              <a:lnSpc>
                <a:spcPct val="90000"/>
              </a:lnSpc>
              <a:spcBef>
                <a:spcPct val="0"/>
              </a:spcBef>
              <a:spcAft>
                <a:spcPts val="600"/>
              </a:spcAft>
              <a:buFont typeface="Arial" panose="020B0604020202020204" pitchFamily="34" charset="0"/>
              <a:buChar char="•"/>
            </a:pPr>
            <a:r>
              <a:rPr lang="en-US" sz="1600">
                <a:ea typeface="Open Sans"/>
                <a:cs typeface="Open Sans"/>
              </a:rPr>
              <a:t>Would people choose to go to the GCD for health advice if it’s already available on the NHS and other charity websites?</a:t>
            </a:r>
            <a:br>
              <a:rPr lang="en-US" sz="1600">
                <a:ea typeface="Open Sans"/>
                <a:cs typeface="Open Sans"/>
              </a:rPr>
            </a:br>
            <a:endParaRPr lang="en-US" sz="1600">
              <a:ea typeface="Open Sans"/>
              <a:cs typeface="Open Sans"/>
            </a:endParaRPr>
          </a:p>
          <a:p>
            <a:pPr marL="285750" indent="-285750">
              <a:lnSpc>
                <a:spcPct val="90000"/>
              </a:lnSpc>
              <a:spcBef>
                <a:spcPct val="0"/>
              </a:spcBef>
              <a:spcAft>
                <a:spcPts val="600"/>
              </a:spcAft>
              <a:buFont typeface="Arial" panose="020B0604020202020204" pitchFamily="34" charset="0"/>
              <a:buChar char="•"/>
            </a:pPr>
            <a:r>
              <a:rPr lang="en-US" sz="1600">
                <a:ea typeface="Open Sans"/>
                <a:cs typeface="Open Sans"/>
              </a:rPr>
              <a:t>What content differentiates the GCD from Live Well? </a:t>
            </a:r>
          </a:p>
        </p:txBody>
      </p:sp>
      <p:sp>
        <p:nvSpPr>
          <p:cNvPr id="2" name="Rectangle 1">
            <a:extLst>
              <a:ext uri="{FF2B5EF4-FFF2-40B4-BE49-F238E27FC236}">
                <a16:creationId xmlns:a16="http://schemas.microsoft.com/office/drawing/2014/main" id="{6FAC43B4-0561-0002-7FAE-8A070F110F7B}"/>
              </a:ext>
            </a:extLst>
          </p:cNvPr>
          <p:cNvSpPr/>
          <p:nvPr/>
        </p:nvSpPr>
        <p:spPr>
          <a:xfrm>
            <a:off x="5976257" y="1640572"/>
            <a:ext cx="5279572" cy="2484168"/>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EC3DBA0-1115-232E-3302-659C566A8E05}"/>
              </a:ext>
            </a:extLst>
          </p:cNvPr>
          <p:cNvSpPr txBox="1"/>
          <p:nvPr/>
        </p:nvSpPr>
        <p:spPr>
          <a:xfrm>
            <a:off x="5938881" y="4454324"/>
            <a:ext cx="5389026" cy="282237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b="1">
                <a:ea typeface="Open Sans"/>
                <a:cs typeface="Open Sans"/>
              </a:rPr>
              <a:t>For the Adults and Health workshop findings, is there anything here that surprises you or you’d like to talk more about?</a:t>
            </a:r>
          </a:p>
        </p:txBody>
      </p:sp>
    </p:spTree>
    <p:extLst>
      <p:ext uri="{BB962C8B-B14F-4D97-AF65-F5344CB8AC3E}">
        <p14:creationId xmlns:p14="http://schemas.microsoft.com/office/powerpoint/2010/main" val="22213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19366" y="413249"/>
            <a:ext cx="7234881"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Workshop findings – Local Offer</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63BA750-0F59-D5BD-1327-9BB59E967D4B}"/>
              </a:ext>
            </a:extLst>
          </p:cNvPr>
          <p:cNvSpPr/>
          <p:nvPr/>
        </p:nvSpPr>
        <p:spPr>
          <a:xfrm>
            <a:off x="554804" y="1119887"/>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Type of content</a:t>
            </a:r>
            <a:endParaRPr lang="en-GB"/>
          </a:p>
        </p:txBody>
      </p:sp>
      <p:sp>
        <p:nvSpPr>
          <p:cNvPr id="11" name="Rectangle 10">
            <a:extLst>
              <a:ext uri="{FF2B5EF4-FFF2-40B4-BE49-F238E27FC236}">
                <a16:creationId xmlns:a16="http://schemas.microsoft.com/office/drawing/2014/main" id="{9CB9F1CF-3553-4C33-672C-0F6C52971EAF}"/>
              </a:ext>
            </a:extLst>
          </p:cNvPr>
          <p:cNvSpPr/>
          <p:nvPr/>
        </p:nvSpPr>
        <p:spPr>
          <a:xfrm>
            <a:off x="2998342" y="1119887"/>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Most voted location</a:t>
            </a:r>
            <a:endParaRPr lang="en-GB"/>
          </a:p>
        </p:txBody>
      </p:sp>
      <p:sp>
        <p:nvSpPr>
          <p:cNvPr id="12" name="Rectangle 11">
            <a:extLst>
              <a:ext uri="{FF2B5EF4-FFF2-40B4-BE49-F238E27FC236}">
                <a16:creationId xmlns:a16="http://schemas.microsoft.com/office/drawing/2014/main" id="{774AE32C-D326-19E8-1030-129CDFB85343}"/>
              </a:ext>
            </a:extLst>
          </p:cNvPr>
          <p:cNvSpPr/>
          <p:nvPr/>
        </p:nvSpPr>
        <p:spPr>
          <a:xfrm>
            <a:off x="565078" y="1695240"/>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Find local support or activities</a:t>
            </a:r>
            <a:br>
              <a:rPr lang="en-US" sz="1400"/>
            </a:br>
            <a:r>
              <a:rPr lang="en-US" sz="1400">
                <a:solidFill>
                  <a:schemeClr val="tx1"/>
                </a:solidFill>
              </a:rPr>
              <a:t>e.g. ASD support services</a:t>
            </a:r>
            <a:endParaRPr lang="en-GB" sz="1400">
              <a:solidFill>
                <a:schemeClr val="tx1"/>
              </a:solidFill>
            </a:endParaRPr>
          </a:p>
        </p:txBody>
      </p:sp>
      <p:sp>
        <p:nvSpPr>
          <p:cNvPr id="13" name="Rectangle 12">
            <a:extLst>
              <a:ext uri="{FF2B5EF4-FFF2-40B4-BE49-F238E27FC236}">
                <a16:creationId xmlns:a16="http://schemas.microsoft.com/office/drawing/2014/main" id="{5024030A-20E4-E603-F10E-039A51347E73}"/>
              </a:ext>
            </a:extLst>
          </p:cNvPr>
          <p:cNvSpPr/>
          <p:nvPr/>
        </p:nvSpPr>
        <p:spPr>
          <a:xfrm>
            <a:off x="565078" y="271323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Council services</a:t>
            </a:r>
            <a:br>
              <a:rPr lang="en-US" sz="1400"/>
            </a:br>
            <a:r>
              <a:rPr lang="en-US" sz="1400">
                <a:solidFill>
                  <a:schemeClr val="tx1"/>
                </a:solidFill>
              </a:rPr>
              <a:t>e.g. Education, Health and Care Plans</a:t>
            </a:r>
            <a:endParaRPr lang="en-US" sz="1400">
              <a:solidFill>
                <a:schemeClr val="tx1"/>
              </a:solidFill>
              <a:cs typeface="Calibri"/>
            </a:endParaRPr>
          </a:p>
        </p:txBody>
      </p:sp>
      <p:sp>
        <p:nvSpPr>
          <p:cNvPr id="14" name="Rectangle 13">
            <a:extLst>
              <a:ext uri="{FF2B5EF4-FFF2-40B4-BE49-F238E27FC236}">
                <a16:creationId xmlns:a16="http://schemas.microsoft.com/office/drawing/2014/main" id="{CE1B129F-491E-76F3-44C4-E06EC1731375}"/>
              </a:ext>
            </a:extLst>
          </p:cNvPr>
          <p:cNvSpPr/>
          <p:nvPr/>
        </p:nvSpPr>
        <p:spPr>
          <a:xfrm>
            <a:off x="565078" y="3731234"/>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National government services</a:t>
            </a:r>
            <a:br>
              <a:rPr lang="en-US" sz="1400"/>
            </a:br>
            <a:r>
              <a:rPr lang="en-US" sz="1400">
                <a:solidFill>
                  <a:schemeClr val="tx1"/>
                </a:solidFill>
              </a:rPr>
              <a:t>e.g. Disability Living Allowance for children</a:t>
            </a:r>
            <a:endParaRPr lang="en-US" sz="1400">
              <a:solidFill>
                <a:schemeClr val="tx1"/>
              </a:solidFill>
              <a:cs typeface="Calibri"/>
            </a:endParaRPr>
          </a:p>
        </p:txBody>
      </p:sp>
      <p:sp>
        <p:nvSpPr>
          <p:cNvPr id="15" name="Rectangle 14">
            <a:extLst>
              <a:ext uri="{FF2B5EF4-FFF2-40B4-BE49-F238E27FC236}">
                <a16:creationId xmlns:a16="http://schemas.microsoft.com/office/drawing/2014/main" id="{D36F42BC-B8D9-F556-4D90-D01E9A8E35BD}"/>
              </a:ext>
            </a:extLst>
          </p:cNvPr>
          <p:cNvSpPr/>
          <p:nvPr/>
        </p:nvSpPr>
        <p:spPr>
          <a:xfrm>
            <a:off x="565078" y="474152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Advice and guidance</a:t>
            </a:r>
            <a:br>
              <a:rPr lang="en-US" sz="1400"/>
            </a:br>
            <a:r>
              <a:rPr lang="en-US" sz="1400">
                <a:solidFill>
                  <a:schemeClr val="tx1"/>
                </a:solidFill>
              </a:rPr>
              <a:t>e.g. A parent's guide to autism</a:t>
            </a:r>
            <a:endParaRPr lang="en-US" sz="1400">
              <a:solidFill>
                <a:schemeClr val="tx1"/>
              </a:solidFill>
              <a:cs typeface="Calibri"/>
            </a:endParaRPr>
          </a:p>
        </p:txBody>
      </p:sp>
      <p:sp>
        <p:nvSpPr>
          <p:cNvPr id="16" name="Rectangle 15">
            <a:extLst>
              <a:ext uri="{FF2B5EF4-FFF2-40B4-BE49-F238E27FC236}">
                <a16:creationId xmlns:a16="http://schemas.microsoft.com/office/drawing/2014/main" id="{26C0179D-5A84-EC05-9E16-07398FAB9268}"/>
              </a:ext>
            </a:extLst>
          </p:cNvPr>
          <p:cNvSpPr/>
          <p:nvPr/>
        </p:nvSpPr>
        <p:spPr>
          <a:xfrm>
            <a:off x="2998342" y="171436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Greenwich Community Directory</a:t>
            </a:r>
          </a:p>
        </p:txBody>
      </p:sp>
      <p:sp>
        <p:nvSpPr>
          <p:cNvPr id="18" name="Rectangle 17">
            <a:extLst>
              <a:ext uri="{FF2B5EF4-FFF2-40B4-BE49-F238E27FC236}">
                <a16:creationId xmlns:a16="http://schemas.microsoft.com/office/drawing/2014/main" id="{3BEBB146-B5F3-8F8D-F476-C9C2BD7F4B35}"/>
              </a:ext>
            </a:extLst>
          </p:cNvPr>
          <p:cNvSpPr/>
          <p:nvPr/>
        </p:nvSpPr>
        <p:spPr>
          <a:xfrm>
            <a:off x="2998342" y="271323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Royalgreenwich.gov.uk</a:t>
            </a:r>
          </a:p>
        </p:txBody>
      </p:sp>
      <p:sp>
        <p:nvSpPr>
          <p:cNvPr id="4" name="Rectangle 3">
            <a:extLst>
              <a:ext uri="{FF2B5EF4-FFF2-40B4-BE49-F238E27FC236}">
                <a16:creationId xmlns:a16="http://schemas.microsoft.com/office/drawing/2014/main" id="{69F16C95-6BEC-D83C-9DE5-215288A0BE97}"/>
              </a:ext>
            </a:extLst>
          </p:cNvPr>
          <p:cNvSpPr/>
          <p:nvPr/>
        </p:nvSpPr>
        <p:spPr>
          <a:xfrm>
            <a:off x="2998342" y="373350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GOV.UK</a:t>
            </a:r>
          </a:p>
        </p:txBody>
      </p:sp>
      <p:sp>
        <p:nvSpPr>
          <p:cNvPr id="17" name="Rectangle 16">
            <a:extLst>
              <a:ext uri="{FF2B5EF4-FFF2-40B4-BE49-F238E27FC236}">
                <a16:creationId xmlns:a16="http://schemas.microsoft.com/office/drawing/2014/main" id="{236D22CF-F23D-7DB4-8D1C-9E05ADDB34EC}"/>
              </a:ext>
            </a:extLst>
          </p:cNvPr>
          <p:cNvSpPr/>
          <p:nvPr/>
        </p:nvSpPr>
        <p:spPr>
          <a:xfrm>
            <a:off x="2998342" y="473903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Greenwich Community Directory or</a:t>
            </a:r>
            <a:endParaRPr lang="en-US">
              <a:solidFill>
                <a:schemeClr val="tx1"/>
              </a:solidFill>
            </a:endParaRPr>
          </a:p>
          <a:p>
            <a:pPr algn="ctr"/>
            <a:r>
              <a:rPr lang="en-US" sz="1200">
                <a:solidFill>
                  <a:schemeClr val="tx1"/>
                </a:solidFill>
              </a:rPr>
              <a:t>external websites (e.g. Age UK)</a:t>
            </a:r>
            <a:endParaRPr lang="en-GB" sz="1200">
              <a:solidFill>
                <a:schemeClr val="tx1"/>
              </a:solidFill>
            </a:endParaRPr>
          </a:p>
        </p:txBody>
      </p:sp>
      <p:sp>
        <p:nvSpPr>
          <p:cNvPr id="21" name="TextBox 20">
            <a:extLst>
              <a:ext uri="{FF2B5EF4-FFF2-40B4-BE49-F238E27FC236}">
                <a16:creationId xmlns:a16="http://schemas.microsoft.com/office/drawing/2014/main" id="{F364288E-8306-B1A0-B0C2-5D3F1AC5F613}"/>
              </a:ext>
            </a:extLst>
          </p:cNvPr>
          <p:cNvSpPr txBox="1"/>
          <p:nvPr/>
        </p:nvSpPr>
        <p:spPr>
          <a:xfrm>
            <a:off x="6291943" y="2007175"/>
            <a:ext cx="4648200" cy="2731863"/>
          </a:xfrm>
          <a:prstGeom prst="rect">
            <a:avLst/>
          </a:prstGeom>
        </p:spPr>
        <p:txBody>
          <a:bodyPr vert="horz" lIns="91440" tIns="45720" rIns="91440" bIns="45720" rtlCol="0" anchor="t">
            <a:normAutofit fontScale="92500" lnSpcReduction="20000"/>
          </a:bodyPr>
          <a:lstStyle/>
          <a:p>
            <a:pPr>
              <a:lnSpc>
                <a:spcPct val="90000"/>
              </a:lnSpc>
              <a:spcBef>
                <a:spcPct val="0"/>
              </a:spcBef>
              <a:spcAft>
                <a:spcPts val="600"/>
              </a:spcAft>
            </a:pPr>
            <a:r>
              <a:rPr lang="en-US" b="1">
                <a:ea typeface="Open Sans"/>
                <a:cs typeface="Open Sans"/>
              </a:rPr>
              <a:t>What did people feel uncertain about?</a:t>
            </a:r>
          </a:p>
          <a:p>
            <a:pPr>
              <a:lnSpc>
                <a:spcPct val="90000"/>
              </a:lnSpc>
              <a:spcBef>
                <a:spcPct val="0"/>
              </a:spcBef>
              <a:spcAft>
                <a:spcPts val="600"/>
              </a:spcAft>
            </a:pPr>
            <a:endParaRPr lang="en-US" b="1">
              <a:latin typeface="Open Sans"/>
              <a:ea typeface="Open Sans"/>
              <a:cs typeface="Open Sans"/>
            </a:endParaRPr>
          </a:p>
          <a:p>
            <a:pPr marL="342900" indent="-342900">
              <a:buFont typeface="Arial,Sans-Serif"/>
              <a:buChar char="•"/>
            </a:pPr>
            <a:r>
              <a:rPr lang="en-GB" sz="1600">
                <a:ea typeface="+mn-lt"/>
                <a:cs typeface="+mn-lt"/>
              </a:rPr>
              <a:t>How can we better signpost people to information, services and support on both online and offline channels?</a:t>
            </a:r>
            <a:br>
              <a:rPr lang="en-GB" sz="1600">
                <a:ea typeface="+mn-lt"/>
                <a:cs typeface="+mn-lt"/>
              </a:rPr>
            </a:br>
            <a:endParaRPr lang="en-US" sz="1600">
              <a:ea typeface="+mn-lt"/>
              <a:cs typeface="+mn-lt"/>
            </a:endParaRPr>
          </a:p>
          <a:p>
            <a:pPr marL="342900" indent="-342900">
              <a:buFont typeface="Arial,Sans-Serif"/>
              <a:buChar char="•"/>
            </a:pPr>
            <a:r>
              <a:rPr lang="en-GB" sz="1600">
                <a:ea typeface="+mn-lt"/>
                <a:cs typeface="+mn-lt"/>
              </a:rPr>
              <a:t>How do we make better use of channels people trust? Like Facebook groups, practitioners like health visitors, and schools</a:t>
            </a:r>
          </a:p>
          <a:p>
            <a:pPr marL="342900" indent="-342900">
              <a:buFont typeface="Arial,Sans-Serif"/>
              <a:buChar char="•"/>
            </a:pPr>
            <a:endParaRPr lang="en-GB" sz="1600">
              <a:ea typeface="+mn-lt"/>
              <a:cs typeface="+mn-lt"/>
            </a:endParaRPr>
          </a:p>
          <a:p>
            <a:pPr marL="342900" indent="-342900">
              <a:buFont typeface="Arial,Sans-Serif"/>
              <a:buChar char="•"/>
            </a:pPr>
            <a:r>
              <a:rPr lang="en-GB" sz="1600">
                <a:ea typeface="+mn-lt"/>
                <a:cs typeface="+mn-lt"/>
              </a:rPr>
              <a:t>Do people who haven’t been referred to the GCD by the FIS or SEND teams look on the GCD for this info?</a:t>
            </a:r>
            <a:br>
              <a:rPr lang="en-GB" sz="1600">
                <a:ea typeface="+mn-lt"/>
                <a:cs typeface="+mn-lt"/>
              </a:rPr>
            </a:br>
            <a:endParaRPr lang="en-GB" sz="1600">
              <a:ea typeface="+mn-lt"/>
              <a:cs typeface="+mn-lt"/>
            </a:endParaRPr>
          </a:p>
        </p:txBody>
      </p:sp>
      <p:sp>
        <p:nvSpPr>
          <p:cNvPr id="2" name="Rectangle 1">
            <a:extLst>
              <a:ext uri="{FF2B5EF4-FFF2-40B4-BE49-F238E27FC236}">
                <a16:creationId xmlns:a16="http://schemas.microsoft.com/office/drawing/2014/main" id="{C2959F52-764C-88FF-647C-34496506DB69}"/>
              </a:ext>
            </a:extLst>
          </p:cNvPr>
          <p:cNvSpPr/>
          <p:nvPr/>
        </p:nvSpPr>
        <p:spPr>
          <a:xfrm>
            <a:off x="5976257" y="1640571"/>
            <a:ext cx="5279572" cy="3323315"/>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0126664"/>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632C0C-1EF0-B948-B475-6AAC298B742A}"/>
              </a:ext>
            </a:extLst>
          </p:cNvPr>
          <p:cNvSpPr txBox="1"/>
          <p:nvPr/>
        </p:nvSpPr>
        <p:spPr>
          <a:xfrm>
            <a:off x="419366" y="413249"/>
            <a:ext cx="7234881" cy="45904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800" b="1">
                <a:solidFill>
                  <a:srgbClr val="008080"/>
                </a:solidFill>
                <a:latin typeface="Open Sans"/>
                <a:ea typeface="Open Sans"/>
                <a:cs typeface="Open Sans"/>
              </a:rPr>
              <a:t>Workshop findings – Children's services</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63BA750-0F59-D5BD-1327-9BB59E967D4B}"/>
              </a:ext>
            </a:extLst>
          </p:cNvPr>
          <p:cNvSpPr/>
          <p:nvPr/>
        </p:nvSpPr>
        <p:spPr>
          <a:xfrm>
            <a:off x="554804" y="1119887"/>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Type of content</a:t>
            </a:r>
            <a:endParaRPr lang="en-GB"/>
          </a:p>
        </p:txBody>
      </p:sp>
      <p:sp>
        <p:nvSpPr>
          <p:cNvPr id="11" name="Rectangle 10">
            <a:extLst>
              <a:ext uri="{FF2B5EF4-FFF2-40B4-BE49-F238E27FC236}">
                <a16:creationId xmlns:a16="http://schemas.microsoft.com/office/drawing/2014/main" id="{9CB9F1CF-3553-4C33-672C-0F6C52971EAF}"/>
              </a:ext>
            </a:extLst>
          </p:cNvPr>
          <p:cNvSpPr/>
          <p:nvPr/>
        </p:nvSpPr>
        <p:spPr>
          <a:xfrm>
            <a:off x="2998342" y="1119887"/>
            <a:ext cx="2291138" cy="459040"/>
          </a:xfrm>
          <a:prstGeom prst="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Most voted location</a:t>
            </a:r>
            <a:endParaRPr lang="en-GB"/>
          </a:p>
        </p:txBody>
      </p:sp>
      <p:sp>
        <p:nvSpPr>
          <p:cNvPr id="12" name="Rectangle 11">
            <a:extLst>
              <a:ext uri="{FF2B5EF4-FFF2-40B4-BE49-F238E27FC236}">
                <a16:creationId xmlns:a16="http://schemas.microsoft.com/office/drawing/2014/main" id="{774AE32C-D326-19E8-1030-129CDFB85343}"/>
              </a:ext>
            </a:extLst>
          </p:cNvPr>
          <p:cNvSpPr/>
          <p:nvPr/>
        </p:nvSpPr>
        <p:spPr>
          <a:xfrm>
            <a:off x="565078" y="1695240"/>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Find local support or activities</a:t>
            </a:r>
            <a:br>
              <a:rPr lang="en-US" sz="1400"/>
            </a:br>
            <a:r>
              <a:rPr lang="en-US" sz="1400">
                <a:solidFill>
                  <a:schemeClr val="tx1"/>
                </a:solidFill>
              </a:rPr>
              <a:t>e.g. Parent and toddler groups</a:t>
            </a:r>
            <a:endParaRPr lang="en-GB" sz="1400">
              <a:solidFill>
                <a:schemeClr val="tx1"/>
              </a:solidFill>
            </a:endParaRPr>
          </a:p>
        </p:txBody>
      </p:sp>
      <p:sp>
        <p:nvSpPr>
          <p:cNvPr id="13" name="Rectangle 12">
            <a:extLst>
              <a:ext uri="{FF2B5EF4-FFF2-40B4-BE49-F238E27FC236}">
                <a16:creationId xmlns:a16="http://schemas.microsoft.com/office/drawing/2014/main" id="{5024030A-20E4-E603-F10E-039A51347E73}"/>
              </a:ext>
            </a:extLst>
          </p:cNvPr>
          <p:cNvSpPr/>
          <p:nvPr/>
        </p:nvSpPr>
        <p:spPr>
          <a:xfrm>
            <a:off x="565078" y="271323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Council services</a:t>
            </a:r>
            <a:br>
              <a:rPr lang="en-US" sz="1400"/>
            </a:br>
            <a:r>
              <a:rPr lang="en-US" sz="1400">
                <a:solidFill>
                  <a:schemeClr val="tx1"/>
                </a:solidFill>
              </a:rPr>
              <a:t>e.g. Become a childminder</a:t>
            </a:r>
            <a:endParaRPr lang="en-US" sz="1400">
              <a:solidFill>
                <a:schemeClr val="tx1"/>
              </a:solidFill>
              <a:cs typeface="Calibri"/>
            </a:endParaRPr>
          </a:p>
        </p:txBody>
      </p:sp>
      <p:sp>
        <p:nvSpPr>
          <p:cNvPr id="14" name="Rectangle 13">
            <a:extLst>
              <a:ext uri="{FF2B5EF4-FFF2-40B4-BE49-F238E27FC236}">
                <a16:creationId xmlns:a16="http://schemas.microsoft.com/office/drawing/2014/main" id="{CE1B129F-491E-76F3-44C4-E06EC1731375}"/>
              </a:ext>
            </a:extLst>
          </p:cNvPr>
          <p:cNvSpPr/>
          <p:nvPr/>
        </p:nvSpPr>
        <p:spPr>
          <a:xfrm>
            <a:off x="565078" y="3731234"/>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National government services</a:t>
            </a:r>
            <a:br>
              <a:rPr lang="en-US" sz="1400"/>
            </a:br>
            <a:r>
              <a:rPr lang="en-US" sz="1400">
                <a:solidFill>
                  <a:schemeClr val="tx1"/>
                </a:solidFill>
              </a:rPr>
              <a:t>e.g. Claim maternity allowance</a:t>
            </a:r>
            <a:endParaRPr lang="en-US" sz="1400">
              <a:solidFill>
                <a:schemeClr val="tx1"/>
              </a:solidFill>
              <a:cs typeface="Calibri"/>
            </a:endParaRPr>
          </a:p>
        </p:txBody>
      </p:sp>
      <p:sp>
        <p:nvSpPr>
          <p:cNvPr id="15" name="Rectangle 14">
            <a:extLst>
              <a:ext uri="{FF2B5EF4-FFF2-40B4-BE49-F238E27FC236}">
                <a16:creationId xmlns:a16="http://schemas.microsoft.com/office/drawing/2014/main" id="{D36F42BC-B8D9-F556-4D90-D01E9A8E35BD}"/>
              </a:ext>
            </a:extLst>
          </p:cNvPr>
          <p:cNvSpPr/>
          <p:nvPr/>
        </p:nvSpPr>
        <p:spPr>
          <a:xfrm>
            <a:off x="565078" y="474152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Advice and guidance</a:t>
            </a:r>
            <a:br>
              <a:rPr lang="en-US" sz="1400"/>
            </a:br>
            <a:r>
              <a:rPr lang="en-US" sz="1400">
                <a:solidFill>
                  <a:schemeClr val="tx1"/>
                </a:solidFill>
              </a:rPr>
              <a:t>e.g. Keeping safe online</a:t>
            </a:r>
            <a:endParaRPr lang="en-US" sz="1400">
              <a:solidFill>
                <a:schemeClr val="tx1"/>
              </a:solidFill>
              <a:cs typeface="Calibri"/>
            </a:endParaRPr>
          </a:p>
        </p:txBody>
      </p:sp>
      <p:sp>
        <p:nvSpPr>
          <p:cNvPr id="16" name="Rectangle 15">
            <a:extLst>
              <a:ext uri="{FF2B5EF4-FFF2-40B4-BE49-F238E27FC236}">
                <a16:creationId xmlns:a16="http://schemas.microsoft.com/office/drawing/2014/main" id="{26C0179D-5A84-EC05-9E16-07398FAB9268}"/>
              </a:ext>
            </a:extLst>
          </p:cNvPr>
          <p:cNvSpPr/>
          <p:nvPr/>
        </p:nvSpPr>
        <p:spPr>
          <a:xfrm>
            <a:off x="2998342" y="1714368"/>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Greenwich Community Directory</a:t>
            </a:r>
          </a:p>
        </p:txBody>
      </p:sp>
      <p:sp>
        <p:nvSpPr>
          <p:cNvPr id="18" name="Rectangle 17">
            <a:extLst>
              <a:ext uri="{FF2B5EF4-FFF2-40B4-BE49-F238E27FC236}">
                <a16:creationId xmlns:a16="http://schemas.microsoft.com/office/drawing/2014/main" id="{3BEBB146-B5F3-8F8D-F476-C9C2BD7F4B35}"/>
              </a:ext>
            </a:extLst>
          </p:cNvPr>
          <p:cNvSpPr/>
          <p:nvPr/>
        </p:nvSpPr>
        <p:spPr>
          <a:xfrm>
            <a:off x="2998342" y="2713237"/>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Royalgreenwich.gov.uk</a:t>
            </a:r>
          </a:p>
        </p:txBody>
      </p:sp>
      <p:sp>
        <p:nvSpPr>
          <p:cNvPr id="3" name="Rectangle 2">
            <a:extLst>
              <a:ext uri="{FF2B5EF4-FFF2-40B4-BE49-F238E27FC236}">
                <a16:creationId xmlns:a16="http://schemas.microsoft.com/office/drawing/2014/main" id="{1ED780B5-45E3-2D64-0C31-43ECD8F4547E}"/>
              </a:ext>
            </a:extLst>
          </p:cNvPr>
          <p:cNvSpPr/>
          <p:nvPr/>
        </p:nvSpPr>
        <p:spPr>
          <a:xfrm>
            <a:off x="2998342" y="3733501"/>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GOV.UK</a:t>
            </a:r>
          </a:p>
        </p:txBody>
      </p:sp>
      <p:sp>
        <p:nvSpPr>
          <p:cNvPr id="6" name="Rectangle 5">
            <a:extLst>
              <a:ext uri="{FF2B5EF4-FFF2-40B4-BE49-F238E27FC236}">
                <a16:creationId xmlns:a16="http://schemas.microsoft.com/office/drawing/2014/main" id="{EB1B7D22-C1B4-AAEE-C666-CCADA1E69DD9}"/>
              </a:ext>
            </a:extLst>
          </p:cNvPr>
          <p:cNvSpPr/>
          <p:nvPr/>
        </p:nvSpPr>
        <p:spPr>
          <a:xfrm>
            <a:off x="3002300" y="4746862"/>
            <a:ext cx="2291138" cy="945223"/>
          </a:xfrm>
          <a:prstGeom prst="rect">
            <a:avLst/>
          </a:prstGeom>
          <a:noFill/>
          <a:ln w="190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External sites like Gov.uk </a:t>
            </a:r>
          </a:p>
        </p:txBody>
      </p:sp>
      <p:sp>
        <p:nvSpPr>
          <p:cNvPr id="4" name="TextBox 3">
            <a:extLst>
              <a:ext uri="{FF2B5EF4-FFF2-40B4-BE49-F238E27FC236}">
                <a16:creationId xmlns:a16="http://schemas.microsoft.com/office/drawing/2014/main" id="{FDBF466B-D786-56A7-AC28-AF57EF1D41AF}"/>
              </a:ext>
            </a:extLst>
          </p:cNvPr>
          <p:cNvSpPr txBox="1"/>
          <p:nvPr/>
        </p:nvSpPr>
        <p:spPr>
          <a:xfrm>
            <a:off x="6134566" y="1333513"/>
            <a:ext cx="5002710" cy="302715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b="1">
                <a:ea typeface="Open Sans"/>
                <a:cs typeface="Open Sans"/>
              </a:rPr>
              <a:t>What did people feel uncertain about?</a:t>
            </a:r>
          </a:p>
          <a:p>
            <a:pPr>
              <a:lnSpc>
                <a:spcPct val="90000"/>
              </a:lnSpc>
              <a:spcBef>
                <a:spcPct val="0"/>
              </a:spcBef>
              <a:spcAft>
                <a:spcPts val="600"/>
              </a:spcAft>
            </a:pPr>
            <a:endParaRPr lang="en-US" b="1">
              <a:ea typeface="Open Sans"/>
              <a:cs typeface="Open Sans"/>
            </a:endParaRPr>
          </a:p>
          <a:p>
            <a:pPr marL="342900" indent="-342900">
              <a:buFont typeface="Arial,Sans-Serif"/>
              <a:buChar char="•"/>
            </a:pPr>
            <a:r>
              <a:rPr lang="en-GB" sz="1600">
                <a:ea typeface="+mn-lt"/>
                <a:cs typeface="+mn-lt"/>
              </a:rPr>
              <a:t>How do we better quality assure existing content when we are building the new GCD?</a:t>
            </a:r>
            <a:br>
              <a:rPr lang="en-GB" sz="1600">
                <a:ea typeface="+mn-lt"/>
                <a:cs typeface="+mn-lt"/>
              </a:rPr>
            </a:br>
            <a:endParaRPr lang="en-GB" sz="1600">
              <a:ea typeface="+mn-lt"/>
              <a:cs typeface="+mn-lt"/>
            </a:endParaRPr>
          </a:p>
          <a:p>
            <a:pPr marL="342900" indent="-342900">
              <a:buFont typeface="Arial,Sans-Serif"/>
              <a:buChar char="•"/>
            </a:pPr>
            <a:r>
              <a:rPr lang="en-GB" sz="1600">
                <a:ea typeface="+mn-lt"/>
                <a:cs typeface="+mn-lt"/>
              </a:rPr>
              <a:t>How do we make better use of channels people trust? Like Facebook groups, practitioners like health visitors, and schools</a:t>
            </a:r>
            <a:br>
              <a:rPr lang="en-GB" sz="1600">
                <a:ea typeface="+mn-lt"/>
                <a:cs typeface="+mn-lt"/>
              </a:rPr>
            </a:br>
            <a:endParaRPr lang="en-US" sz="1600">
              <a:ea typeface="+mn-lt"/>
              <a:cs typeface="+mn-lt"/>
            </a:endParaRPr>
          </a:p>
          <a:p>
            <a:pPr marL="342900" indent="-342900">
              <a:buFont typeface="Arial,Sans-Serif"/>
              <a:buChar char="•"/>
            </a:pPr>
            <a:r>
              <a:rPr lang="en-GB" sz="1600">
                <a:latin typeface="Calibri"/>
                <a:ea typeface="Open Sans"/>
                <a:cs typeface="Calibri"/>
              </a:rPr>
              <a:t>How do we avoid duplication when the journey starts on GOV.UK? (e.g. )</a:t>
            </a:r>
            <a:endParaRPr lang="en-GB"/>
          </a:p>
          <a:p>
            <a:pPr>
              <a:lnSpc>
                <a:spcPct val="90000"/>
              </a:lnSpc>
              <a:spcBef>
                <a:spcPct val="0"/>
              </a:spcBef>
              <a:spcAft>
                <a:spcPts val="600"/>
              </a:spcAft>
            </a:pPr>
            <a:endParaRPr lang="en-US" sz="1600" b="1">
              <a:latin typeface="Open Sans"/>
              <a:ea typeface="Open Sans"/>
              <a:cs typeface="Open Sans"/>
            </a:endParaRPr>
          </a:p>
          <a:p>
            <a:pPr>
              <a:lnSpc>
                <a:spcPct val="90000"/>
              </a:lnSpc>
              <a:spcBef>
                <a:spcPct val="0"/>
              </a:spcBef>
              <a:spcAft>
                <a:spcPts val="600"/>
              </a:spcAft>
            </a:pPr>
            <a:endParaRPr lang="en-US" sz="1600" b="1">
              <a:latin typeface="Open Sans"/>
              <a:ea typeface="Open Sans"/>
              <a:cs typeface="Open Sans"/>
            </a:endParaRPr>
          </a:p>
        </p:txBody>
      </p:sp>
      <p:sp>
        <p:nvSpPr>
          <p:cNvPr id="2" name="Rectangle 1">
            <a:extLst>
              <a:ext uri="{FF2B5EF4-FFF2-40B4-BE49-F238E27FC236}">
                <a16:creationId xmlns:a16="http://schemas.microsoft.com/office/drawing/2014/main" id="{E17142DC-33DC-D457-D882-7B2E0E0E9C02}"/>
              </a:ext>
            </a:extLst>
          </p:cNvPr>
          <p:cNvSpPr/>
          <p:nvPr/>
        </p:nvSpPr>
        <p:spPr>
          <a:xfrm>
            <a:off x="5996135" y="1206453"/>
            <a:ext cx="5279572" cy="3154219"/>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2C76438-6CDB-E2FF-50A0-0BFE3CE637E8}"/>
              </a:ext>
            </a:extLst>
          </p:cNvPr>
          <p:cNvSpPr txBox="1"/>
          <p:nvPr/>
        </p:nvSpPr>
        <p:spPr>
          <a:xfrm>
            <a:off x="5996135" y="4676457"/>
            <a:ext cx="5279571" cy="282237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b="1">
                <a:ea typeface="Open Sans"/>
                <a:cs typeface="Open Sans"/>
              </a:rPr>
              <a:t>For the Local Offer and Children’s workshop findings, is there anything here that surprises you or you’d like to talk more about?</a:t>
            </a:r>
          </a:p>
        </p:txBody>
      </p:sp>
    </p:spTree>
    <p:extLst>
      <p:ext uri="{BB962C8B-B14F-4D97-AF65-F5344CB8AC3E}">
        <p14:creationId xmlns:p14="http://schemas.microsoft.com/office/powerpoint/2010/main" val="693957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67250" y="1069863"/>
            <a:ext cx="10031807" cy="598317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ct val="0"/>
              </a:spcBef>
              <a:spcAft>
                <a:spcPts val="600"/>
              </a:spcAft>
              <a:buFont typeface="Arial"/>
              <a:buChar char="•"/>
            </a:pPr>
            <a:r>
              <a:rPr lang="en-US" sz="2400" b="1">
                <a:ea typeface="+mn-lt"/>
                <a:cs typeface="+mn-lt"/>
              </a:rPr>
              <a:t>Some information and advice is needed</a:t>
            </a:r>
            <a:r>
              <a:rPr lang="en-US" sz="2400">
                <a:ea typeface="+mn-lt"/>
                <a:cs typeface="+mn-lt"/>
              </a:rPr>
              <a:t> on the directory. But we’ll likely have fewer pages on council services, health advice and general guidance. </a:t>
            </a:r>
            <a:br>
              <a:rPr lang="en-US" sz="2400">
                <a:ea typeface="+mn-lt"/>
                <a:cs typeface="+mn-lt"/>
              </a:rPr>
            </a:br>
            <a:endParaRPr lang="en-US" sz="2400">
              <a:ea typeface="+mn-lt"/>
              <a:cs typeface="+mn-lt"/>
            </a:endParaRPr>
          </a:p>
          <a:p>
            <a:pPr marL="342900" indent="-342900">
              <a:lnSpc>
                <a:spcPct val="90000"/>
              </a:lnSpc>
              <a:spcBef>
                <a:spcPct val="0"/>
              </a:spcBef>
              <a:spcAft>
                <a:spcPts val="600"/>
              </a:spcAft>
              <a:buFont typeface="Arial"/>
              <a:buChar char="•"/>
            </a:pPr>
            <a:r>
              <a:rPr lang="en-US" sz="2400">
                <a:ea typeface="+mn-lt"/>
                <a:cs typeface="+mn-lt"/>
              </a:rPr>
              <a:t>Instead, we'll create stronger links with </a:t>
            </a:r>
            <a:r>
              <a:rPr lang="en-US" sz="2400" b="1">
                <a:ea typeface="+mn-lt"/>
                <a:cs typeface="+mn-lt"/>
              </a:rPr>
              <a:t>Live Well, NHS </a:t>
            </a:r>
            <a:r>
              <a:rPr lang="en-US" sz="2400">
                <a:ea typeface="+mn-lt"/>
                <a:cs typeface="+mn-lt"/>
              </a:rPr>
              <a:t>and the </a:t>
            </a:r>
            <a:r>
              <a:rPr lang="en-US" sz="2400" b="1">
                <a:ea typeface="+mn-lt"/>
                <a:cs typeface="+mn-lt"/>
              </a:rPr>
              <a:t>RBG website</a:t>
            </a:r>
            <a:br>
              <a:rPr lang="en-US" sz="2400" b="1">
                <a:ea typeface="+mn-lt"/>
                <a:cs typeface="+mn-lt"/>
              </a:rPr>
            </a:br>
            <a:endParaRPr lang="en-GB" sz="2400">
              <a:ea typeface="+mn-lt"/>
              <a:cs typeface="+mn-lt"/>
            </a:endParaRPr>
          </a:p>
          <a:p>
            <a:pPr marL="342900" indent="-342900">
              <a:lnSpc>
                <a:spcPct val="90000"/>
              </a:lnSpc>
              <a:spcBef>
                <a:spcPct val="0"/>
              </a:spcBef>
              <a:spcAft>
                <a:spcPts val="600"/>
              </a:spcAft>
              <a:buFont typeface="Arial"/>
              <a:buChar char="•"/>
            </a:pPr>
            <a:r>
              <a:rPr lang="en-US" sz="2400">
                <a:ea typeface="+mn-lt"/>
                <a:cs typeface="+mn-lt"/>
              </a:rPr>
              <a:t>We'll explore </a:t>
            </a:r>
            <a:r>
              <a:rPr lang="en-US" sz="2400" b="1">
                <a:ea typeface="+mn-lt"/>
                <a:cs typeface="+mn-lt"/>
              </a:rPr>
              <a:t>content types and designs</a:t>
            </a:r>
            <a:r>
              <a:rPr lang="en-US" sz="2400">
                <a:ea typeface="+mn-lt"/>
                <a:cs typeface="+mn-lt"/>
              </a:rPr>
              <a:t> that will make it clear to people what to expect like curated guides or topical listings</a:t>
            </a:r>
            <a:br>
              <a:rPr lang="en-US" sz="2400">
                <a:ea typeface="+mn-lt"/>
                <a:cs typeface="+mn-lt"/>
              </a:rPr>
            </a:br>
            <a:endParaRPr lang="en-US" sz="2400">
              <a:ea typeface="+mn-lt"/>
              <a:cs typeface="+mn-lt"/>
            </a:endParaRPr>
          </a:p>
          <a:p>
            <a:pPr marL="342900" indent="-342900">
              <a:lnSpc>
                <a:spcPct val="90000"/>
              </a:lnSpc>
              <a:spcBef>
                <a:spcPct val="0"/>
              </a:spcBef>
              <a:spcAft>
                <a:spcPts val="600"/>
              </a:spcAft>
              <a:buFont typeface="Arial"/>
              <a:buChar char="•"/>
            </a:pPr>
            <a:r>
              <a:rPr lang="en-US" sz="2400">
                <a:ea typeface="+mn-lt"/>
                <a:cs typeface="+mn-lt"/>
              </a:rPr>
              <a:t>We'll </a:t>
            </a:r>
            <a:r>
              <a:rPr lang="en-US" sz="2400" b="1">
                <a:ea typeface="+mn-lt"/>
                <a:cs typeface="+mn-lt"/>
              </a:rPr>
              <a:t>review and declutter</a:t>
            </a:r>
            <a:r>
              <a:rPr lang="en-US" sz="2400">
                <a:ea typeface="+mn-lt"/>
                <a:cs typeface="+mn-lt"/>
              </a:rPr>
              <a:t> </a:t>
            </a:r>
            <a:r>
              <a:rPr lang="en-US" sz="2400" b="1">
                <a:ea typeface="+mn-lt"/>
                <a:cs typeface="+mn-lt"/>
              </a:rPr>
              <a:t>content </a:t>
            </a:r>
            <a:r>
              <a:rPr lang="en-US" sz="2400">
                <a:ea typeface="+mn-lt"/>
                <a:cs typeface="+mn-lt"/>
              </a:rPr>
              <a:t>with HAS and Children’s colleagues to remove content that is duplicated, out of date or no longer relevant </a:t>
            </a:r>
          </a:p>
          <a:p>
            <a:pPr marL="342900" indent="-342900">
              <a:lnSpc>
                <a:spcPct val="90000"/>
              </a:lnSpc>
              <a:spcBef>
                <a:spcPct val="0"/>
              </a:spcBef>
              <a:spcAft>
                <a:spcPts val="600"/>
              </a:spcAft>
              <a:buFont typeface="Arial"/>
              <a:buChar char="•"/>
            </a:pPr>
            <a:endParaRPr lang="en-US" sz="2400">
              <a:ea typeface="+mn-lt"/>
              <a:cs typeface="+mn-lt"/>
            </a:endParaRPr>
          </a:p>
          <a:p>
            <a:pPr marL="342900" indent="-342900">
              <a:lnSpc>
                <a:spcPct val="90000"/>
              </a:lnSpc>
              <a:spcBef>
                <a:spcPct val="0"/>
              </a:spcBef>
              <a:spcAft>
                <a:spcPts val="600"/>
              </a:spcAft>
              <a:buFont typeface="Arial"/>
              <a:buChar char="•"/>
            </a:pPr>
            <a:r>
              <a:rPr lang="en-US" sz="2400">
                <a:ea typeface="+mn-lt"/>
                <a:cs typeface="+mn-lt"/>
              </a:rPr>
              <a:t>We'll be reviewing and updating the existing criteria for service listings so we can better quality assure and approve listings that add value</a:t>
            </a:r>
          </a:p>
          <a:p>
            <a:endParaRPr lang="en-GB" sz="2400">
              <a:solidFill>
                <a:srgbClr val="000000"/>
              </a:solidFill>
              <a:latin typeface="Calibri"/>
              <a:ea typeface="Open Sans"/>
              <a:cs typeface="Calibri"/>
            </a:endParaRPr>
          </a:p>
          <a:p>
            <a:pPr marL="342900" indent="-342900">
              <a:buFont typeface="Arial"/>
              <a:buChar char="•"/>
            </a:pPr>
            <a:endParaRPr lang="en-GB" sz="2400">
              <a:solidFill>
                <a:srgbClr val="000000"/>
              </a:solidFill>
              <a:latin typeface="Calibri"/>
              <a:ea typeface="Open Sans"/>
              <a:cs typeface="Calibri"/>
            </a:endParaRPr>
          </a:p>
          <a:p>
            <a:endParaRPr lang="en-GB" sz="2400">
              <a:solidFill>
                <a:schemeClr val="tx1">
                  <a:lumMod val="75000"/>
                  <a:lumOff val="25000"/>
                </a:schemeClr>
              </a:solidFill>
              <a:latin typeface="Open Sans"/>
              <a:ea typeface="Open Sans"/>
              <a:cs typeface="Open Sans"/>
            </a:endParaRP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6208751"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What this means for the new GCD</a:t>
            </a:r>
          </a:p>
        </p:txBody>
      </p:sp>
    </p:spTree>
    <p:extLst>
      <p:ext uri="{BB962C8B-B14F-4D97-AF65-F5344CB8AC3E}">
        <p14:creationId xmlns:p14="http://schemas.microsoft.com/office/powerpoint/2010/main" val="1287115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F7F3F6-7A64-BD48-1F14-FA8B8F8F9D1C}"/>
              </a:ext>
            </a:extLst>
          </p:cNvPr>
          <p:cNvSpPr txBox="1"/>
          <p:nvPr/>
        </p:nvSpPr>
        <p:spPr>
          <a:xfrm>
            <a:off x="447083" y="165700"/>
            <a:ext cx="9718573" cy="759197"/>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2800" b="1">
                <a:solidFill>
                  <a:srgbClr val="008080"/>
                </a:solidFill>
                <a:latin typeface="Open Sans"/>
                <a:ea typeface="Open Sans"/>
                <a:cs typeface="Open Sans"/>
              </a:rPr>
              <a:t>Content decluttering workshops</a:t>
            </a:r>
          </a:p>
        </p:txBody>
      </p:sp>
      <p:sp>
        <p:nvSpPr>
          <p:cNvPr id="6" name="TextBox 5">
            <a:extLst>
              <a:ext uri="{FF2B5EF4-FFF2-40B4-BE49-F238E27FC236}">
                <a16:creationId xmlns:a16="http://schemas.microsoft.com/office/drawing/2014/main" id="{5CADC8EC-DAE7-0845-AB85-A2A4CADB880A}"/>
              </a:ext>
            </a:extLst>
          </p:cNvPr>
          <p:cNvSpPr txBox="1"/>
          <p:nvPr/>
        </p:nvSpPr>
        <p:spPr>
          <a:xfrm>
            <a:off x="446637" y="2572463"/>
            <a:ext cx="5419162" cy="318131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GB" sz="2000" b="1">
                <a:solidFill>
                  <a:srgbClr val="008080"/>
                </a:solidFill>
                <a:latin typeface="Open Sans"/>
                <a:ea typeface="+mn-lt"/>
                <a:cs typeface="+mn-lt"/>
              </a:rPr>
              <a:t>Why we're doing it </a:t>
            </a:r>
            <a:endParaRPr lang="en-US" sz="2400" b="1">
              <a:solidFill>
                <a:srgbClr val="008080"/>
              </a:solidFill>
              <a:latin typeface="Open Sans"/>
              <a:ea typeface="Open Sans"/>
              <a:cs typeface="Open Sans"/>
            </a:endParaRPr>
          </a:p>
          <a:p>
            <a:pPr>
              <a:lnSpc>
                <a:spcPct val="90000"/>
              </a:lnSpc>
              <a:spcAft>
                <a:spcPts val="600"/>
              </a:spcAft>
            </a:pPr>
            <a:r>
              <a:rPr lang="en-GB" sz="2000">
                <a:latin typeface="Open Sans"/>
                <a:ea typeface="+mn-lt"/>
                <a:cs typeface="+mn-lt"/>
              </a:rPr>
              <a:t>Too much content or content that is not relevant can:</a:t>
            </a:r>
            <a:endParaRPr lang="en-US" sz="2400">
              <a:latin typeface="Open Sans"/>
              <a:ea typeface="Open Sans"/>
              <a:cs typeface="Open Sans"/>
            </a:endParaRPr>
          </a:p>
          <a:p>
            <a:pPr marL="342900" indent="-342900">
              <a:buFont typeface="Arial"/>
              <a:buChar char="•"/>
            </a:pPr>
            <a:r>
              <a:rPr lang="en-GB" sz="2000">
                <a:latin typeface="Open Sans"/>
                <a:ea typeface="+mn-lt"/>
                <a:cs typeface="+mn-lt"/>
              </a:rPr>
              <a:t>overwhelm users trying to find relevant info</a:t>
            </a:r>
          </a:p>
          <a:p>
            <a:pPr marL="342900" indent="-342900">
              <a:buFont typeface="Arial"/>
              <a:buChar char="•"/>
            </a:pPr>
            <a:r>
              <a:rPr lang="en-GB" sz="2000">
                <a:latin typeface="Open Sans"/>
                <a:ea typeface="Open Sans"/>
                <a:cs typeface="Calibri" panose="020F0502020204030204"/>
              </a:rPr>
              <a:t>Add time and cost pressure on teams to maintain/chase updates</a:t>
            </a:r>
          </a:p>
          <a:p>
            <a:pPr marL="342900" indent="-342900">
              <a:buFont typeface="Arial"/>
              <a:buChar char="•"/>
            </a:pPr>
            <a:r>
              <a:rPr lang="en-GB" sz="2000">
                <a:latin typeface="Open Sans"/>
                <a:ea typeface="+mn-lt"/>
                <a:cs typeface="+mn-lt"/>
              </a:rPr>
              <a:t>Lead to people needing more 1 to 1 help</a:t>
            </a:r>
            <a:endParaRPr lang="en-US" sz="2000">
              <a:latin typeface="Open Sans"/>
              <a:ea typeface="+mn-lt"/>
              <a:cs typeface="+mn-lt"/>
            </a:endParaRPr>
          </a:p>
          <a:p>
            <a:pPr marL="342900" indent="-342900">
              <a:buFont typeface="Arial"/>
              <a:buChar char="•"/>
            </a:pPr>
            <a:endParaRPr lang="en-GB" sz="2000">
              <a:solidFill>
                <a:schemeClr val="tx1">
                  <a:lumMod val="75000"/>
                  <a:lumOff val="25000"/>
                </a:schemeClr>
              </a:solidFill>
              <a:latin typeface="Open Sans"/>
              <a:ea typeface="Open Sans"/>
              <a:cs typeface="Calibri"/>
            </a:endParaRPr>
          </a:p>
          <a:p>
            <a:endParaRPr lang="en-US" sz="2000">
              <a:latin typeface="Open Sans"/>
              <a:ea typeface="Open Sans"/>
              <a:cs typeface="Calibri" panose="020F0502020204030204"/>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9966E9E-B8EC-6175-9ADF-CFB87924E6CD}"/>
              </a:ext>
            </a:extLst>
          </p:cNvPr>
          <p:cNvSpPr/>
          <p:nvPr/>
        </p:nvSpPr>
        <p:spPr>
          <a:xfrm>
            <a:off x="3" y="607654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1" name="Picture 5" descr="Text&#10;&#10;Description automatically generated">
            <a:extLst>
              <a:ext uri="{FF2B5EF4-FFF2-40B4-BE49-F238E27FC236}">
                <a16:creationId xmlns:a16="http://schemas.microsoft.com/office/drawing/2014/main" id="{13014041-E39F-8985-D1B7-593603BA3A04}"/>
              </a:ext>
            </a:extLst>
          </p:cNvPr>
          <p:cNvPicPr>
            <a:picLocks noChangeAspect="1"/>
          </p:cNvPicPr>
          <p:nvPr/>
        </p:nvPicPr>
        <p:blipFill>
          <a:blip r:embed="rId3"/>
          <a:stretch>
            <a:fillRect/>
          </a:stretch>
        </p:blipFill>
        <p:spPr>
          <a:xfrm>
            <a:off x="11041904" y="6210618"/>
            <a:ext cx="970909" cy="469239"/>
          </a:xfrm>
          <a:prstGeom prst="rect">
            <a:avLst/>
          </a:prstGeom>
        </p:spPr>
      </p:pic>
      <p:sp>
        <p:nvSpPr>
          <p:cNvPr id="4" name="TextBox 3">
            <a:extLst>
              <a:ext uri="{FF2B5EF4-FFF2-40B4-BE49-F238E27FC236}">
                <a16:creationId xmlns:a16="http://schemas.microsoft.com/office/drawing/2014/main" id="{3CA8BAFF-BE35-02A1-6D7A-A61C44586C87}"/>
              </a:ext>
            </a:extLst>
          </p:cNvPr>
          <p:cNvSpPr txBox="1"/>
          <p:nvPr/>
        </p:nvSpPr>
        <p:spPr>
          <a:xfrm>
            <a:off x="6188529" y="2572463"/>
            <a:ext cx="5823857"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8080"/>
                </a:solidFill>
                <a:latin typeface="Open Sans"/>
                <a:cs typeface="Segoe UI"/>
              </a:rPr>
              <a:t>Why we're tackling it now</a:t>
            </a:r>
            <a:r>
              <a:rPr lang="en-US" sz="2000">
                <a:latin typeface="Open Sans"/>
                <a:cs typeface="Segoe UI"/>
              </a:rPr>
              <a:t>​</a:t>
            </a:r>
            <a:endParaRPr lang="en-US" sz="2000">
              <a:latin typeface="Open Sans"/>
              <a:ea typeface="Open Sans"/>
              <a:cs typeface="Segoe UI"/>
            </a:endParaRPr>
          </a:p>
          <a:p>
            <a:r>
              <a:rPr lang="en-GB" sz="2000">
                <a:latin typeface="Open Sans"/>
                <a:cs typeface="Segoe UI"/>
              </a:rPr>
              <a:t>Addressing it early means we can start fresh and set criteria and processes that are easier to maintain in future. </a:t>
            </a:r>
            <a:r>
              <a:rPr lang="en-US" sz="2000">
                <a:latin typeface="Open Sans"/>
                <a:cs typeface="Segoe UI"/>
              </a:rPr>
              <a:t>​</a:t>
            </a:r>
            <a:endParaRPr lang="en-US" sz="2000">
              <a:latin typeface="Open Sans"/>
              <a:ea typeface="Open Sans"/>
              <a:cs typeface="Segoe UI"/>
            </a:endParaRPr>
          </a:p>
          <a:p>
            <a:endParaRPr lang="en-GB" sz="2000">
              <a:latin typeface="Open Sans"/>
              <a:ea typeface="Open Sans"/>
              <a:cs typeface="Arial"/>
            </a:endParaRPr>
          </a:p>
          <a:p>
            <a:r>
              <a:rPr lang="en-GB" sz="2000">
                <a:latin typeface="Open Sans"/>
                <a:cs typeface="Segoe UI"/>
              </a:rPr>
              <a:t>This will make it easier to:</a:t>
            </a:r>
            <a:r>
              <a:rPr lang="en-US" sz="2000">
                <a:latin typeface="Open Sans"/>
                <a:cs typeface="Segoe UI"/>
              </a:rPr>
              <a:t>​</a:t>
            </a:r>
            <a:endParaRPr lang="en-US" sz="2000">
              <a:latin typeface="Open Sans"/>
              <a:ea typeface="Open Sans"/>
              <a:cs typeface="Segoe UI"/>
            </a:endParaRPr>
          </a:p>
          <a:p>
            <a:pPr marL="285750" indent="-285750">
              <a:buFont typeface="Arial"/>
              <a:buChar char="•"/>
            </a:pPr>
            <a:r>
              <a:rPr lang="en-GB" sz="2000">
                <a:latin typeface="Open Sans"/>
                <a:cs typeface="Arial"/>
              </a:rPr>
              <a:t>identify what content we do and do not need</a:t>
            </a:r>
            <a:r>
              <a:rPr lang="en-US" sz="2000">
                <a:latin typeface="Open Sans"/>
                <a:cs typeface="Arial"/>
              </a:rPr>
              <a:t>​</a:t>
            </a:r>
            <a:endParaRPr lang="en-US" sz="2000">
              <a:latin typeface="Open Sans"/>
              <a:ea typeface="Open Sans"/>
              <a:cs typeface="Arial"/>
            </a:endParaRPr>
          </a:p>
          <a:p>
            <a:pPr marL="285750" indent="-285750">
              <a:buFont typeface="Arial"/>
              <a:buChar char="•"/>
            </a:pPr>
            <a:r>
              <a:rPr lang="en-GB" sz="2000">
                <a:latin typeface="Open Sans"/>
                <a:cs typeface="Arial"/>
              </a:rPr>
              <a:t>publish content residents expect to find</a:t>
            </a:r>
            <a:endParaRPr lang="en-US" sz="2000">
              <a:latin typeface="Open Sans"/>
              <a:ea typeface="Open Sans"/>
              <a:cs typeface="Arial"/>
            </a:endParaRPr>
          </a:p>
          <a:p>
            <a:pPr marL="285750" indent="-285750">
              <a:buFont typeface="Arial"/>
              <a:buChar char="•"/>
            </a:pPr>
            <a:r>
              <a:rPr lang="en-GB" sz="2000">
                <a:latin typeface="Open Sans"/>
                <a:cs typeface="Arial"/>
              </a:rPr>
              <a:t>give guidance on writing good quality service listings</a:t>
            </a:r>
            <a:r>
              <a:rPr lang="en-US" sz="2000">
                <a:latin typeface="Open Sans"/>
                <a:cs typeface="Arial"/>
              </a:rPr>
              <a:t>​ with real examples</a:t>
            </a:r>
            <a:endParaRPr lang="en-US" sz="2000">
              <a:latin typeface="Open Sans"/>
              <a:ea typeface="Open Sans"/>
              <a:cs typeface="Arial"/>
            </a:endParaRPr>
          </a:p>
          <a:p>
            <a:r>
              <a:rPr lang="en-US">
                <a:latin typeface="Open Sans"/>
                <a:cs typeface="Segoe UI"/>
              </a:rPr>
              <a:t>​</a:t>
            </a:r>
            <a:endParaRPr lang="en-US">
              <a:latin typeface="Open Sans"/>
              <a:ea typeface="Open Sans"/>
              <a:cs typeface="Segoe UI"/>
            </a:endParaRPr>
          </a:p>
        </p:txBody>
      </p:sp>
      <p:sp>
        <p:nvSpPr>
          <p:cNvPr id="7" name="TextBox 6">
            <a:extLst>
              <a:ext uri="{FF2B5EF4-FFF2-40B4-BE49-F238E27FC236}">
                <a16:creationId xmlns:a16="http://schemas.microsoft.com/office/drawing/2014/main" id="{3895DD84-FA7C-EB21-37C0-A5363E136623}"/>
              </a:ext>
            </a:extLst>
          </p:cNvPr>
          <p:cNvSpPr txBox="1"/>
          <p:nvPr/>
        </p:nvSpPr>
        <p:spPr>
          <a:xfrm>
            <a:off x="446638" y="977705"/>
            <a:ext cx="9719019" cy="127631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GB" sz="2000" b="1">
                <a:solidFill>
                  <a:srgbClr val="008080"/>
                </a:solidFill>
                <a:latin typeface="Open Sans"/>
                <a:ea typeface="+mn-lt"/>
                <a:cs typeface="+mn-lt"/>
              </a:rPr>
              <a:t>What we're doing now</a:t>
            </a:r>
            <a:endParaRPr lang="en-GB" sz="2000" b="1">
              <a:solidFill>
                <a:srgbClr val="008080"/>
              </a:solidFill>
              <a:latin typeface="Calibri"/>
              <a:ea typeface="Open Sans"/>
              <a:cs typeface="Calibri"/>
            </a:endParaRPr>
          </a:p>
          <a:p>
            <a:pPr>
              <a:lnSpc>
                <a:spcPct val="90000"/>
              </a:lnSpc>
              <a:spcAft>
                <a:spcPts val="600"/>
              </a:spcAft>
            </a:pPr>
            <a:r>
              <a:rPr lang="en-GB" sz="2000">
                <a:latin typeface="Open Sans"/>
                <a:ea typeface="+mn-lt"/>
                <a:cs typeface="+mn-lt"/>
              </a:rPr>
              <a:t>Reviewing existing information and service listings on the GCD with colleagues from the service like Adults, Children's and Local Offer</a:t>
            </a:r>
          </a:p>
        </p:txBody>
      </p:sp>
    </p:spTree>
    <p:extLst>
      <p:ext uri="{BB962C8B-B14F-4D97-AF65-F5344CB8AC3E}">
        <p14:creationId xmlns:p14="http://schemas.microsoft.com/office/powerpoint/2010/main" val="66207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82978" y="2920755"/>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Next steps</a:t>
            </a:r>
            <a:endParaRPr lang="en-US"/>
          </a:p>
        </p:txBody>
      </p:sp>
    </p:spTree>
    <p:extLst>
      <p:ext uri="{BB962C8B-B14F-4D97-AF65-F5344CB8AC3E}">
        <p14:creationId xmlns:p14="http://schemas.microsoft.com/office/powerpoint/2010/main" val="1305143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F7F3F6-7A64-BD48-1F14-FA8B8F8F9D1C}"/>
              </a:ext>
            </a:extLst>
          </p:cNvPr>
          <p:cNvSpPr txBox="1"/>
          <p:nvPr/>
        </p:nvSpPr>
        <p:spPr>
          <a:xfrm>
            <a:off x="327341" y="241900"/>
            <a:ext cx="7808456" cy="759197"/>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2800" b="1">
                <a:solidFill>
                  <a:srgbClr val="008080"/>
                </a:solidFill>
                <a:latin typeface="Open Sans"/>
                <a:ea typeface="Open Sans"/>
                <a:cs typeface="Open Sans"/>
              </a:rPr>
              <a:t>Over the next few weeks, we plan to:</a:t>
            </a: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8" name="Rectangle 7">
            <a:extLst>
              <a:ext uri="{FF2B5EF4-FFF2-40B4-BE49-F238E27FC236}">
                <a16:creationId xmlns:a16="http://schemas.microsoft.com/office/drawing/2014/main" id="{39966E9E-B8EC-6175-9ADF-CFB87924E6CD}"/>
              </a:ext>
            </a:extLst>
          </p:cNvPr>
          <p:cNvSpPr/>
          <p:nvPr/>
        </p:nvSpPr>
        <p:spPr>
          <a:xfrm>
            <a:off x="3" y="607654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1" name="Picture 5" descr="Text&#10;&#10;Description automatically generated">
            <a:extLst>
              <a:ext uri="{FF2B5EF4-FFF2-40B4-BE49-F238E27FC236}">
                <a16:creationId xmlns:a16="http://schemas.microsoft.com/office/drawing/2014/main" id="{13014041-E39F-8985-D1B7-593603BA3A04}"/>
              </a:ext>
            </a:extLst>
          </p:cNvPr>
          <p:cNvPicPr>
            <a:picLocks noChangeAspect="1"/>
          </p:cNvPicPr>
          <p:nvPr/>
        </p:nvPicPr>
        <p:blipFill>
          <a:blip r:embed="rId3"/>
          <a:stretch>
            <a:fillRect/>
          </a:stretch>
        </p:blipFill>
        <p:spPr>
          <a:xfrm>
            <a:off x="11041904" y="6210618"/>
            <a:ext cx="970909" cy="469239"/>
          </a:xfrm>
          <a:prstGeom prst="rect">
            <a:avLst/>
          </a:prstGeom>
        </p:spPr>
      </p:pic>
      <p:sp>
        <p:nvSpPr>
          <p:cNvPr id="2" name="TextBox 1">
            <a:extLst>
              <a:ext uri="{FF2B5EF4-FFF2-40B4-BE49-F238E27FC236}">
                <a16:creationId xmlns:a16="http://schemas.microsoft.com/office/drawing/2014/main" id="{C72EB3D0-ED3F-6328-AE93-F3C8509ADD01}"/>
              </a:ext>
            </a:extLst>
          </p:cNvPr>
          <p:cNvSpPr txBox="1"/>
          <p:nvPr/>
        </p:nvSpPr>
        <p:spPr>
          <a:xfrm>
            <a:off x="505050" y="1276665"/>
            <a:ext cx="10031807" cy="41549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a:solidFill>
                  <a:srgbClr val="000000"/>
                </a:solidFill>
                <a:latin typeface="Calibri"/>
                <a:ea typeface="Open Sans"/>
                <a:cs typeface="Calibri"/>
              </a:rPr>
              <a:t>Use the insights from our recent workshops, and the content decluttering, to create an updated criteria for what content we’ll have on the new GCD</a:t>
            </a:r>
          </a:p>
          <a:p>
            <a:pPr marL="342900" indent="-342900">
              <a:buFont typeface="Arial" panose="020B0604020202020204" pitchFamily="34" charset="0"/>
              <a:buChar char="•"/>
            </a:pPr>
            <a:endParaRPr lang="en-GB" sz="2400">
              <a:solidFill>
                <a:srgbClr val="000000"/>
              </a:solidFill>
              <a:latin typeface="Calibri"/>
              <a:ea typeface="Open Sans"/>
              <a:cs typeface="Calibri"/>
            </a:endParaRPr>
          </a:p>
          <a:p>
            <a:pPr marL="342900" indent="-342900">
              <a:buFont typeface="Arial" panose="020B0604020202020204" pitchFamily="34" charset="0"/>
              <a:buChar char="•"/>
            </a:pPr>
            <a:r>
              <a:rPr lang="en-GB" sz="2400">
                <a:solidFill>
                  <a:srgbClr val="000000"/>
                </a:solidFill>
                <a:latin typeface="Calibri"/>
                <a:ea typeface="Open Sans"/>
                <a:cs typeface="Calibri"/>
              </a:rPr>
              <a:t>Run a quick technical investigation to understand whether we’ll use Scout as a stepping stone in our technology stack</a:t>
            </a:r>
          </a:p>
          <a:p>
            <a:pPr marL="342900" indent="-342900">
              <a:buFont typeface="Arial" panose="020B0604020202020204" pitchFamily="34" charset="0"/>
              <a:buChar char="•"/>
            </a:pPr>
            <a:endParaRPr lang="en-GB" sz="2400">
              <a:solidFill>
                <a:srgbClr val="000000"/>
              </a:solidFill>
              <a:latin typeface="Calibri"/>
              <a:ea typeface="Open Sans"/>
              <a:cs typeface="Calibri"/>
            </a:endParaRPr>
          </a:p>
          <a:p>
            <a:pPr marL="342900" indent="-342900">
              <a:buFont typeface="Arial" panose="020B0604020202020204" pitchFamily="34" charset="0"/>
              <a:buChar char="•"/>
            </a:pPr>
            <a:r>
              <a:rPr lang="en-GB" sz="2400">
                <a:solidFill>
                  <a:srgbClr val="000000"/>
                </a:solidFill>
                <a:latin typeface="Calibri"/>
                <a:ea typeface="Open Sans"/>
                <a:cs typeface="Calibri"/>
              </a:rPr>
              <a:t>Start building the new directory for ‘Support for Adults’</a:t>
            </a:r>
          </a:p>
          <a:p>
            <a:pPr marL="342900" indent="-342900">
              <a:buFont typeface="Arial" panose="020B0604020202020204" pitchFamily="34" charset="0"/>
              <a:buChar char="•"/>
            </a:pPr>
            <a:endParaRPr lang="en-GB" sz="2400">
              <a:solidFill>
                <a:srgbClr val="000000"/>
              </a:solidFill>
              <a:latin typeface="Calibri"/>
              <a:ea typeface="Open Sans"/>
              <a:cs typeface="Calibri"/>
            </a:endParaRPr>
          </a:p>
          <a:p>
            <a:pPr marL="342900" indent="-342900">
              <a:buFont typeface="Arial" panose="020B0604020202020204" pitchFamily="34" charset="0"/>
              <a:buChar char="•"/>
            </a:pPr>
            <a:r>
              <a:rPr lang="en-GB" sz="2400">
                <a:solidFill>
                  <a:srgbClr val="000000"/>
                </a:solidFill>
                <a:latin typeface="Calibri"/>
                <a:ea typeface="Open Sans"/>
                <a:cs typeface="Calibri"/>
              </a:rPr>
              <a:t>Start some design work for the Children’s section of the directory</a:t>
            </a:r>
          </a:p>
          <a:p>
            <a:pPr marL="342900" indent="-342900">
              <a:buFont typeface="Arial"/>
              <a:buChar char="•"/>
            </a:pPr>
            <a:endParaRPr lang="en-GB" sz="2400">
              <a:solidFill>
                <a:srgbClr val="000000"/>
              </a:solidFill>
              <a:latin typeface="Calibri"/>
              <a:ea typeface="Open Sans"/>
              <a:cs typeface="Calibri"/>
            </a:endParaRPr>
          </a:p>
          <a:p>
            <a:endParaRPr lang="en-GB" sz="240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1427054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429983" y="1552807"/>
            <a:ext cx="1157537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chemeClr val="bg1"/>
                </a:solidFill>
                <a:latin typeface="Open Sans"/>
                <a:ea typeface="Open Sans"/>
                <a:cs typeface="Open Sans"/>
              </a:rPr>
              <a:t>Read our weeknotes </a:t>
            </a:r>
            <a:r>
              <a:rPr lang="en-US">
                <a:solidFill>
                  <a:schemeClr val="bg1"/>
                </a:solidFill>
                <a:latin typeface="Open Sans"/>
                <a:ea typeface="Open Sans"/>
                <a:cs typeface="Open Sans"/>
              </a:rPr>
              <a:t>– these are sent to all Show &amp; Tell attendees every Monday</a:t>
            </a:r>
          </a:p>
          <a:p>
            <a:pPr marL="457200" indent="-457200">
              <a:buAutoNum type="arabicPeriod"/>
            </a:pPr>
            <a:endParaRPr lang="en-US">
              <a:solidFill>
                <a:schemeClr val="bg1"/>
              </a:solidFill>
              <a:latin typeface="Open Sans"/>
              <a:ea typeface="Open Sans" panose="020B0606030504020204" pitchFamily="34" charset="0"/>
              <a:cs typeface="Open Sans"/>
            </a:endParaRPr>
          </a:p>
          <a:p>
            <a:r>
              <a:rPr lang="en-US" b="1">
                <a:solidFill>
                  <a:schemeClr val="bg1"/>
                </a:solidFill>
                <a:latin typeface="Open Sans"/>
                <a:ea typeface="Open Sans"/>
                <a:cs typeface="Open Sans"/>
              </a:rPr>
              <a:t>Come to our future Show &amp; Tell events</a:t>
            </a:r>
            <a:endParaRPr lang="en-US" b="1">
              <a:solidFill>
                <a:schemeClr val="bg1"/>
              </a:solidFill>
              <a:highlight>
                <a:srgbClr val="00FFFF"/>
              </a:highlight>
              <a:latin typeface="Open Sans"/>
              <a:ea typeface="Open Sans"/>
              <a:cs typeface="Open Sans"/>
            </a:endParaRPr>
          </a:p>
          <a:p>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b="1">
                <a:solidFill>
                  <a:schemeClr val="bg1"/>
                </a:solidFill>
                <a:latin typeface="Open Sans"/>
                <a:ea typeface="Open Sans"/>
                <a:cs typeface="Open Sans"/>
              </a:rPr>
              <a:t>Send us an email or a message on Microsoft Teams:</a:t>
            </a:r>
          </a:p>
          <a:p>
            <a:pPr marL="457200" indent="-457200">
              <a:buFont typeface="+mj-lt"/>
              <a:buAutoNum type="arabicPeriod"/>
            </a:pPr>
            <a:endParaRPr lang="en-US"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a:solidFill>
                  <a:schemeClr val="bg1"/>
                </a:solidFill>
                <a:latin typeface="Open Sans"/>
                <a:ea typeface="Open Sans"/>
                <a:cs typeface="Open Sans"/>
                <a:hlinkClick r:id="rId4">
                  <a:extLst>
                    <a:ext uri="{A12FA001-AC4F-418D-AE19-62706E023703}">
                      <ahyp:hlinkClr xmlns:ahyp="http://schemas.microsoft.com/office/drawing/2018/hyperlinkcolor" val="tx"/>
                    </a:ext>
                  </a:extLst>
                </a:hlinkClick>
              </a:rPr>
              <a:t>Darren.mccormac@royalgreenwich.gov.uk</a:t>
            </a:r>
            <a:endParaRPr lang="en-US">
              <a:solidFill>
                <a:schemeClr val="bg1"/>
              </a:solidFill>
              <a:latin typeface="Open Sans"/>
              <a:ea typeface="Open Sans"/>
              <a:cs typeface="Open Sans"/>
            </a:endParaRPr>
          </a:p>
          <a:p>
            <a:pPr marL="914400" lvl="1" indent="-457200">
              <a:buFont typeface="Arial" panose="020B0604020202020204" pitchFamily="34" charset="0"/>
              <a:buChar char="•"/>
            </a:pPr>
            <a:r>
              <a:rPr lang="en-US">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Alex.Sturtivant@royalgreenwich.gov.uk</a:t>
            </a:r>
            <a:r>
              <a:rPr lang="en-US">
                <a:solidFill>
                  <a:schemeClr val="bg1"/>
                </a:solidFill>
                <a:latin typeface="Open Sans"/>
                <a:ea typeface="Open Sans"/>
                <a:cs typeface="Open Sans"/>
              </a:rPr>
              <a:t> </a:t>
            </a:r>
          </a:p>
          <a:p>
            <a:pPr lvl="1"/>
            <a:endParaRPr lang="en-US" b="1">
              <a:highlight>
                <a:srgbClr val="00FFFF"/>
              </a:highlight>
              <a:latin typeface="Open Sans"/>
              <a:ea typeface="Open Sans"/>
              <a:cs typeface="Open Sans"/>
            </a:endParaRPr>
          </a:p>
          <a:p>
            <a:endParaRPr lang="en-US" b="1">
              <a:solidFill>
                <a:schemeClr val="bg1"/>
              </a:solidFill>
              <a:latin typeface="Open Sans"/>
              <a:ea typeface="+mn-lt"/>
              <a:cs typeface="+mn-lt"/>
            </a:endParaRPr>
          </a:p>
          <a:p>
            <a:br>
              <a:rPr lang="en-US" b="1">
                <a:solidFill>
                  <a:schemeClr val="bg1"/>
                </a:solidFill>
                <a:latin typeface="Open Sans"/>
                <a:ea typeface="+mn-lt"/>
                <a:cs typeface="+mn-lt"/>
              </a:rPr>
            </a:br>
            <a:r>
              <a:rPr lang="en-US">
                <a:solidFill>
                  <a:schemeClr val="bg1"/>
                </a:solidFill>
                <a:latin typeface="Open Sans"/>
                <a:ea typeface="+mn-lt"/>
                <a:cs typeface="+mn-lt"/>
              </a:rPr>
              <a:t>To learn about the early stages of the project, read </a:t>
            </a:r>
            <a:r>
              <a:rPr lang="en-US">
                <a:solidFill>
                  <a:schemeClr val="bg1"/>
                </a:solidFill>
                <a:latin typeface="Open Sans"/>
                <a:ea typeface="+mn-lt"/>
                <a:cs typeface="+mn-lt"/>
                <a:hlinkClick r:id="rId6">
                  <a:extLst>
                    <a:ext uri="{A12FA001-AC4F-418D-AE19-62706E023703}">
                      <ahyp:hlinkClr xmlns:ahyp="http://schemas.microsoft.com/office/drawing/2018/hyperlinkcolor" val="tx"/>
                    </a:ext>
                  </a:extLst>
                </a:hlinkClick>
              </a:rPr>
              <a:t>weeknotes 1-7</a:t>
            </a:r>
            <a:r>
              <a:rPr lang="en-US">
                <a:solidFill>
                  <a:schemeClr val="bg1"/>
                </a:solidFill>
                <a:latin typeface="Open Sans"/>
                <a:ea typeface="+mn-lt"/>
                <a:cs typeface="+mn-lt"/>
              </a:rPr>
              <a:t> or watch the team present in our first </a:t>
            </a:r>
            <a:r>
              <a:rPr lang="en-US">
                <a:solidFill>
                  <a:schemeClr val="bg1"/>
                </a:solidFill>
                <a:latin typeface="Open Sans"/>
                <a:ea typeface="+mn-lt"/>
                <a:cs typeface="+mn-lt"/>
                <a:hlinkClick r:id="rId7">
                  <a:extLst>
                    <a:ext uri="{A12FA001-AC4F-418D-AE19-62706E023703}">
                      <ahyp:hlinkClr xmlns:ahyp="http://schemas.microsoft.com/office/drawing/2018/hyperlinkcolor" val="tx"/>
                    </a:ext>
                  </a:extLst>
                </a:hlinkClick>
              </a:rPr>
              <a:t>Show &amp; Tell event</a:t>
            </a:r>
            <a:r>
              <a:rPr lang="en-US">
                <a:solidFill>
                  <a:schemeClr val="bg1"/>
                </a:solidFill>
                <a:latin typeface="Open Sans"/>
                <a:ea typeface="+mn-lt"/>
                <a:cs typeface="+mn-lt"/>
              </a:rPr>
              <a:t>.  If you’re external, please visit our </a:t>
            </a:r>
            <a:r>
              <a:rPr lang="en-US">
                <a:solidFill>
                  <a:schemeClr val="bg1"/>
                </a:solidFill>
                <a:latin typeface="Open Sans"/>
                <a:ea typeface="+mn-lt"/>
                <a:cs typeface="+mn-lt"/>
                <a:hlinkClick r:id="rId8">
                  <a:extLst>
                    <a:ext uri="{A12FA001-AC4F-418D-AE19-62706E023703}">
                      <ahyp:hlinkClr xmlns:ahyp="http://schemas.microsoft.com/office/drawing/2018/hyperlinkcolor" val="tx"/>
                    </a:ext>
                  </a:extLst>
                </a:hlinkClick>
              </a:rPr>
              <a:t>GCD project webpage</a:t>
            </a:r>
            <a:r>
              <a:rPr lang="en-US">
                <a:solidFill>
                  <a:schemeClr val="bg1"/>
                </a:solidFill>
                <a:latin typeface="Open Sans"/>
                <a:ea typeface="Open Sans"/>
                <a:cs typeface="+mn-lt"/>
              </a:rPr>
              <a:t>.</a:t>
            </a:r>
            <a:endParaRPr lang="en-US">
              <a:solidFill>
                <a:schemeClr val="bg1"/>
              </a:solidFill>
              <a:latin typeface="Open Sans"/>
              <a:ea typeface="Open Sans"/>
              <a:cs typeface="Calibri"/>
            </a:endParaRPr>
          </a:p>
        </p:txBody>
      </p:sp>
      <p:sp>
        <p:nvSpPr>
          <p:cNvPr id="3" name="TextBox 2">
            <a:extLst>
              <a:ext uri="{FF2B5EF4-FFF2-40B4-BE49-F238E27FC236}">
                <a16:creationId xmlns:a16="http://schemas.microsoft.com/office/drawing/2014/main" id="{F2A9BD78-3768-4A4F-9883-D3E752CDCE57}"/>
              </a:ext>
            </a:extLst>
          </p:cNvPr>
          <p:cNvSpPr txBox="1"/>
          <p:nvPr/>
        </p:nvSpPr>
        <p:spPr>
          <a:xfrm>
            <a:off x="429983" y="367931"/>
            <a:ext cx="1087301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Open Sans"/>
                <a:ea typeface="Open Sans"/>
                <a:cs typeface="Open Sans"/>
              </a:rPr>
              <a:t>How to stay in touch and where to find out more... </a:t>
            </a:r>
            <a:endParaRPr lang="en-US" sz="4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928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C5EA-8AFC-B0D2-A3DF-3ACA1BE16559}"/>
              </a:ext>
            </a:extLst>
          </p:cNvPr>
          <p:cNvSpPr>
            <a:spLocks noGrp="1"/>
          </p:cNvSpPr>
          <p:nvPr>
            <p:ph type="title"/>
          </p:nvPr>
        </p:nvSpPr>
        <p:spPr>
          <a:xfrm>
            <a:off x="838200" y="2408168"/>
            <a:ext cx="10515600" cy="1325563"/>
          </a:xfrm>
        </p:spPr>
        <p:txBody>
          <a:bodyPr>
            <a:normAutofit fontScale="90000"/>
          </a:bodyPr>
          <a:lstStyle/>
          <a:p>
            <a:pPr algn="ct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Thank you for coming! </a:t>
            </a:r>
            <a:br>
              <a:rPr lang="en-US" b="1">
                <a:latin typeface="Open Sans" panose="020B0606030504020204" pitchFamily="34" charset="0"/>
                <a:ea typeface="Open Sans" panose="020B0606030504020204" pitchFamily="34" charset="0"/>
                <a:cs typeface="Open Sans" panose="020B0606030504020204" pitchFamily="34" charset="0"/>
              </a:rPr>
            </a:br>
            <a:br>
              <a:rPr lang="en-US" b="1">
                <a:latin typeface="Open Sans" panose="020B0606030504020204" pitchFamily="34" charset="0"/>
                <a:ea typeface="Open Sans" panose="020B0606030504020204" pitchFamily="34" charset="0"/>
                <a:cs typeface="Open Sans" panose="020B0606030504020204" pitchFamily="34" charset="0"/>
              </a:rPr>
            </a:br>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Do you have any more questions? </a:t>
            </a:r>
            <a:endParaRPr lang="en-GB"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DFC96060-59B8-DCA7-1124-C5986324F1C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5">
            <a:extLst>
              <a:ext uri="{FF2B5EF4-FFF2-40B4-BE49-F238E27FC236}">
                <a16:creationId xmlns:a16="http://schemas.microsoft.com/office/drawing/2014/main" id="{1332D490-4C44-9655-AAD2-B18F0E366078}"/>
              </a:ext>
            </a:extLst>
          </p:cNvPr>
          <p:cNvPicPr>
            <a:picLocks noChangeAspect="1"/>
          </p:cNvPicPr>
          <p:nvPr/>
        </p:nvPicPr>
        <p:blipFill>
          <a:blip r:embed="rId3"/>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241817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8080"/>
                </a:solidFill>
                <a:latin typeface="Open Sans"/>
                <a:ea typeface="Open Sans"/>
                <a:cs typeface="Open Sans"/>
              </a:rPr>
              <a:t>Today’s Show &amp; Tell</a:t>
            </a:r>
          </a:p>
        </p:txBody>
      </p:sp>
      <p:cxnSp>
        <p:nvCxnSpPr>
          <p:cNvPr id="10" name="Straight Connector 9">
            <a:extLst>
              <a:ext uri="{FF2B5EF4-FFF2-40B4-BE49-F238E27FC236}">
                <a16:creationId xmlns:a16="http://schemas.microsoft.com/office/drawing/2014/main" id="{B420C641-14F6-48AA-A336-ADB6E4C2A927}"/>
              </a:ext>
            </a:extLst>
          </p:cNvPr>
          <p:cNvCxnSpPr>
            <a:cxnSpLocks/>
          </p:cNvCxnSpPr>
          <p:nvPr/>
        </p:nvCxnSpPr>
        <p:spPr>
          <a:xfrm>
            <a:off x="5910693" y="1541439"/>
            <a:ext cx="0" cy="3975441"/>
          </a:xfrm>
          <a:prstGeom prst="line">
            <a:avLst/>
          </a:prstGeom>
          <a:ln w="9525">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E663313-C002-E42B-5FFF-5C7FD47B00EA}"/>
              </a:ext>
            </a:extLst>
          </p:cNvPr>
          <p:cNvSpPr txBox="1"/>
          <p:nvPr/>
        </p:nvSpPr>
        <p:spPr>
          <a:xfrm>
            <a:off x="528386" y="1358241"/>
            <a:ext cx="5091358" cy="32643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will cover:</a:t>
            </a:r>
          </a:p>
          <a:p>
            <a:pPr>
              <a:lnSpc>
                <a:spcPct val="150000"/>
              </a:lnSpc>
            </a:pPr>
            <a:endParaRPr lang="en-GB" sz="1800" b="1">
              <a:highlight>
                <a:srgbClr val="FFFF00"/>
              </a:highlight>
              <a:latin typeface="Open Sans"/>
              <a:ea typeface="Open Sans"/>
              <a:cs typeface="Open Sans"/>
            </a:endParaRPr>
          </a:p>
          <a:p>
            <a:pPr marL="285750" indent="-285750">
              <a:spcAft>
                <a:spcPts val="1200"/>
              </a:spcAft>
              <a:buFont typeface="Arial" panose="020B0604020202020204" pitchFamily="34" charset="0"/>
              <a:buChar char="•"/>
            </a:pPr>
            <a:r>
              <a:rPr lang="en-GB">
                <a:latin typeface="Calibri" panose="020F0502020204030204"/>
                <a:ea typeface="+mn-lt"/>
                <a:cs typeface="+mn-lt"/>
              </a:rPr>
              <a:t>Some recent project decisions we’ve made</a:t>
            </a:r>
          </a:p>
          <a:p>
            <a:pPr marL="285750" indent="-285750">
              <a:spcAft>
                <a:spcPts val="1200"/>
              </a:spcAft>
              <a:buFont typeface="Arial" panose="020B0604020202020204" pitchFamily="34" charset="0"/>
              <a:buChar char="•"/>
            </a:pPr>
            <a:r>
              <a:rPr lang="en-GB">
                <a:latin typeface="Calibri" panose="020F0502020204030204"/>
                <a:ea typeface="+mn-lt"/>
                <a:cs typeface="+mn-lt"/>
              </a:rPr>
              <a:t>What the next phase of our work will look like</a:t>
            </a:r>
          </a:p>
          <a:p>
            <a:pPr marL="285750" indent="-285750">
              <a:spcAft>
                <a:spcPts val="1200"/>
              </a:spcAft>
              <a:buFont typeface="Arial" panose="020B0604020202020204" pitchFamily="34" charset="0"/>
              <a:buChar char="•"/>
            </a:pPr>
            <a:r>
              <a:rPr lang="en-GB">
                <a:latin typeface="Calibri" panose="020F0502020204030204"/>
                <a:ea typeface="+mn-lt"/>
                <a:cs typeface="+mn-lt"/>
              </a:rPr>
              <a:t>Workshops we’ve run with HAS and Children’s to review what content we need on the GCD</a:t>
            </a:r>
            <a:endParaRPr lang="en-GB">
              <a:latin typeface="Calibri" panose="020F0502020204030204"/>
              <a:ea typeface="Open Sans" panose="020B0606030504020204" pitchFamily="34" charset="0"/>
              <a:cs typeface="Calibri" panose="020F0502020204030204"/>
            </a:endParaRPr>
          </a:p>
          <a:p>
            <a:pPr>
              <a:spcAft>
                <a:spcPts val="1200"/>
              </a:spcAft>
            </a:pPr>
            <a:endParaRPr lang="en-GB">
              <a:highlight>
                <a:srgbClr val="FFFF00"/>
              </a:highlight>
              <a:latin typeface="Calibri" panose="020F0502020204030204"/>
              <a:ea typeface="Open Sans" panose="020B0606030504020204" pitchFamily="34" charset="0"/>
              <a:cs typeface="Calibri" panose="020F0502020204030204"/>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
            <a:extLst>
              <a:ext uri="{FF2B5EF4-FFF2-40B4-BE49-F238E27FC236}">
                <a16:creationId xmlns:a16="http://schemas.microsoft.com/office/drawing/2014/main" id="{99B566C7-901B-25D2-E1E9-755C10DB1A11}"/>
              </a:ext>
            </a:extLst>
          </p:cNvPr>
          <p:cNvSpPr txBox="1"/>
          <p:nvPr/>
        </p:nvSpPr>
        <p:spPr>
          <a:xfrm>
            <a:off x="6331480" y="1238119"/>
            <a:ext cx="5304008" cy="47352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So that you: </a:t>
            </a:r>
            <a:br>
              <a:rPr lang="en-GB" sz="1200" b="1">
                <a:latin typeface="Open Sans"/>
                <a:ea typeface="Open Sans"/>
                <a:cs typeface="Open Sans"/>
              </a:rPr>
            </a:br>
            <a:endParaRPr lang="en-GB" sz="1200" b="1">
              <a:latin typeface="Open Sans"/>
              <a:ea typeface="Open Sans"/>
              <a:cs typeface="Open Sans"/>
            </a:endParaRPr>
          </a:p>
          <a:p>
            <a:pPr marL="285750" indent="-285750">
              <a:spcAft>
                <a:spcPts val="1200"/>
              </a:spcAft>
              <a:buFont typeface="Arial,Sans-Serif" panose="020B0604020202020204" pitchFamily="34" charset="0"/>
              <a:buChar char="•"/>
            </a:pPr>
            <a:r>
              <a:rPr lang="en-GB">
                <a:ea typeface="+mn-lt"/>
                <a:cs typeface="+mn-lt"/>
              </a:rPr>
              <a:t>Will have an overview of our approach for the next phase. </a:t>
            </a:r>
          </a:p>
          <a:p>
            <a:pPr marL="285750" indent="-285750">
              <a:spcAft>
                <a:spcPts val="1200"/>
              </a:spcAft>
              <a:buFont typeface="Arial,Sans-Serif" panose="020B0604020202020204" pitchFamily="34" charset="0"/>
              <a:buChar char="•"/>
            </a:pPr>
            <a:r>
              <a:rPr lang="en-GB">
                <a:cs typeface="Calibri" panose="020F0502020204030204"/>
              </a:rPr>
              <a:t>Understand the next steps regarding the technology we'll use.</a:t>
            </a:r>
            <a:endParaRPr lang="en-GB"/>
          </a:p>
          <a:p>
            <a:pPr marL="285750" indent="-285750">
              <a:spcAft>
                <a:spcPts val="1200"/>
              </a:spcAft>
              <a:buFont typeface="Arial,Sans-Serif" panose="020B0604020202020204" pitchFamily="34" charset="0"/>
              <a:buChar char="•"/>
            </a:pPr>
            <a:r>
              <a:rPr lang="en-GB">
                <a:ea typeface="+mn-lt"/>
                <a:cs typeface="+mn-lt"/>
              </a:rPr>
              <a:t>Find out more about the work underway building and refining the content for the GCD.</a:t>
            </a:r>
          </a:p>
          <a:p>
            <a:pPr>
              <a:spcAft>
                <a:spcPts val="1200"/>
              </a:spcAft>
            </a:pPr>
            <a:endParaRPr lang="en-GB">
              <a:ea typeface="+mn-lt"/>
              <a:cs typeface="+mn-lt"/>
            </a:endParaRPr>
          </a:p>
          <a:p>
            <a:pPr marL="285750" indent="-285750">
              <a:spcAft>
                <a:spcPts val="1200"/>
              </a:spcAft>
              <a:buFont typeface="Arial,Sans-Serif" panose="020B0604020202020204" pitchFamily="34" charset="0"/>
              <a:buChar char="•"/>
            </a:pPr>
            <a:endParaRPr lang="en-GB">
              <a:cs typeface="Calibri" panose="020F0502020204030204"/>
            </a:endParaRPr>
          </a:p>
          <a:p>
            <a:pPr marL="285750" indent="-285750">
              <a:spcAft>
                <a:spcPts val="1200"/>
              </a:spcAft>
              <a:buFont typeface="Arial,Sans-Serif" panose="020B0604020202020204" pitchFamily="34" charset="0"/>
              <a:buChar char="•"/>
            </a:pPr>
            <a:endParaRPr lang="en-GB">
              <a:cs typeface="Calibri" panose="020F0502020204030204"/>
            </a:endParaRPr>
          </a:p>
          <a:p>
            <a:pPr marL="285750" indent="-285750">
              <a:lnSpc>
                <a:spcPct val="150000"/>
              </a:lnSpc>
              <a:buFont typeface="Arial,Sans-Serif" panose="020B0604020202020204" pitchFamily="34" charset="0"/>
              <a:buChar char="•"/>
            </a:pPr>
            <a:endParaRPr lang="en-GB">
              <a:cs typeface="Calibri" panose="020F0502020204030204"/>
            </a:endParaRPr>
          </a:p>
        </p:txBody>
      </p:sp>
    </p:spTree>
    <p:extLst>
      <p:ext uri="{BB962C8B-B14F-4D97-AF65-F5344CB8AC3E}">
        <p14:creationId xmlns:p14="http://schemas.microsoft.com/office/powerpoint/2010/main" val="414654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Our team + mission</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265964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21" name="Rectangle 20">
            <a:extLst>
              <a:ext uri="{FF2B5EF4-FFF2-40B4-BE49-F238E27FC236}">
                <a16:creationId xmlns:a16="http://schemas.microsoft.com/office/drawing/2014/main" id="{45BEF85C-F98E-A44F-AE61-FEFEA43F9913}"/>
              </a:ext>
            </a:extLst>
          </p:cNvPr>
          <p:cNvSpPr/>
          <p:nvPr/>
        </p:nvSpPr>
        <p:spPr>
          <a:xfrm>
            <a:off x="5155131" y="5194081"/>
            <a:ext cx="1790875"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Alysia-Marie Annett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Content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283665" y="2733915"/>
            <a:ext cx="2184765"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Steve Ollier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Principal Performance Officer</a:t>
            </a:r>
            <a:b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b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Health &amp; Adult Services</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495866" y="5238820"/>
            <a:ext cx="2108658" cy="553998"/>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pitchFamily="34" charset="0"/>
                <a:ea typeface="+mn-ea"/>
                <a:cs typeface="+mn-cs"/>
              </a:rPr>
              <a:t>Alex Sturtivant</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04040"/>
                </a:solidFill>
                <a:effectLst/>
                <a:uLnTx/>
                <a:uFillTx/>
                <a:latin typeface="Calibri" panose="020F0502020204030204" pitchFamily="34" charset="0"/>
                <a:ea typeface="+mn-ea"/>
                <a:cs typeface="+mn-cs"/>
              </a:rPr>
              <a:t>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647267" y="5235750"/>
            <a:ext cx="2184765" cy="553998"/>
          </a:xfrm>
          <a:prstGeom prst="rect">
            <a:avLst/>
          </a:prstGeom>
          <a:solidFill>
            <a:schemeClr val="bg1"/>
          </a:solidFill>
        </p:spPr>
        <p:txBody>
          <a:bodyPr wrap="square" lIns="91440" tIns="45720" rIns="91440" bIns="45720" anchor="t">
            <a:spAutoFit/>
          </a:bodyPr>
          <a:lstStyle/>
          <a:p>
            <a:pPr algn="ctr">
              <a:defRPr/>
            </a:pPr>
            <a:r>
              <a:rPr lang="en-GB" sz="1000" b="1">
                <a:solidFill>
                  <a:srgbClr val="008080"/>
                </a:solidFill>
                <a:latin typeface="Calibri" panose="020F0502020204030204"/>
              </a:rPr>
              <a:t>Darren McCormac</a:t>
            </a:r>
            <a:endParaRPr lang="en-U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Calibri" panose="020F0502020204030204"/>
                <a:ea typeface="+mn-ea"/>
                <a:cs typeface="+mn-cs"/>
              </a:rPr>
              <a:t>Senior Delivery Manager</a:t>
            </a:r>
            <a:endParaRPr kumimoji="0" lang="en-US" sz="1000" b="1" i="0" u="none" strike="noStrike" kern="1200" cap="none" spc="0" normalizeH="0" baseline="0" noProof="0">
              <a:ln>
                <a:noFill/>
              </a:ln>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lumMod val="65000"/>
                  </a:schemeClr>
                </a:solidFill>
                <a:effectLst/>
                <a:uLnTx/>
                <a:uFillTx/>
                <a:latin typeface="Calibri" panose="020F0502020204030204"/>
                <a:ea typeface="+mn-ea"/>
                <a:cs typeface="+mn-cs"/>
              </a:rPr>
              <a:t>Digital and Customer Services </a:t>
            </a:r>
            <a:endParaRPr lang="en-US" sz="1000" b="1" i="0" u="none" strike="noStrike" kern="1200" cap="none" spc="0" normalizeH="0" baseline="0" noProof="0">
              <a:ln>
                <a:noFill/>
              </a:ln>
              <a:solidFill>
                <a:schemeClr val="bg1">
                  <a:lumMod val="65000"/>
                </a:schemeClr>
              </a:solidFill>
              <a:effectLst/>
              <a:uLnTx/>
              <a:uFillTx/>
              <a:latin typeface="Calibri" panose="020F0502020204030204"/>
              <a:ea typeface="Calibri"/>
              <a:cs typeface="Calibri"/>
            </a:endParaRPr>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39" name="Rectangle 38">
            <a:extLst>
              <a:ext uri="{FF2B5EF4-FFF2-40B4-BE49-F238E27FC236}">
                <a16:creationId xmlns:a16="http://schemas.microsoft.com/office/drawing/2014/main" id="{57986A0E-5C96-C440-95D9-7E0F32F7F3AD}"/>
              </a:ext>
            </a:extLst>
          </p:cNvPr>
          <p:cNvSpPr/>
          <p:nvPr/>
        </p:nvSpPr>
        <p:spPr>
          <a:xfrm>
            <a:off x="5118320" y="2699720"/>
            <a:ext cx="179087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Jenny Thai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Senior Product Designer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Digital and Customer Services </a:t>
            </a:r>
          </a:p>
        </p:txBody>
      </p:sp>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80000">
            <a:off x="5304924"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5850" y="1143699"/>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8"/>
          <a:srcRect l="6309" r="6309"/>
          <a:stretch>
            <a:fillRect/>
          </a:stretch>
        </p:blipFill>
        <p:spPr bwMode="auto">
          <a:xfrm>
            <a:off x="3044550" y="3701239"/>
            <a:ext cx="1392522" cy="1387292"/>
          </a:xfrm>
          <a:prstGeom prst="flowChartConnector">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208" y="3682799"/>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0"/>
          <a:stretch>
            <a:fillRect/>
          </a:stretch>
        </p:blipFill>
        <p:spPr>
          <a:xfrm>
            <a:off x="727273" y="1193033"/>
            <a:ext cx="1373656" cy="1418400"/>
          </a:xfrm>
          <a:prstGeom prst="rect">
            <a:avLst/>
          </a:prstGeom>
        </p:spPr>
      </p:pic>
      <p:sp>
        <p:nvSpPr>
          <p:cNvPr id="32" name="Rectangle 31">
            <a:extLst>
              <a:ext uri="{FF2B5EF4-FFF2-40B4-BE49-F238E27FC236}">
                <a16:creationId xmlns:a16="http://schemas.microsoft.com/office/drawing/2014/main" id="{F521E50F-A466-DE47-8D4E-FF12DA20B209}"/>
              </a:ext>
            </a:extLst>
          </p:cNvPr>
          <p:cNvSpPr/>
          <p:nvPr/>
        </p:nvSpPr>
        <p:spPr>
          <a:xfrm>
            <a:off x="3165348" y="2733915"/>
            <a:ext cx="1176925" cy="553998"/>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Hibak Yusuf</a:t>
            </a:r>
          </a:p>
          <a:p>
            <a:pPr algn="ctr">
              <a:defRPr/>
            </a:pPr>
            <a:r>
              <a:rPr lang="en-GB" sz="1000" b="1">
                <a:latin typeface="Calibri" panose="020F0502020204030204"/>
              </a:rPr>
              <a:t>FIS </a:t>
            </a:r>
            <a:r>
              <a:rPr kumimoji="0" lang="en-GB" sz="1000" b="1" i="0" u="none" strike="noStrike" kern="1200" cap="none" spc="0" normalizeH="0" baseline="0" noProof="0">
                <a:ln>
                  <a:noFill/>
                </a:ln>
                <a:effectLst/>
                <a:uLnTx/>
                <a:uFillTx/>
                <a:latin typeface="Calibri" panose="020F0502020204030204"/>
                <a:ea typeface="+mn-ea"/>
                <a:cs typeface="+mn-cs"/>
              </a:rPr>
              <a:t>Team Leader</a:t>
            </a:r>
            <a:endParaRPr lang="en-GB" sz="1000" b="1" i="0" u="none" strike="noStrike" kern="1200" cap="none" spc="0" normalizeH="0" baseline="0" noProof="0">
              <a:ln>
                <a:noFill/>
              </a:ln>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rPr>
              <a:t>Children’s Services</a:t>
            </a:r>
            <a:endParaRPr kumimoji="0" lang="en-US" sz="1000" b="1" i="0" u="none" strike="noStrike" kern="1200" cap="none" spc="0" normalizeH="0" baseline="0" noProof="0">
              <a:ln>
                <a:noFill/>
              </a:ln>
              <a:solidFill>
                <a:schemeClr val="bg2">
                  <a:lumMod val="75000"/>
                </a:scheme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006933" y="1193033"/>
            <a:ext cx="1418401" cy="1418401"/>
          </a:xfrm>
          <a:prstGeom prst="rect">
            <a:avLst/>
          </a:prstGeom>
        </p:spPr>
      </p:pic>
      <p:pic>
        <p:nvPicPr>
          <p:cNvPr id="3" name="Picture 2" descr="Lizzie Cullen Davison – Medium">
            <a:extLst>
              <a:ext uri="{FF2B5EF4-FFF2-40B4-BE49-F238E27FC236}">
                <a16:creationId xmlns:a16="http://schemas.microsoft.com/office/drawing/2014/main" id="{F1A386CE-32B6-4706-A1E4-D3C10ED6EB2A}"/>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7529305" y="1143699"/>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D55F693-6EC9-41CB-BFBB-DBEEB5714462}"/>
              </a:ext>
            </a:extLst>
          </p:cNvPr>
          <p:cNvSpPr/>
          <p:nvPr/>
        </p:nvSpPr>
        <p:spPr>
          <a:xfrm>
            <a:off x="7655346"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Lizzie Cullen Davison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11" name="Picture 2" descr="Paul Murray - Principal Product Manager - TPXimpact | LinkedIn">
            <a:extLst>
              <a:ext uri="{FF2B5EF4-FFF2-40B4-BE49-F238E27FC236}">
                <a16:creationId xmlns:a16="http://schemas.microsoft.com/office/drawing/2014/main" id="{EAEEE5D4-B07B-1708-F1CC-6EA1D551F4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07277" y="3582494"/>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8FC5CC7-ABE2-6C53-FE43-9FFBB87B9072}"/>
              </a:ext>
            </a:extLst>
          </p:cNvPr>
          <p:cNvSpPr/>
          <p:nvPr/>
        </p:nvSpPr>
        <p:spPr>
          <a:xfrm>
            <a:off x="9919963" y="5093840"/>
            <a:ext cx="1600118"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Paul Murray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Principal Product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20E2C70-1247-0E67-09EF-7693B7A485C2}"/>
              </a:ext>
            </a:extLst>
          </p:cNvPr>
          <p:cNvSpPr/>
          <p:nvPr/>
        </p:nvSpPr>
        <p:spPr>
          <a:xfrm>
            <a:off x="10007277" y="2699720"/>
            <a:ext cx="1285929"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Hannah Nicholas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Software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TPX Impact</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3C87D817-FB34-20AD-7096-117CDC56359B}"/>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25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848930" y="1143699"/>
            <a:ext cx="1444276" cy="1455648"/>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0EEAD4-D91E-2E3F-2BAE-5E64392122D5}"/>
              </a:ext>
            </a:extLst>
          </p:cNvPr>
          <p:cNvSpPr/>
          <p:nvPr/>
        </p:nvSpPr>
        <p:spPr>
          <a:xfrm>
            <a:off x="0"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a:extLst>
              <a:ext uri="{FF2B5EF4-FFF2-40B4-BE49-F238E27FC236}">
                <a16:creationId xmlns:a16="http://schemas.microsoft.com/office/drawing/2014/main" id="{2A3B2ED6-C4D2-6E27-2726-3A6B72807B1F}"/>
              </a:ext>
            </a:extLst>
          </p:cNvPr>
          <p:cNvPicPr>
            <a:picLocks noChangeAspect="1"/>
          </p:cNvPicPr>
          <p:nvPr/>
        </p:nvPicPr>
        <p:blipFill>
          <a:blip r:embed="rId4"/>
          <a:stretch>
            <a:fillRect/>
          </a:stretch>
        </p:blipFill>
        <p:spPr>
          <a:xfrm>
            <a:off x="11034443" y="6199368"/>
            <a:ext cx="970909" cy="469239"/>
          </a:xfrm>
          <a:prstGeom prst="rect">
            <a:avLst/>
          </a:prstGeom>
        </p:spPr>
      </p:pic>
      <p:sp>
        <p:nvSpPr>
          <p:cNvPr id="8" name="Google Shape;101;p20">
            <a:extLst>
              <a:ext uri="{FF2B5EF4-FFF2-40B4-BE49-F238E27FC236}">
                <a16:creationId xmlns:a16="http://schemas.microsoft.com/office/drawing/2014/main" id="{5A1AF3B3-BBBC-DA9D-D7ED-6B168A9DCB1C}"/>
              </a:ext>
            </a:extLst>
          </p:cNvPr>
          <p:cNvSpPr txBox="1">
            <a:spLocks noGrp="1"/>
          </p:cNvSpPr>
          <p:nvPr>
            <p:ph type="title"/>
          </p:nvPr>
        </p:nvSpPr>
        <p:spPr>
          <a:xfrm>
            <a:off x="333358" y="283323"/>
            <a:ext cx="11360800" cy="763600"/>
          </a:xfrm>
          <a:prstGeom prst="rect">
            <a:avLst/>
          </a:prstGeom>
        </p:spPr>
        <p:txBody>
          <a:bodyPr spcFirstLastPara="1" vert="horz" wrap="square" lIns="121900" tIns="121900" rIns="121900" bIns="121900" rtlCol="0" anchor="t" anchorCtr="0">
            <a:normAutofit/>
          </a:bodyPr>
          <a:lstStyle/>
          <a:p>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pic>
        <p:nvPicPr>
          <p:cNvPr id="9" name="Picture 17">
            <a:extLst>
              <a:ext uri="{FF2B5EF4-FFF2-40B4-BE49-F238E27FC236}">
                <a16:creationId xmlns:a16="http://schemas.microsoft.com/office/drawing/2014/main" id="{ADBBFC73-42B6-F255-2921-0AA6441A6861}"/>
              </a:ext>
            </a:extLst>
          </p:cNvPr>
          <p:cNvPicPr>
            <a:picLocks noChangeAspect="1"/>
          </p:cNvPicPr>
          <p:nvPr/>
        </p:nvPicPr>
        <p:blipFill>
          <a:blip r:embed="rId17"/>
          <a:stretch>
            <a:fillRect/>
          </a:stretch>
        </p:blipFill>
        <p:spPr>
          <a:xfrm>
            <a:off x="9824546" y="1082671"/>
            <a:ext cx="1493043" cy="1528762"/>
          </a:xfrm>
          <a:prstGeom prst="ellipse">
            <a:avLst/>
          </a:prstGeom>
        </p:spPr>
      </p:pic>
      <p:sp>
        <p:nvSpPr>
          <p:cNvPr id="12" name="Rectangle 11">
            <a:extLst>
              <a:ext uri="{FF2B5EF4-FFF2-40B4-BE49-F238E27FC236}">
                <a16:creationId xmlns:a16="http://schemas.microsoft.com/office/drawing/2014/main" id="{1920F028-4D42-AAD9-F8C0-C32E444408BC}"/>
              </a:ext>
            </a:extLst>
          </p:cNvPr>
          <p:cNvSpPr/>
          <p:nvPr/>
        </p:nvSpPr>
        <p:spPr>
          <a:xfrm>
            <a:off x="7375420" y="5093840"/>
            <a:ext cx="2047355"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8080"/>
                </a:solidFill>
                <a:effectLst/>
                <a:uLnTx/>
                <a:uFillTx/>
                <a:latin typeface="Calibri" panose="020F0502020204030204"/>
                <a:ea typeface="+mn-ea"/>
                <a:cs typeface="+mn-cs"/>
              </a:rPr>
              <a:t>Rachel Dunn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prstClr val="black"/>
                </a:solidFill>
                <a:latin typeface="Calibri" panose="020F0502020204030204"/>
              </a:rPr>
              <a:t>Senior Families Information Officer</a:t>
            </a: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Children’s Services</a:t>
            </a:r>
            <a:endParaRPr kumimoji="0" lang="en-US" sz="10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EBA2623-E3CE-8C11-CD46-77480DA1E8FF}"/>
              </a:ext>
            </a:extLst>
          </p:cNvPr>
          <p:cNvSpPr/>
          <p:nvPr/>
        </p:nvSpPr>
        <p:spPr>
          <a:xfrm>
            <a:off x="7644220" y="3615749"/>
            <a:ext cx="1430139" cy="136796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accent3">
                    <a:lumMod val="50000"/>
                  </a:schemeClr>
                </a:solidFill>
              </a:rPr>
              <a:t>RD</a:t>
            </a:r>
            <a:endParaRPr lang="en-GB">
              <a:solidFill>
                <a:schemeClr val="accent3">
                  <a:lumMod val="50000"/>
                </a:schemeClr>
              </a:solidFill>
            </a:endParaRPr>
          </a:p>
        </p:txBody>
      </p:sp>
    </p:spTree>
    <p:extLst>
      <p:ext uri="{BB962C8B-B14F-4D97-AF65-F5344CB8AC3E}">
        <p14:creationId xmlns:p14="http://schemas.microsoft.com/office/powerpoint/2010/main" val="287668418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67250" y="1375855"/>
            <a:ext cx="893235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tx1">
                    <a:lumMod val="75000"/>
                    <a:lumOff val="25000"/>
                  </a:schemeClr>
                </a:solidFill>
                <a:latin typeface="Open Sans"/>
                <a:ea typeface="Open Sans"/>
                <a:cs typeface="Open Sans"/>
              </a:rPr>
              <a:t>To design a community directory product that:</a:t>
            </a:r>
          </a:p>
          <a:p>
            <a:endParaRPr lang="en-GB" sz="2400" b="1">
              <a:solidFill>
                <a:schemeClr val="tx1">
                  <a:lumMod val="75000"/>
                  <a:lumOff val="25000"/>
                </a:schemeClr>
              </a:solidFill>
              <a:latin typeface="Open Sans"/>
              <a:ea typeface="Open Sans"/>
              <a:cs typeface="Open Sans"/>
            </a:endParaRPr>
          </a:p>
          <a:p>
            <a:pPr marL="514350" indent="-514350">
              <a:buFontTx/>
              <a:buAutoNum type="arabicParenR"/>
            </a:pPr>
            <a:r>
              <a:rPr lang="en-GB" sz="2400">
                <a:solidFill>
                  <a:schemeClr val="tx1">
                    <a:lumMod val="75000"/>
                    <a:lumOff val="25000"/>
                  </a:schemeClr>
                </a:solidFill>
                <a:latin typeface="Open Sans"/>
                <a:ea typeface="Open Sans"/>
                <a:cs typeface="Open Sans"/>
              </a:rPr>
              <a:t>makes it easy for residents to understand and connect to the support available in their local community </a:t>
            </a:r>
          </a:p>
          <a:p>
            <a:pPr marL="514350" indent="-514350">
              <a:buFontTx/>
              <a:buAutoNum type="arabicParenR"/>
            </a:pPr>
            <a:endParaRPr lang="en-GB" sz="2400">
              <a:solidFill>
                <a:schemeClr val="tx1">
                  <a:lumMod val="75000"/>
                  <a:lumOff val="25000"/>
                </a:schemeClr>
              </a:solidFill>
              <a:latin typeface="Open Sans"/>
              <a:ea typeface="Open Sans"/>
              <a:cs typeface="Open Sans"/>
            </a:endParaRPr>
          </a:p>
          <a:p>
            <a:pPr marL="514350" indent="-514350">
              <a:buFontTx/>
              <a:buAutoNum type="arabicParenR"/>
            </a:pPr>
            <a:r>
              <a:rPr lang="en-GB" sz="24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endParaRPr lang="en-GB">
              <a:solidFill>
                <a:schemeClr val="tx1">
                  <a:lumMod val="75000"/>
                  <a:lumOff val="25000"/>
                </a:schemeClr>
              </a:solidFill>
            </a:endParaRPr>
          </a:p>
          <a:p>
            <a:pPr marL="514350" indent="-514350">
              <a:buAutoNum type="arabicParenR"/>
            </a:pPr>
            <a:endParaRPr lang="en-GB" sz="2400">
              <a:solidFill>
                <a:schemeClr val="tx1">
                  <a:lumMod val="75000"/>
                  <a:lumOff val="25000"/>
                </a:schemeClr>
              </a:solidFill>
              <a:latin typeface="Open Sans"/>
              <a:ea typeface="Open Sans"/>
              <a:cs typeface="Open Sans"/>
            </a:endParaRPr>
          </a:p>
          <a:p>
            <a:pPr marL="514350" indent="-514350">
              <a:buAutoNum type="arabicParenR"/>
            </a:pPr>
            <a:r>
              <a:rPr lang="en-GB" sz="2400">
                <a:solidFill>
                  <a:schemeClr val="tx1">
                    <a:lumMod val="75000"/>
                    <a:lumOff val="25000"/>
                  </a:schemeClr>
                </a:solidFill>
                <a:latin typeface="Open Sans"/>
                <a:ea typeface="Open Sans"/>
                <a:cs typeface="Open Sans"/>
              </a:rPr>
              <a:t>is reusable and easy to adopt for other local authorities</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070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D1A3D43-7B6C-40C2-9709-7E700B124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6532" y="9629"/>
            <a:ext cx="1933087" cy="1933087"/>
          </a:xfrm>
          <a:prstGeom prst="rect">
            <a:avLst/>
          </a:prstGeom>
        </p:spPr>
      </p:pic>
    </p:spTree>
    <p:extLst>
      <p:ext uri="{BB962C8B-B14F-4D97-AF65-F5344CB8AC3E}">
        <p14:creationId xmlns:p14="http://schemas.microsoft.com/office/powerpoint/2010/main" val="347467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38656" y="2920755"/>
            <a:ext cx="8563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Making decisions</a:t>
            </a:r>
            <a:endParaRPr lang="en-US">
              <a:solidFill>
                <a:schemeClr val="bg1"/>
              </a:solidFill>
            </a:endParaRPr>
          </a:p>
        </p:txBody>
      </p:sp>
    </p:spTree>
    <p:extLst>
      <p:ext uri="{BB962C8B-B14F-4D97-AF65-F5344CB8AC3E}">
        <p14:creationId xmlns:p14="http://schemas.microsoft.com/office/powerpoint/2010/main" val="409953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4"/>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6400791"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Locking in the technology we’ll use</a:t>
            </a:r>
            <a:endParaRPr lang="en-US"/>
          </a:p>
        </p:txBody>
      </p:sp>
      <p:sp>
        <p:nvSpPr>
          <p:cNvPr id="6" name="TextBox 5">
            <a:extLst>
              <a:ext uri="{FF2B5EF4-FFF2-40B4-BE49-F238E27FC236}">
                <a16:creationId xmlns:a16="http://schemas.microsoft.com/office/drawing/2014/main" id="{0F6CB6C3-DBCC-BC67-5610-830011250515}"/>
              </a:ext>
            </a:extLst>
          </p:cNvPr>
          <p:cNvSpPr txBox="1"/>
          <p:nvPr/>
        </p:nvSpPr>
        <p:spPr>
          <a:xfrm>
            <a:off x="567250" y="1050124"/>
            <a:ext cx="111370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000">
                <a:solidFill>
                  <a:schemeClr val="tx1">
                    <a:lumMod val="75000"/>
                    <a:lumOff val="25000"/>
                  </a:schemeClr>
                </a:solidFill>
                <a:latin typeface="Open Sans"/>
                <a:ea typeface="Open Sans"/>
                <a:cs typeface="Open Sans"/>
              </a:rPr>
              <a:t>Following our recent proof of concept, we met with some of our Digital Heads of Service to agree the technology we’ll use for the new directory.</a:t>
            </a:r>
            <a:endParaRPr lang="en-GB" sz="2000">
              <a:solidFill>
                <a:schemeClr val="tx1">
                  <a:lumMod val="75000"/>
                  <a:lumOff val="25000"/>
                </a:schemeClr>
              </a:solidFill>
              <a:latin typeface="Open Sans"/>
              <a:ea typeface="Open Sans"/>
              <a:cs typeface="Open Sans"/>
            </a:endParaRPr>
          </a:p>
        </p:txBody>
      </p:sp>
      <p:sp>
        <p:nvSpPr>
          <p:cNvPr id="17" name="Rectangle 16">
            <a:extLst>
              <a:ext uri="{FF2B5EF4-FFF2-40B4-BE49-F238E27FC236}">
                <a16:creationId xmlns:a16="http://schemas.microsoft.com/office/drawing/2014/main" id="{A6B9E670-EE3F-11E9-986B-66C28968A888}"/>
              </a:ext>
            </a:extLst>
          </p:cNvPr>
          <p:cNvSpPr/>
          <p:nvPr/>
        </p:nvSpPr>
        <p:spPr>
          <a:xfrm>
            <a:off x="4987546" y="2263451"/>
            <a:ext cx="3462528" cy="251639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000" b="1">
                <a:solidFill>
                  <a:schemeClr val="tx1"/>
                </a:solidFill>
                <a:latin typeface="Open Sans"/>
                <a:ea typeface="Open Sans"/>
                <a:cs typeface="Open Sans"/>
              </a:rPr>
              <a:t>Outpost</a:t>
            </a:r>
            <a:r>
              <a:rPr lang="en-GB" sz="1600">
                <a:solidFill>
                  <a:schemeClr val="tx1"/>
                </a:solidFill>
                <a:latin typeface="Open Sans"/>
                <a:ea typeface="Open Sans"/>
                <a:cs typeface="Open Sans"/>
              </a:rPr>
              <a:t> </a:t>
            </a:r>
          </a:p>
          <a:p>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Used to manage the hundreds of service listings that will be shown on the directory</a:t>
            </a:r>
            <a:br>
              <a:rPr lang="en-GB" sz="1600">
                <a:solidFill>
                  <a:schemeClr val="tx1"/>
                </a:solidFill>
                <a:latin typeface="Open Sans"/>
                <a:ea typeface="Open Sans"/>
                <a:cs typeface="Open Sans"/>
              </a:rPr>
            </a:br>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Used by service providers in the community and RBG staff who moderate listings</a:t>
            </a:r>
            <a:br>
              <a:rPr lang="en-GB" sz="1600">
                <a:solidFill>
                  <a:schemeClr val="tx1"/>
                </a:solidFill>
                <a:latin typeface="Open Sans"/>
                <a:ea typeface="Open Sans"/>
                <a:cs typeface="Open Sans"/>
              </a:rPr>
            </a:br>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We’re developing Outpost into a product that can be easily reused by other local authorities</a:t>
            </a:r>
          </a:p>
        </p:txBody>
      </p:sp>
      <p:sp>
        <p:nvSpPr>
          <p:cNvPr id="18" name="Rectangle 17">
            <a:extLst>
              <a:ext uri="{FF2B5EF4-FFF2-40B4-BE49-F238E27FC236}">
                <a16:creationId xmlns:a16="http://schemas.microsoft.com/office/drawing/2014/main" id="{229AACBF-7C77-E6D0-7B7C-FB55C2302237}"/>
              </a:ext>
            </a:extLst>
          </p:cNvPr>
          <p:cNvSpPr/>
          <p:nvPr/>
        </p:nvSpPr>
        <p:spPr>
          <a:xfrm>
            <a:off x="8787430" y="2263451"/>
            <a:ext cx="3163498" cy="251639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000" b="1">
                <a:solidFill>
                  <a:schemeClr val="tx1"/>
                </a:solidFill>
                <a:latin typeface="Open Sans"/>
                <a:ea typeface="Open Sans"/>
                <a:cs typeface="Open Sans"/>
              </a:rPr>
              <a:t>LocalGov Drupal</a:t>
            </a:r>
            <a:endParaRPr lang="en-GB" sz="1600">
              <a:solidFill>
                <a:schemeClr val="tx1"/>
              </a:solidFill>
              <a:latin typeface="Open Sans"/>
              <a:ea typeface="Open Sans"/>
              <a:cs typeface="Open Sans"/>
            </a:endParaRPr>
          </a:p>
          <a:p>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Pulls in the services in Outpost and allows us to present it as a directory</a:t>
            </a:r>
            <a:br>
              <a:rPr lang="en-GB" sz="1600">
                <a:solidFill>
                  <a:schemeClr val="tx1"/>
                </a:solidFill>
                <a:latin typeface="Open Sans"/>
                <a:ea typeface="Open Sans"/>
                <a:cs typeface="Open Sans"/>
              </a:rPr>
            </a:br>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Also used for creating the homepage or information pages</a:t>
            </a:r>
            <a:br>
              <a:rPr lang="en-GB" sz="1600">
                <a:solidFill>
                  <a:schemeClr val="tx1"/>
                </a:solidFill>
                <a:latin typeface="Open Sans"/>
                <a:ea typeface="Open Sans"/>
                <a:cs typeface="Open Sans"/>
              </a:rPr>
            </a:br>
            <a:endParaRPr lang="en-GB" sz="1600">
              <a:solidFill>
                <a:schemeClr val="tx1"/>
              </a:solidFill>
              <a:latin typeface="Open Sans"/>
              <a:ea typeface="Open Sans"/>
              <a:cs typeface="Open Sans"/>
            </a:endParaRPr>
          </a:p>
          <a:p>
            <a:pPr marL="171450" indent="-171450">
              <a:buFont typeface="Arial" panose="020B0604020202020204" pitchFamily="34" charset="0"/>
              <a:buChar char="•"/>
            </a:pPr>
            <a:r>
              <a:rPr lang="en-GB" sz="1600">
                <a:solidFill>
                  <a:schemeClr val="tx1"/>
                </a:solidFill>
                <a:latin typeface="Open Sans"/>
                <a:ea typeface="Open Sans"/>
                <a:cs typeface="Open Sans"/>
              </a:rPr>
              <a:t>Used by a small number of RBG staff</a:t>
            </a:r>
          </a:p>
        </p:txBody>
      </p:sp>
      <p:cxnSp>
        <p:nvCxnSpPr>
          <p:cNvPr id="20" name="Straight Connector 19">
            <a:extLst>
              <a:ext uri="{FF2B5EF4-FFF2-40B4-BE49-F238E27FC236}">
                <a16:creationId xmlns:a16="http://schemas.microsoft.com/office/drawing/2014/main" id="{3DCBD779-9FE8-EF9F-1597-EAE1AB19BA63}"/>
              </a:ext>
            </a:extLst>
          </p:cNvPr>
          <p:cNvCxnSpPr>
            <a:cxnSpLocks/>
          </p:cNvCxnSpPr>
          <p:nvPr/>
        </p:nvCxnSpPr>
        <p:spPr>
          <a:xfrm>
            <a:off x="8604192" y="2411791"/>
            <a:ext cx="0" cy="3062203"/>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D826393-18E8-9E8E-2E69-0DAC533A0052}"/>
              </a:ext>
            </a:extLst>
          </p:cNvPr>
          <p:cNvPicPr>
            <a:picLocks noChangeAspect="1"/>
          </p:cNvPicPr>
          <p:nvPr/>
        </p:nvPicPr>
        <p:blipFill>
          <a:blip r:embed="rId5"/>
          <a:stretch>
            <a:fillRect/>
          </a:stretch>
        </p:blipFill>
        <p:spPr>
          <a:xfrm>
            <a:off x="497221" y="2376721"/>
            <a:ext cx="4227575" cy="3132341"/>
          </a:xfrm>
          <a:prstGeom prst="rect">
            <a:avLst/>
          </a:prstGeom>
        </p:spPr>
      </p:pic>
    </p:spTree>
    <p:extLst>
      <p:ext uri="{BB962C8B-B14F-4D97-AF65-F5344CB8AC3E}">
        <p14:creationId xmlns:p14="http://schemas.microsoft.com/office/powerpoint/2010/main" val="135391907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11411" y="2906712"/>
            <a:ext cx="5760292"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a:buChar char="•"/>
            </a:pPr>
            <a:r>
              <a:rPr lang="en-GB">
                <a:solidFill>
                  <a:schemeClr val="tx1">
                    <a:lumMod val="75000"/>
                    <a:lumOff val="25000"/>
                  </a:schemeClr>
                </a:solidFill>
                <a:latin typeface="Open Sans"/>
                <a:ea typeface="Open Sans"/>
                <a:cs typeface="Open Sans"/>
              </a:rPr>
              <a:t>We presented our proposal for the scope of the next phase and what we wanted to learn from it</a:t>
            </a:r>
            <a:br>
              <a:rPr lang="en-GB">
                <a:solidFill>
                  <a:schemeClr val="tx1">
                    <a:lumMod val="75000"/>
                    <a:lumOff val="25000"/>
                  </a:schemeClr>
                </a:solidFill>
                <a:latin typeface="Open Sans"/>
                <a:ea typeface="Open Sans"/>
                <a:cs typeface="Open Sans"/>
              </a:rPr>
            </a:br>
            <a:endParaRPr lang="en-GB">
              <a:solidFill>
                <a:schemeClr val="tx1">
                  <a:lumMod val="75000"/>
                  <a:lumOff val="25000"/>
                </a:schemeClr>
              </a:solidFill>
              <a:latin typeface="Open Sans"/>
              <a:ea typeface="Open Sans"/>
              <a:cs typeface="Open Sans"/>
            </a:endParaRPr>
          </a:p>
          <a:p>
            <a:pPr marL="342900" indent="-342900">
              <a:spcAft>
                <a:spcPts val="1200"/>
              </a:spcAft>
              <a:buFont typeface="Arial"/>
              <a:buChar char="•"/>
            </a:pPr>
            <a:r>
              <a:rPr lang="en-US">
                <a:solidFill>
                  <a:schemeClr val="tx1">
                    <a:lumMod val="75000"/>
                    <a:lumOff val="25000"/>
                  </a:schemeClr>
                </a:solidFill>
                <a:latin typeface="Open Sans"/>
                <a:ea typeface="Open Sans"/>
                <a:cs typeface="Open Sans"/>
              </a:rPr>
              <a:t>There was useful challenge and conversation on the approach but </a:t>
            </a:r>
            <a:r>
              <a:rPr lang="en-GB">
                <a:solidFill>
                  <a:schemeClr val="tx1">
                    <a:lumMod val="75000"/>
                    <a:lumOff val="25000"/>
                  </a:schemeClr>
                </a:solidFill>
                <a:latin typeface="Open Sans"/>
                <a:ea typeface="Open Sans"/>
                <a:cs typeface="Open Sans"/>
              </a:rPr>
              <a:t>agreed it was right</a:t>
            </a:r>
            <a:br>
              <a:rPr lang="en-GB">
                <a:solidFill>
                  <a:schemeClr val="tx1">
                    <a:lumMod val="75000"/>
                    <a:lumOff val="25000"/>
                  </a:schemeClr>
                </a:solidFill>
                <a:latin typeface="Open Sans"/>
                <a:ea typeface="Open Sans"/>
                <a:cs typeface="Open Sans"/>
              </a:rPr>
            </a:br>
            <a:endParaRPr lang="en-GB">
              <a:solidFill>
                <a:schemeClr val="tx1">
                  <a:lumMod val="75000"/>
                  <a:lumOff val="25000"/>
                </a:schemeClr>
              </a:solidFill>
              <a:latin typeface="Open Sans"/>
              <a:ea typeface="Open Sans"/>
              <a:cs typeface="Open Sans"/>
            </a:endParaRPr>
          </a:p>
          <a:p>
            <a:pPr marL="342900" indent="-342900">
              <a:spcAft>
                <a:spcPts val="1200"/>
              </a:spcAft>
              <a:buFont typeface="Arial,Sans-Serif"/>
              <a:buChar char="•"/>
            </a:pPr>
            <a:r>
              <a:rPr lang="en-GB">
                <a:solidFill>
                  <a:schemeClr val="tx1">
                    <a:lumMod val="75000"/>
                    <a:lumOff val="25000"/>
                  </a:schemeClr>
                </a:solidFill>
                <a:latin typeface="Open Sans"/>
                <a:ea typeface="Open Sans"/>
                <a:cs typeface="Open Sans"/>
              </a:rPr>
              <a:t>We discussed the risks we thought might hold us back (e.g. timescales, unknowns on branding) and how to mitigate them</a:t>
            </a:r>
          </a:p>
          <a:p>
            <a:pPr marL="342900" indent="-342900">
              <a:spcAft>
                <a:spcPts val="1200"/>
              </a:spcAft>
              <a:buFont typeface="Arial,Sans-Serif"/>
              <a:buChar char="•"/>
            </a:pPr>
            <a:endParaRPr lang="en-GB">
              <a:solidFill>
                <a:schemeClr val="tx1">
                  <a:lumMod val="75000"/>
                  <a:lumOff val="25000"/>
                </a:schemeClr>
              </a:solidFill>
              <a:latin typeface="Open Sans"/>
              <a:ea typeface="Open Sans"/>
              <a:cs typeface="Open Sans"/>
            </a:endParaRPr>
          </a:p>
          <a:p>
            <a:pPr marL="342900" indent="-342900">
              <a:spcAft>
                <a:spcPts val="1200"/>
              </a:spcAft>
              <a:buFont typeface="Arial,Sans-Serif"/>
              <a:buChar char="•"/>
            </a:pPr>
            <a:endParaRPr lang="en-GB">
              <a:solidFill>
                <a:schemeClr val="tx1">
                  <a:lumMod val="75000"/>
                  <a:lumOff val="25000"/>
                </a:schemeClr>
              </a:solidFill>
              <a:latin typeface="Open Sans"/>
              <a:ea typeface="Open Sans"/>
              <a:cs typeface="Open Sans"/>
            </a:endParaRPr>
          </a:p>
          <a:p>
            <a:pPr>
              <a:spcAft>
                <a:spcPts val="1200"/>
              </a:spcAft>
            </a:pPr>
            <a:endParaRPr lang="en-GB">
              <a:solidFill>
                <a:schemeClr val="tx1">
                  <a:lumMod val="75000"/>
                  <a:lumOff val="25000"/>
                </a:schemeClr>
              </a:solidFill>
              <a:latin typeface="Open Sans"/>
              <a:ea typeface="Open Sans"/>
              <a:cs typeface="Open Sans"/>
            </a:endParaRP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98710"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3290516"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Beta Springboard</a:t>
            </a:r>
            <a:endParaRPr lang="en-US"/>
          </a:p>
        </p:txBody>
      </p:sp>
      <p:sp>
        <p:nvSpPr>
          <p:cNvPr id="3" name="TextBox 2">
            <a:extLst>
              <a:ext uri="{FF2B5EF4-FFF2-40B4-BE49-F238E27FC236}">
                <a16:creationId xmlns:a16="http://schemas.microsoft.com/office/drawing/2014/main" id="{C364C467-C164-88C8-C578-DA5156F04323}"/>
              </a:ext>
            </a:extLst>
          </p:cNvPr>
          <p:cNvSpPr txBox="1"/>
          <p:nvPr/>
        </p:nvSpPr>
        <p:spPr>
          <a:xfrm>
            <a:off x="7002982" y="5119314"/>
            <a:ext cx="522737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2000">
                <a:solidFill>
                  <a:schemeClr val="bg1"/>
                </a:solidFill>
                <a:highlight>
                  <a:srgbClr val="008080"/>
                </a:highlight>
                <a:latin typeface="Open Sans"/>
                <a:ea typeface="Open Sans"/>
                <a:cs typeface="Open Sans"/>
              </a:rPr>
              <a:t>… so what is it we want to do next?</a:t>
            </a:r>
          </a:p>
          <a:p>
            <a:pPr marL="342900" indent="-342900">
              <a:spcAft>
                <a:spcPts val="1200"/>
              </a:spcAft>
              <a:buFont typeface="Arial,Sans-Serif"/>
              <a:buChar char="•"/>
            </a:pPr>
            <a:endParaRPr lang="en-GB" sz="2000">
              <a:solidFill>
                <a:schemeClr val="tx1">
                  <a:lumMod val="75000"/>
                  <a:lumOff val="25000"/>
                </a:schemeClr>
              </a:solidFill>
              <a:latin typeface="Open Sans"/>
              <a:ea typeface="Open Sans"/>
              <a:cs typeface="Open Sans"/>
            </a:endParaRPr>
          </a:p>
          <a:p>
            <a:pPr>
              <a:spcAft>
                <a:spcPts val="1200"/>
              </a:spcAft>
            </a:pPr>
            <a:endParaRPr lang="en-GB" sz="2000">
              <a:solidFill>
                <a:schemeClr val="tx1">
                  <a:lumMod val="75000"/>
                  <a:lumOff val="25000"/>
                </a:schemeClr>
              </a:solidFill>
              <a:latin typeface="Open Sans"/>
              <a:ea typeface="Open Sans"/>
              <a:cs typeface="Open Sans"/>
            </a:endParaRPr>
          </a:p>
        </p:txBody>
      </p:sp>
      <p:pic>
        <p:nvPicPr>
          <p:cNvPr id="8" name="Picture 7">
            <a:extLst>
              <a:ext uri="{FF2B5EF4-FFF2-40B4-BE49-F238E27FC236}">
                <a16:creationId xmlns:a16="http://schemas.microsoft.com/office/drawing/2014/main" id="{B715FE3A-D56C-6179-627D-43E6AC28E3F3}"/>
              </a:ext>
            </a:extLst>
          </p:cNvPr>
          <p:cNvPicPr>
            <a:picLocks noChangeAspect="1"/>
          </p:cNvPicPr>
          <p:nvPr/>
        </p:nvPicPr>
        <p:blipFill>
          <a:blip r:embed="rId4"/>
          <a:stretch>
            <a:fillRect/>
          </a:stretch>
        </p:blipFill>
        <p:spPr>
          <a:xfrm>
            <a:off x="6816850" y="522809"/>
            <a:ext cx="3791271" cy="2135425"/>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E8ABCFB3-6254-56CA-FC2F-DF34F41516E4}"/>
              </a:ext>
            </a:extLst>
          </p:cNvPr>
          <p:cNvPicPr>
            <a:picLocks noChangeAspect="1"/>
          </p:cNvPicPr>
          <p:nvPr/>
        </p:nvPicPr>
        <p:blipFill>
          <a:blip r:embed="rId5"/>
          <a:stretch>
            <a:fillRect/>
          </a:stretch>
        </p:blipFill>
        <p:spPr>
          <a:xfrm>
            <a:off x="7584042" y="2350656"/>
            <a:ext cx="3935858" cy="2220660"/>
          </a:xfrm>
          <a:prstGeom prst="rect">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B0012C9F-6C80-3E51-047A-D46DCD27D18B}"/>
              </a:ext>
            </a:extLst>
          </p:cNvPr>
          <p:cNvSpPr/>
          <p:nvPr/>
        </p:nvSpPr>
        <p:spPr>
          <a:xfrm>
            <a:off x="4919523" y="1522167"/>
            <a:ext cx="405608" cy="414682"/>
          </a:xfrm>
          <a:prstGeom prst="ellipse">
            <a:avLst/>
          </a:prstGeom>
          <a:solidFill>
            <a:schemeClr val="bg1"/>
          </a:solid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 name="Straight Connector 3">
            <a:extLst>
              <a:ext uri="{FF2B5EF4-FFF2-40B4-BE49-F238E27FC236}">
                <a16:creationId xmlns:a16="http://schemas.microsoft.com/office/drawing/2014/main" id="{0FFCC109-D012-41E7-386B-939DC91ED75B}"/>
              </a:ext>
            </a:extLst>
          </p:cNvPr>
          <p:cNvCxnSpPr>
            <a:cxnSpLocks/>
            <a:stCxn id="11" idx="2"/>
            <a:endCxn id="2" idx="2"/>
          </p:cNvCxnSpPr>
          <p:nvPr/>
        </p:nvCxnSpPr>
        <p:spPr>
          <a:xfrm>
            <a:off x="984624" y="1729507"/>
            <a:ext cx="3934899" cy="1"/>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37155C6-E664-16AF-A786-E06BE5A2128A}"/>
              </a:ext>
            </a:extLst>
          </p:cNvPr>
          <p:cNvSpPr/>
          <p:nvPr/>
        </p:nvSpPr>
        <p:spPr>
          <a:xfrm>
            <a:off x="984624" y="1522166"/>
            <a:ext cx="405608" cy="41468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AA618D3A-149F-5640-15B9-BB9441FC2391}"/>
              </a:ext>
            </a:extLst>
          </p:cNvPr>
          <p:cNvSpPr/>
          <p:nvPr/>
        </p:nvSpPr>
        <p:spPr>
          <a:xfrm>
            <a:off x="2951011" y="1522166"/>
            <a:ext cx="405608" cy="414682"/>
          </a:xfrm>
          <a:prstGeom prst="ellipse">
            <a:avLst/>
          </a:prstGeom>
          <a:solidFill>
            <a:srgbClr val="008080"/>
          </a:solid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3C096EF4-E585-5942-7A35-1EF24C3B3FE9}"/>
              </a:ext>
            </a:extLst>
          </p:cNvPr>
          <p:cNvSpPr txBox="1"/>
          <p:nvPr/>
        </p:nvSpPr>
        <p:spPr>
          <a:xfrm>
            <a:off x="715485" y="2036783"/>
            <a:ext cx="1152903" cy="369332"/>
          </a:xfrm>
          <a:prstGeom prst="rect">
            <a:avLst/>
          </a:prstGeom>
          <a:noFill/>
        </p:spPr>
        <p:txBody>
          <a:bodyPr wrap="square" rtlCol="0">
            <a:spAutoFit/>
          </a:bodyPr>
          <a:lstStyle/>
          <a:p>
            <a:r>
              <a:rPr lang="en-GB" b="1">
                <a:solidFill>
                  <a:schemeClr val="bg1"/>
                </a:solidFill>
                <a:highlight>
                  <a:srgbClr val="008080"/>
                </a:highlight>
              </a:rPr>
              <a:t>Discovery</a:t>
            </a:r>
          </a:p>
        </p:txBody>
      </p:sp>
      <p:sp>
        <p:nvSpPr>
          <p:cNvPr id="15" name="TextBox 14">
            <a:extLst>
              <a:ext uri="{FF2B5EF4-FFF2-40B4-BE49-F238E27FC236}">
                <a16:creationId xmlns:a16="http://schemas.microsoft.com/office/drawing/2014/main" id="{2A820DD0-5E42-8998-9E3C-2DAF460F7A91}"/>
              </a:ext>
            </a:extLst>
          </p:cNvPr>
          <p:cNvSpPr txBox="1"/>
          <p:nvPr/>
        </p:nvSpPr>
        <p:spPr>
          <a:xfrm>
            <a:off x="2780167" y="2057053"/>
            <a:ext cx="1152903" cy="369332"/>
          </a:xfrm>
          <a:prstGeom prst="rect">
            <a:avLst/>
          </a:prstGeom>
          <a:noFill/>
        </p:spPr>
        <p:txBody>
          <a:bodyPr wrap="square" rtlCol="0">
            <a:spAutoFit/>
          </a:bodyPr>
          <a:lstStyle/>
          <a:p>
            <a:r>
              <a:rPr lang="en-GB" b="1">
                <a:solidFill>
                  <a:schemeClr val="bg1"/>
                </a:solidFill>
                <a:highlight>
                  <a:srgbClr val="008080"/>
                </a:highlight>
              </a:rPr>
              <a:t>Alpha</a:t>
            </a:r>
          </a:p>
        </p:txBody>
      </p:sp>
      <p:sp>
        <p:nvSpPr>
          <p:cNvPr id="16" name="TextBox 15">
            <a:extLst>
              <a:ext uri="{FF2B5EF4-FFF2-40B4-BE49-F238E27FC236}">
                <a16:creationId xmlns:a16="http://schemas.microsoft.com/office/drawing/2014/main" id="{F8D8EF24-6AA9-B4AB-CD47-9B811D2ADEA2}"/>
              </a:ext>
            </a:extLst>
          </p:cNvPr>
          <p:cNvSpPr txBox="1"/>
          <p:nvPr/>
        </p:nvSpPr>
        <p:spPr>
          <a:xfrm>
            <a:off x="4778821" y="2036783"/>
            <a:ext cx="1152903" cy="369332"/>
          </a:xfrm>
          <a:prstGeom prst="rect">
            <a:avLst/>
          </a:prstGeom>
          <a:noFill/>
        </p:spPr>
        <p:txBody>
          <a:bodyPr wrap="square" rtlCol="0">
            <a:spAutoFit/>
          </a:bodyPr>
          <a:lstStyle/>
          <a:p>
            <a:r>
              <a:rPr lang="en-GB" b="1">
                <a:solidFill>
                  <a:schemeClr val="bg1"/>
                </a:solidFill>
                <a:highlight>
                  <a:srgbClr val="008080"/>
                </a:highlight>
              </a:rPr>
              <a:t>Beta</a:t>
            </a:r>
          </a:p>
        </p:txBody>
      </p:sp>
    </p:spTree>
    <p:extLst>
      <p:ext uri="{BB962C8B-B14F-4D97-AF65-F5344CB8AC3E}">
        <p14:creationId xmlns:p14="http://schemas.microsoft.com/office/powerpoint/2010/main" val="85949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2951d8-0c2a-4140-8e54-868f5fa8b4ae" xsi:nil="true"/>
    <lcf76f155ced4ddcb4097134ff3c332f xmlns="d243eb41-6dbc-4c90-bca6-c9c7e0979153">
      <Terms xmlns="http://schemas.microsoft.com/office/infopath/2007/PartnerControls"/>
    </lcf76f155ced4ddcb4097134ff3c332f>
    <SharedWithUsers xmlns="59524c7f-fb47-4c57-a802-d98a9bf9dda4">
      <UserInfo>
        <DisplayName>Alex Sturtivant</DisplayName>
        <AccountId>34</AccountId>
        <AccountType/>
      </UserInfo>
      <UserInfo>
        <DisplayName>Tom Bull</DisplayName>
        <AccountId>174</AccountId>
        <AccountType/>
      </UserInfo>
      <UserInfo>
        <DisplayName>Alysia-Marie Annett</DisplayName>
        <AccountId>12</AccountId>
        <AccountType/>
      </UserInfo>
      <UserInfo>
        <DisplayName>Darren McCormac</DisplayName>
        <AccountId>383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6" ma:contentTypeDescription="Create a new document." ma:contentTypeScope="" ma:versionID="c0e3195098f67be725199b105f1ebdf9">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ad47ef7f59f4853c1d1ddf035aacf522"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EFCB80-16C4-4099-994E-CDA26890F00F}">
  <ds:schemaRefs>
    <ds:schemaRef ds:uri="59524c7f-fb47-4c57-a802-d98a9bf9dda4"/>
    <ds:schemaRef ds:uri="5a2951d8-0c2a-4140-8e54-868f5fa8b4ae"/>
    <ds:schemaRef ds:uri="d243eb41-6dbc-4c90-bca6-c9c7e09791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5BFC11C-B60F-4B3C-84E1-CEF8A8D1EE64}">
  <ds:schemaRefs>
    <ds:schemaRef ds:uri="http://schemas.microsoft.com/sharepoint/v3/contenttype/forms"/>
  </ds:schemaRefs>
</ds:datastoreItem>
</file>

<file path=customXml/itemProps3.xml><?xml version="1.0" encoding="utf-8"?>
<ds:datastoreItem xmlns:ds="http://schemas.openxmlformats.org/officeDocument/2006/customXml" ds:itemID="{7D282D3F-2DBC-4FB0-B52A-E6E7327450E3}">
  <ds:schemaRefs>
    <ds:schemaRef ds:uri="59524c7f-fb47-4c57-a802-d98a9bf9dda4"/>
    <ds:schemaRef ds:uri="5a2951d8-0c2a-4140-8e54-868f5fa8b4ae"/>
    <ds:schemaRef ds:uri="d243eb41-6dbc-4c90-bca6-c9c7e09791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29</Slides>
  <Notes>29</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Office Theme</vt:lpstr>
      <vt:lpstr>PowerPoint Presentation</vt:lpstr>
      <vt:lpstr>PowerPoint Presentation</vt:lpstr>
      <vt:lpstr>PowerPoint Presentation</vt:lpstr>
      <vt:lpstr>PowerPoint Presentation</vt:lpstr>
      <vt:lpstr>A blended team from across the council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coming!   Do you have any more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2022-11-28T09:41:49Z</dcterms:created>
  <dcterms:modified xsi:type="dcterms:W3CDTF">2022-12-14T14:19:32Z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