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3_5A900AB9.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6_93A2ECB9.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C7_6619025B.xml" ContentType="application/vnd.ms-powerpoint.comments+xml"/>
  <Override PartName="/ppt/notesSlides/notesSlide9.xml" ContentType="application/vnd.openxmlformats-officedocument.presentationml.notesSlide+xml"/>
  <Override PartName="/ppt/comments/modernComment_12E_12C50C33.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38_4FF49121.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54_F92660DF.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44_FAB30D5C.xml" ContentType="application/vnd.ms-powerpoint.comments+xml"/>
  <Override PartName="/ppt/notesSlides/notesSlide21.xml" ContentType="application/vnd.openxmlformats-officedocument.presentationml.notesSlide+xml"/>
  <Override PartName="/ppt/comments/modernComment_14A_17AD72D5.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131_22E75AA7.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88" r:id="rId5"/>
  </p:sldMasterIdLst>
  <p:notesMasterIdLst>
    <p:notesMasterId r:id="rId48"/>
  </p:notesMasterIdLst>
  <p:sldIdLst>
    <p:sldId id="257" r:id="rId6"/>
    <p:sldId id="258" r:id="rId7"/>
    <p:sldId id="259" r:id="rId8"/>
    <p:sldId id="263" r:id="rId9"/>
    <p:sldId id="262" r:id="rId10"/>
    <p:sldId id="356" r:id="rId11"/>
    <p:sldId id="261" r:id="rId12"/>
    <p:sldId id="4295" r:id="rId13"/>
    <p:sldId id="302" r:id="rId14"/>
    <p:sldId id="323" r:id="rId15"/>
    <p:sldId id="336" r:id="rId16"/>
    <p:sldId id="338" r:id="rId17"/>
    <p:sldId id="334" r:id="rId18"/>
    <p:sldId id="335" r:id="rId19"/>
    <p:sldId id="345" r:id="rId20"/>
    <p:sldId id="312" r:id="rId21"/>
    <p:sldId id="342" r:id="rId22"/>
    <p:sldId id="340" r:id="rId23"/>
    <p:sldId id="328" r:id="rId24"/>
    <p:sldId id="324" r:id="rId25"/>
    <p:sldId id="330" r:id="rId26"/>
    <p:sldId id="333" r:id="rId27"/>
    <p:sldId id="346" r:id="rId28"/>
    <p:sldId id="347" r:id="rId29"/>
    <p:sldId id="354" r:id="rId30"/>
    <p:sldId id="350" r:id="rId31"/>
    <p:sldId id="355" r:id="rId32"/>
    <p:sldId id="343" r:id="rId33"/>
    <p:sldId id="344" r:id="rId34"/>
    <p:sldId id="349" r:id="rId35"/>
    <p:sldId id="304" r:id="rId36"/>
    <p:sldId id="309" r:id="rId37"/>
    <p:sldId id="318" r:id="rId38"/>
    <p:sldId id="332" r:id="rId39"/>
    <p:sldId id="331" r:id="rId40"/>
    <p:sldId id="320" r:id="rId41"/>
    <p:sldId id="305" r:id="rId42"/>
    <p:sldId id="326" r:id="rId43"/>
    <p:sldId id="321" r:id="rId44"/>
    <p:sldId id="322" r:id="rId45"/>
    <p:sldId id="273" r:id="rId46"/>
    <p:sldId id="27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D0180C-773C-B522-83D2-216611734DB7}" name="Steve Ollier" initials="SO" userId="S::steve.ollier@royalgreenwich.gov.uk::1be9cb31-e9ce-41c3-9097-b2da242c8190" providerId="AD"/>
  <p188:author id="{9264066B-F763-FD58-4737-8320933C3631}" name="Bethany Mindham" initials="BM" userId="S::bethany.mindham@royalgreenwich.gov.uk::335b0bfb-97a9-434b-9485-cdce9611e571" providerId="AD"/>
  <p188:author id="{0F65A496-1998-1A7D-F96B-2A4C46A1480D}" name="Bethany Mindham" initials="BM" userId="S::Bethany.Mindham@royalgreenwich.gov.uk::335b0bfb-97a9-434b-9485-cdce9611e571" providerId="AD"/>
  <p188:author id="{DCAFEBA5-C484-CFC9-AC09-7B9EED2DC81B}" name="Alysia-Marie Annett" initials="AA" userId="S::alysia-marie.annett@royalgreenwich.gov.uk::e7bf688c-ccea-4248-8dab-8092b7e4c7ff" providerId="AD"/>
  <p188:author id="{B49E72CF-8727-5E3A-F9DA-EAB53EE6DA4B}" name="Darren McCormac" initials="DM" userId="S::darren.mccormac@royalgreenwich.gov.uk::38da3b69-83e3-45d9-9ccf-6b2a372d9089" providerId="AD"/>
  <p188:author id="{8C38CBD8-9CB7-E358-94DF-7E6149794669}" name="Alex Sturtivant" initials="AS" userId="S::Alex.Sturtivant@royalgreenwich.gov.uk::05ead3f8-a71e-41c6-9f9d-44406ed944f2" providerId="AD"/>
  <p188:author id="{CD0659DD-8A61-B61D-79F2-9200058DB8AD}" name="Jenny Thai" initials="JT" userId="S::jenny.thai@royalgreenwich.gov.uk::f6367c5b-f076-4a86-b04b-58dc943681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D665BE-C310-AE76-843F-4D000BC9BB9C}" v="397" dt="2022-11-08T15:12:31.887"/>
    <p1510:client id="{431D7A64-0E92-40D4-92A1-A78E2AD1C29F}" v="799" vWet="801" dt="2022-11-08T15:56:00.040"/>
    <p1510:client id="{96CBF836-51F4-49EA-A0AD-0DDBBE57A3C8}" v="2" dt="2022-11-09T14:21:36.248"/>
    <p1510:client id="{BDFD7B08-9BD1-CE4B-AB93-429B1016EF39}" v="4209" dt="2022-11-08T16:01:13.1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9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comments/modernComment_103_5A900AB9.xml><?xml version="1.0" encoding="utf-8"?>
<p188:cmLst xmlns:a="http://schemas.openxmlformats.org/drawingml/2006/main" xmlns:r="http://schemas.openxmlformats.org/officeDocument/2006/relationships" xmlns:p188="http://schemas.microsoft.com/office/powerpoint/2018/8/main">
  <p188:cm id="{18D7A3CA-F07D-754B-843A-D75BD1E880E8}" authorId="{CD0659DD-8A61-B61D-79F2-9200058DB8AD}" status="resolved" created="2022-11-03T15:27:46.997" complete="100000">
    <pc:sldMkLst xmlns:pc="http://schemas.microsoft.com/office/powerpoint/2013/main/command">
      <pc:docMk/>
      <pc:sldMk cId="1519389369" sldId="259"/>
    </pc:sldMkLst>
    <p188:replyLst>
      <p188:reply id="{F769CB25-B5A5-4CA2-A6B5-CEBA77AC160B}" authorId="{B49E72CF-8727-5E3A-F9DA-EAB53EE6DA4B}" created="2022-11-07T12:27:39.655">
        <p188:txBody>
          <a:bodyPr/>
          <a:lstStyle/>
          <a:p>
            <a:r>
              <a:rPr lang="en-GB"/>
              <a:t>Updated :) </a:t>
            </a:r>
          </a:p>
        </p188:txBody>
      </p188:reply>
    </p188:replyLst>
    <p188:txBody>
      <a:bodyPr/>
      <a:lstStyle/>
      <a:p>
        <a:r>
          <a:rPr lang="en-US"/>
          <a:t>To update</a:t>
        </a:r>
      </a:p>
    </p188:txBody>
  </p188:cm>
</p188:cmLst>
</file>

<file path=ppt/comments/modernComment_106_93A2ECB9.xml><?xml version="1.0" encoding="utf-8"?>
<p188:cmLst xmlns:a="http://schemas.openxmlformats.org/drawingml/2006/main" xmlns:r="http://schemas.openxmlformats.org/officeDocument/2006/relationships" xmlns:p188="http://schemas.microsoft.com/office/powerpoint/2018/8/main">
  <p188:cm id="{14167146-0B66-49B3-908E-71D3FBC98FFD}" authorId="{9264066B-F763-FD58-4737-8320933C3631}" created="2022-10-10T15:33:28.541">
    <pc:sldMkLst xmlns:pc="http://schemas.microsoft.com/office/powerpoint/2013/main/command">
      <pc:docMk/>
      <pc:sldMk cId="2476928185" sldId="262"/>
    </pc:sldMkLst>
    <p188:txBody>
      <a:bodyPr/>
      <a:lstStyle/>
      <a:p>
        <a:r>
          <a:rPr lang="en-US"/>
          <a:t>[@Bethany Mindham] to add in about collaborators when speaking through</a:t>
        </a:r>
      </a:p>
    </p188:txBody>
  </p188:cm>
</p188:cmLst>
</file>

<file path=ppt/comments/modernComment_10C7_6619025B.xml><?xml version="1.0" encoding="utf-8"?>
<p188:cmLst xmlns:a="http://schemas.openxmlformats.org/drawingml/2006/main" xmlns:r="http://schemas.openxmlformats.org/officeDocument/2006/relationships" xmlns:p188="http://schemas.microsoft.com/office/powerpoint/2018/8/main">
  <p188:cm id="{22533ECF-29F5-2F40-A4F6-4618772122E5}" authorId="{CD0659DD-8A61-B61D-79F2-9200058DB8AD}" created="2022-11-08T11:29:53.753">
    <pc:sldMkLst xmlns:pc="http://schemas.microsoft.com/office/powerpoint/2013/main/command">
      <pc:docMk/>
      <pc:sldMk cId="1712915035" sldId="4295"/>
    </pc:sldMkLst>
    <p188:replyLst>
      <p188:reply id="{1217F113-5568-4FD6-AFB8-0E52A968E2C0}" authorId="{8C38CBD8-9CB7-E358-94DF-7E6149794669}" created="2022-11-08T12:19:47.630">
        <p188:txBody>
          <a:bodyPr/>
          <a:lstStyle/>
          <a:p>
            <a:r>
              <a:rPr lang="en-GB"/>
              <a:t>Yeah. Did you want to cover it in your section? Or have [@Bethany Mindham] explain it? 
I think it's about acknowledging that we've done a fair bit of testing before, but the stuff we're talking about today is end of Alpha style work ☺️</a:t>
            </a:r>
          </a:p>
        </p188:txBody>
      </p188:reply>
      <p188:reply id="{D6F2BA98-24CC-FC4F-9B46-11C93CA6CA59}" authorId="{CD0659DD-8A61-B61D-79F2-9200058DB8AD}" created="2022-11-08T14:53:27.150">
        <p188:txBody>
          <a:bodyPr/>
          <a:lstStyle/>
          <a:p>
            <a:r>
              <a:rPr lang="en-US"/>
              <a:t>It feels better places before we start going through testing results, so before tree testing too… [@Bethany Mindham] are you ok to do this one or I  can also cover this at this pt
</a:t>
            </a:r>
          </a:p>
        </p188:txBody>
      </p188:reply>
      <p188:reply id="{80CF9548-07F3-4388-AE75-DD606AD5A902}" authorId="{9264066B-F763-FD58-4737-8320933C3631}" created="2022-11-08T14:56:59.001">
        <p188:txBody>
          <a:bodyPr/>
          <a:lstStyle/>
          <a:p>
            <a:r>
              <a:rPr lang="en-US"/>
              <a:t>I'm happy to take it [@Jenny Thai]  no problem :) </a:t>
            </a:r>
          </a:p>
        </p188:txBody>
      </p188:reply>
    </p188:replyLst>
    <p188:txBody>
      <a:bodyPr/>
      <a:lstStyle/>
      <a:p>
        <a:r>
          <a:rPr lang="en-US"/>
          <a:t>[@Alex Sturtivant] was this the slide to show where we are?</a:t>
        </a:r>
      </a:p>
    </p188:txBody>
  </p188:cm>
</p188:cmLst>
</file>

<file path=ppt/comments/modernComment_12E_12C50C33.xml><?xml version="1.0" encoding="utf-8"?>
<p188:cmLst xmlns:a="http://schemas.openxmlformats.org/drawingml/2006/main" xmlns:r="http://schemas.openxmlformats.org/officeDocument/2006/relationships" xmlns:p188="http://schemas.microsoft.com/office/powerpoint/2018/8/main">
  <p188:cm id="{7396D89C-221E-2B40-A975-156B4A254AB6}" authorId="{CD0659DD-8A61-B61D-79F2-9200058DB8AD}" created="2022-11-03T15:27:13.994">
    <pc:sldMkLst xmlns:pc="http://schemas.microsoft.com/office/powerpoint/2013/main/command">
      <pc:docMk/>
      <pc:sldMk cId="314903603" sldId="302"/>
    </pc:sldMkLst>
    <p188:txBody>
      <a:bodyPr/>
      <a:lstStyle/>
      <a:p>
        <a:r>
          <a:rPr lang="en-US"/>
          <a:t>[@Steve Ollier] [@Jenny Thai] [@Alysia-Marie Annett] to cover this section</a:t>
        </a:r>
      </a:p>
    </p188:txBody>
  </p188:cm>
</p188:cmLst>
</file>

<file path=ppt/comments/modernComment_131_22E75AA7.xml><?xml version="1.0" encoding="utf-8"?>
<p188:cmLst xmlns:a="http://schemas.openxmlformats.org/drawingml/2006/main" xmlns:r="http://schemas.openxmlformats.org/officeDocument/2006/relationships" xmlns:p188="http://schemas.microsoft.com/office/powerpoint/2018/8/main">
  <p188:cm id="{28E4338D-964D-5549-97D0-03F7EFF06E63}" authorId="{CD0659DD-8A61-B61D-79F2-9200058DB8AD}" created="2022-11-03T15:34:52.009">
    <pc:sldMkLst xmlns:pc="http://schemas.microsoft.com/office/powerpoint/2013/main/command">
      <pc:docMk/>
      <pc:sldMk cId="585587367" sldId="305"/>
    </pc:sldMkLst>
    <p188:txBody>
      <a:bodyPr/>
      <a:lstStyle/>
      <a:p>
        <a:r>
          <a:rPr lang="en-US"/>
          <a:t>[@Alex Sturtivant] or [@Paul Murray]</a:t>
        </a:r>
      </a:p>
    </p188:txBody>
  </p188:cm>
</p188:cmLst>
</file>

<file path=ppt/comments/modernComment_138_4FF49121.xml><?xml version="1.0" encoding="utf-8"?>
<p188:cmLst xmlns:a="http://schemas.openxmlformats.org/drawingml/2006/main" xmlns:r="http://schemas.openxmlformats.org/officeDocument/2006/relationships" xmlns:p188="http://schemas.microsoft.com/office/powerpoint/2018/8/main">
  <p188:cm id="{1A42C720-D445-634E-BF9A-CD15D2BF3A50}" authorId="{CD0659DD-8A61-B61D-79F2-9200058DB8AD}" status="resolved" created="2022-11-07T11:13:08.683" complete="100000">
    <pc:sldMkLst xmlns:pc="http://schemas.microsoft.com/office/powerpoint/2013/main/command">
      <pc:docMk/>
      <pc:sldMk cId="1341428001" sldId="312"/>
    </pc:sldMkLst>
    <p188:replyLst>
      <p188:reply id="{AF873AC3-9300-43C7-A5E2-D0D0F063129B}" authorId="{37D0180C-773C-B522-83D2-216611734DB7}" created="2022-11-07T12:16:49.375">
        <p188:txBody>
          <a:bodyPr/>
          <a:lstStyle/>
          <a:p>
            <a:r>
              <a:rPr lang="en-GB"/>
              <a:t>That looks great, thanks - suggest we cut 16-17</a:t>
            </a:r>
          </a:p>
        </p188:txBody>
      </p188:reply>
    </p188:replyLst>
    <p188:txBody>
      <a:bodyPr/>
      <a:lstStyle/>
      <a:p>
        <a:r>
          <a:rPr lang="en-US"/>
          <a:t>Light touch just give an overview that we are testing a number of assumptions around the proposition, navigation, information and design</a:t>
        </a:r>
      </a:p>
    </p188:txBody>
  </p188:cm>
</p188:cmLst>
</file>

<file path=ppt/comments/modernComment_144_FAB30D5C.xml><?xml version="1.0" encoding="utf-8"?>
<p188:cmLst xmlns:a="http://schemas.openxmlformats.org/drawingml/2006/main" xmlns:r="http://schemas.openxmlformats.org/officeDocument/2006/relationships" xmlns:p188="http://schemas.microsoft.com/office/powerpoint/2018/8/main">
  <p188:cm id="{B2A2988A-83F1-A846-90B7-FE78C50BBF11}" authorId="{CD0659DD-8A61-B61D-79F2-9200058DB8AD}" status="resolved" created="2022-11-08T09:57:27.403" complete="100000">
    <ac:deMkLst xmlns:ac="http://schemas.microsoft.com/office/drawing/2013/main/command">
      <pc:docMk xmlns:pc="http://schemas.microsoft.com/office/powerpoint/2013/main/command"/>
      <pc:sldMk xmlns:pc="http://schemas.microsoft.com/office/powerpoint/2013/main/command" cId="4206038364" sldId="324"/>
      <ac:spMk id="7" creationId="{31632C0C-1EF0-B948-B475-6AAC298B742A}"/>
    </ac:deMkLst>
    <p188:replyLst>
      <p188:reply id="{1B0DF306-4E3C-404E-B641-4C63CF178514}" authorId="{CD0659DD-8A61-B61D-79F2-9200058DB8AD}" created="2022-11-08T10:06:14.710">
        <p188:txBody>
          <a:bodyPr/>
          <a:lstStyle/>
          <a:p>
            <a:r>
              <a:rPr lang="en-US"/>
              <a:t>Need to test of animated gif works when presenting</a:t>
            </a:r>
          </a:p>
        </p188:txBody>
      </p188:reply>
      <p188:reply id="{B3634100-6AE1-4691-ADFC-C85FDB058FC1}" authorId="{B49E72CF-8727-5E3A-F9DA-EAB53EE6DA4B}" created="2022-11-08T10:07:24.819">
        <p188:txBody>
          <a:bodyPr/>
          <a:lstStyle/>
          <a:p>
            <a:r>
              <a:rPr lang="en-GB"/>
              <a:t>Embedding menti into Teams is a bit of a faff and it's not clear that it works with the web app. I have Ahaslides with 50 concurrent users if you wanted to use that, we could put a link up front and we'd only have to show the results page. </a:t>
            </a:r>
          </a:p>
        </p188:txBody>
      </p188:reply>
      <p188:reply id="{840FF340-DF61-4A06-81EC-DB91C6228D47}" authorId="{B49E72CF-8727-5E3A-F9DA-EAB53EE6DA4B}" created="2022-11-08T10:08:25.743">
        <p188:txBody>
          <a:bodyPr/>
          <a:lstStyle/>
          <a:p>
            <a:r>
              <a:rPr lang="en-GB"/>
              <a:t>Gif isn't giffing for me</a:t>
            </a:r>
          </a:p>
        </p188:txBody>
      </p188:reply>
      <p188:reply id="{4F2E6C4E-43EC-654F-B830-62DE2B581E02}" authorId="{CD0659DD-8A61-B61D-79F2-9200058DB8AD}" created="2022-11-08T10:08:59.510">
        <p188:txBody>
          <a:bodyPr/>
          <a:lstStyle/>
          <a:p>
            <a:r>
              <a:rPr lang="en-US"/>
              <a:t>Can you click on it to play
</a:t>
            </a:r>
          </a:p>
        </p188:txBody>
      </p188:reply>
      <p188:reply id="{113326D9-BE9D-4F49-BFD7-DE13E442A722}" authorId="{B49E72CF-8727-5E3A-F9DA-EAB53EE6DA4B}" created="2022-11-08T10:14:50.555">
        <p188:txBody>
          <a:bodyPr/>
          <a:lstStyle/>
          <a:p>
            <a:r>
              <a:rPr lang="en-GB"/>
              <a:t>It just skips to the next slide :(</a:t>
            </a:r>
          </a:p>
        </p188:txBody>
      </p188:reply>
      <p188:reply id="{CF0D6F71-0F5C-4076-AC7A-1A9C724F0655}" authorId="{B49E72CF-8727-5E3A-F9DA-EAB53EE6DA4B}" created="2022-11-08T10:17:30.764">
        <p188:txBody>
          <a:bodyPr/>
          <a:lstStyle/>
          <a:p>
            <a:r>
              <a:rPr lang="en-GB"/>
              <a:t>Ah. From the online help: "You can add an animated GIF to a slide by using PowerPoint for the web, just as you would with any other picture file, but the GIF won't play when the presentation is viewed in Slide Show. PowerPoint for the web can't play animated GIFs."</a:t>
            </a:r>
          </a:p>
        </p188:txBody>
      </p188:reply>
      <p188:reply id="{A57F398A-0028-1B48-BAC4-4F391C67EB45}" authorId="{CD0659DD-8A61-B61D-79F2-9200058DB8AD}" created="2022-11-08T10:24:50.229">
        <p188:txBody>
          <a:bodyPr/>
          <a:lstStyle/>
          <a:p>
            <a:r>
              <a:rPr lang="en-US"/>
              <a:t>Oh is it only because it is powerpoint web version not the desktop
I can insert a video instead but it won’t loop but we can always click to pay I guess..</a:t>
            </a:r>
          </a:p>
        </p188:txBody>
      </p188:reply>
      <p188:reply id="{26FEB5E4-B3A9-4B0F-8240-7364D6A5EC3F}" authorId="{B49E72CF-8727-5E3A-F9DA-EAB53EE6DA4B}" created="2022-11-08T10:25:39.846">
        <p188:txBody>
          <a:bodyPr/>
          <a:lstStyle/>
          <a:p>
            <a:r>
              <a:rPr lang="en-GB"/>
              <a:t>Yeah i'm not using the desktop app. </a:t>
            </a:r>
          </a:p>
        </p188:txBody>
      </p188:reply>
      <p188:reply id="{341E886B-0D51-304F-931B-A3516568A39E}" authorId="{CD0659DD-8A61-B61D-79F2-9200058DB8AD}" created="2022-11-08T10:27:27.233">
        <p188:txBody>
          <a:bodyPr/>
          <a:lstStyle/>
          <a:p>
            <a:r>
              <a:rPr lang="en-US"/>
              <a:t>Put in a video instead can you play the video?</a:t>
            </a:r>
          </a:p>
        </p188:txBody>
      </p188:reply>
      <p188:reply id="{80A2812D-C563-490F-A51A-DB13EBFEDFAF}" authorId="{B49E72CF-8727-5E3A-F9DA-EAB53EE6DA4B}" created="2022-11-08T11:03:37.778">
        <p188:txBody>
          <a:bodyPr/>
          <a:lstStyle/>
          <a:p>
            <a:r>
              <a:rPr lang="en-GB"/>
              <a:t>Web won't play that in Slide Show. If you upload it into Stream and use Insert &gt; Online Video it should work. </a:t>
            </a:r>
          </a:p>
        </p188:txBody>
      </p188:reply>
      <p188:reply id="{E3BDE836-6BC0-427C-A67A-DF5DD5C63A24}" authorId="{B49E72CF-8727-5E3A-F9DA-EAB53EE6DA4B}" created="2022-11-08T11:08:01.081">
        <p188:txBody>
          <a:bodyPr/>
          <a:lstStyle/>
          <a:p>
            <a:r>
              <a:rPr lang="en-GB"/>
              <a:t>Now it's working after a screen refiresh... weird</a:t>
            </a:r>
          </a:p>
        </p188:txBody>
      </p188:reply>
    </p188:replyLst>
    <p188:txBody>
      <a:bodyPr/>
      <a:lstStyle/>
      <a:p>
        <a:r>
          <a:rPr lang="en-US"/>
          <a:t>Shall we put this in a slido? easier for ppl to make a vote/answer? If we have a few more questions that might be good - as it can be a bit of a task to get to slido., think we can imbed a menti into a teams meeting but I never tried this. or just use comment section if we only have 1 question</a:t>
        </a:r>
      </a:p>
    </p188:txBody>
  </p188:cm>
  <p188:cm id="{03738C42-FC71-F94E-A7C3-D78DF1B6D602}" authorId="{CD0659DD-8A61-B61D-79F2-9200058DB8AD}" status="resolved" created="2022-11-08T10:05:27.405" complete="100000">
    <ac:deMkLst xmlns:ac="http://schemas.microsoft.com/office/drawing/2013/main/command">
      <pc:docMk xmlns:pc="http://schemas.microsoft.com/office/powerpoint/2013/main/command"/>
      <pc:sldMk xmlns:pc="http://schemas.microsoft.com/office/powerpoint/2013/main/command" cId="4206038364" sldId="324"/>
      <ac:spMk id="4" creationId="{6CE68AD3-3016-5463-42AC-D419DC6D2990}"/>
    </ac:deMkLst>
    <p188:replyLst>
      <p188:reply id="{19DCAC90-A69E-41B9-8D83-7C2F4B0B38AD}" authorId="{B49E72CF-8727-5E3A-F9DA-EAB53EE6DA4B}" created="2022-11-08T10:26:19.597">
        <p188:txBody>
          <a:bodyPr/>
          <a:lstStyle/>
          <a:p>
            <a:r>
              <a:rPr lang="en-GB"/>
              <a:t>I have this set up in Ahaslides if you want to use it, so we could do it twice – what would you do, what did you think residents did?</a:t>
            </a:r>
          </a:p>
        </p188:txBody>
      </p188:reply>
    </p188:replyLst>
    <p188:txBody>
      <a:bodyPr/>
      <a:lstStyle/>
      <a:p>
        <a:r>
          <a:rPr lang="en-US"/>
          <a:t>choices: 
A: use the search box
B: Clicked on Health and Wellbeing
C: Clicked on Care at home
D: Clicked on Adults
E: Call the helpline to talk to someone
F: Go to google </a:t>
        </a:r>
      </a:p>
    </p188:txBody>
  </p188:cm>
</p188:cmLst>
</file>

<file path=ppt/comments/modernComment_14A_17AD72D5.xml><?xml version="1.0" encoding="utf-8"?>
<p188:cmLst xmlns:a="http://schemas.openxmlformats.org/drawingml/2006/main" xmlns:r="http://schemas.openxmlformats.org/officeDocument/2006/relationships" xmlns:p188="http://schemas.microsoft.com/office/powerpoint/2018/8/main">
  <p188:cm id="{CD0C5C0E-9DD7-A947-8B1F-79D95CC37F1C}" authorId="{CD0659DD-8A61-B61D-79F2-9200058DB8AD}" status="resolved" created="2022-11-07T10:19:04.922" complete="100000">
    <pc:sldMkLst xmlns:pc="http://schemas.microsoft.com/office/powerpoint/2013/main/command">
      <pc:docMk/>
      <pc:sldMk cId="397243093" sldId="330"/>
    </pc:sldMkLst>
    <p188:replyLst>
      <p188:reply id="{782B52DB-E9A9-465E-A9F9-62CDFC1F7F28}" authorId="{B49E72CF-8727-5E3A-F9DA-EAB53EE6DA4B}" created="2022-11-07T10:26:48.014">
        <p188:txBody>
          <a:bodyPr/>
          <a:lstStyle/>
          <a:p>
            <a:r>
              <a:rPr lang="en-GB"/>
              <a:t>As someone still fairly new to the project, I'd rather know about this than the mechanics of the research – though I recognise I'm also familiar with how this stuff happens. Could the mechanics be condensed?</a:t>
            </a:r>
          </a:p>
        </p188:txBody>
      </p188:reply>
      <p188:reply id="{29BDBB9D-E7C5-964B-BB29-256F24C39B45}" authorId="{CD0659DD-8A61-B61D-79F2-9200058DB8AD}" created="2022-11-07T10:37:41.501">
        <p188:txBody>
          <a:bodyPr/>
          <a:lstStyle/>
          <a:p>
            <a:r>
              <a:rPr lang="en-US"/>
              <a:t>[@Darren McCormac] do you mean the ‘what we did and how we ran the research ‘ slides?</a:t>
            </a:r>
          </a:p>
        </p188:txBody>
      </p188:reply>
      <p188:reply id="{24D2569C-5BEA-41B3-847F-26068B8AEF15}" authorId="{B49E72CF-8727-5E3A-F9DA-EAB53EE6DA4B}" created="2022-11-07T10:40:30.632">
        <p188:txBody>
          <a:bodyPr/>
          <a:lstStyle/>
          <a:p>
            <a:r>
              <a:rPr lang="en-GB"/>
              <a:t>Sorry, yes (brain not braining). How the research was run is interesting, and it's important to get people to understand what we do/how we do it, but this is the meat for me. </a:t>
            </a:r>
          </a:p>
        </p188:txBody>
      </p188:reply>
      <p188:reply id="{DDEAB1F4-8C1B-EA47-9101-C9F31A20B2B8}" authorId="{CD0659DD-8A61-B61D-79F2-9200058DB8AD}" created="2022-11-07T11:06:09.312">
        <p188:txBody>
          <a:bodyPr/>
          <a:lstStyle/>
          <a:p>
            <a:r>
              <a:rPr lang="en-US"/>
              <a:t>Yes agree ! :)
</a:t>
            </a:r>
          </a:p>
        </p188:txBody>
      </p188:reply>
    </p188:replyLst>
    <p188:txBody>
      <a:bodyPr/>
      <a:lstStyle/>
      <a:p>
        <a:r>
          <a:rPr lang="en-US"/>
          <a:t>The pages of learning/insight might be too much - should we cut back some content?</a:t>
        </a:r>
      </a:p>
    </p188:txBody>
  </p188:cm>
</p188:cmLst>
</file>

<file path=ppt/comments/modernComment_154_F92660DF.xml><?xml version="1.0" encoding="utf-8"?>
<p188:cmLst xmlns:a="http://schemas.openxmlformats.org/drawingml/2006/main" xmlns:r="http://schemas.openxmlformats.org/officeDocument/2006/relationships" xmlns:p188="http://schemas.microsoft.com/office/powerpoint/2018/8/main">
  <p188:cm id="{3B82173A-D841-E849-82A2-C84A3AFB0BCE}" authorId="{CD0659DD-8A61-B61D-79F2-9200058DB8AD}" created="2022-11-07T10:33:43.069">
    <pc:sldMkLst xmlns:pc="http://schemas.microsoft.com/office/powerpoint/2013/main/command">
      <pc:docMk/>
      <pc:sldMk cId="4180041951" sldId="340"/>
    </pc:sldMkLst>
    <p188:txBody>
      <a:bodyPr/>
      <a:lstStyle/>
      <a:p>
        <a:r>
          <a:rPr lang="en-US"/>
          <a:t>Maye our assumptions?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3042E-EBA8-4C04-9E9F-1895C6085695}" type="datetimeFigureOut">
              <a:t>12/14/2022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274D2-B548-43C4-965D-FFC786793FE5}" type="slidenum">
              <a:t>‹#›</a:t>
            </a:fld>
            <a:endParaRPr lang="en-US"/>
          </a:p>
        </p:txBody>
      </p:sp>
    </p:spTree>
    <p:extLst>
      <p:ext uri="{BB962C8B-B14F-4D97-AF65-F5344CB8AC3E}">
        <p14:creationId xmlns:p14="http://schemas.microsoft.com/office/powerpoint/2010/main" val="454148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1">
                <a:effectLst/>
                <a:latin typeface="Calibri"/>
                <a:ea typeface="Calibri"/>
                <a:cs typeface="Calibri"/>
              </a:rPr>
              <a:t>Beth [press record]</a:t>
            </a:r>
          </a:p>
          <a:p>
            <a:pPr>
              <a:lnSpc>
                <a:spcPct val="107000"/>
              </a:lnSpc>
              <a:spcAft>
                <a:spcPts val="800"/>
              </a:spcAft>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a:effectLst/>
                <a:latin typeface="Calibri"/>
                <a:ea typeface="Calibri"/>
                <a:cs typeface="Calibri"/>
              </a:rPr>
              <a:t>Hi everyone, and welcome to today’s show and tell for the Greenwich Community Directory project on the </a:t>
            </a:r>
            <a:r>
              <a:rPr lang="en-US" sz="1800">
                <a:latin typeface="Calibri"/>
                <a:ea typeface="Calibri"/>
                <a:cs typeface="Calibri"/>
              </a:rPr>
              <a:t>8 November 2022</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a:effectLst/>
                <a:latin typeface="Calibri"/>
                <a:ea typeface="Calibri"/>
                <a:cs typeface="Calibri"/>
              </a:rPr>
              <a:t>Please note that this show and tell is being recorded, so if you don’t want to appear on the recording, feel free to turn your camera off.</a:t>
            </a:r>
            <a:endParaRPr lang="en-GB" sz="1800">
              <a:effectLst/>
              <a:latin typeface="Calibri"/>
              <a:ea typeface="Calibri"/>
              <a:cs typeface="Calibri"/>
            </a:endParaRPr>
          </a:p>
        </p:txBody>
      </p:sp>
      <p:sp>
        <p:nvSpPr>
          <p:cNvPr id="4" name="Slide Number Placeholder 3"/>
          <p:cNvSpPr>
            <a:spLocks noGrp="1"/>
          </p:cNvSpPr>
          <p:nvPr>
            <p:ph type="sldNum" sz="quarter" idx="5"/>
          </p:nvPr>
        </p:nvSpPr>
        <p:spPr/>
        <p:txBody>
          <a:bodyPr/>
          <a:lstStyle/>
          <a:p>
            <a:fld id="{10AA8D2E-43CC-D440-95E0-2E383F1107A0}" type="slidenum">
              <a:rPr lang="en-US" smtClean="0"/>
              <a:t>1</a:t>
            </a:fld>
            <a:endParaRPr lang="en-US"/>
          </a:p>
        </p:txBody>
      </p:sp>
    </p:spTree>
    <p:extLst>
      <p:ext uri="{BB962C8B-B14F-4D97-AF65-F5344CB8AC3E}">
        <p14:creationId xmlns:p14="http://schemas.microsoft.com/office/powerpoint/2010/main" val="3167226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10</a:t>
            </a:fld>
            <a:endParaRPr lang="en-US"/>
          </a:p>
        </p:txBody>
      </p:sp>
    </p:spTree>
    <p:extLst>
      <p:ext uri="{BB962C8B-B14F-4D97-AF65-F5344CB8AC3E}">
        <p14:creationId xmlns:p14="http://schemas.microsoft.com/office/powerpoint/2010/main" val="2713214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11</a:t>
            </a:fld>
            <a:endParaRPr lang="en-US"/>
          </a:p>
        </p:txBody>
      </p:sp>
    </p:spTree>
    <p:extLst>
      <p:ext uri="{BB962C8B-B14F-4D97-AF65-F5344CB8AC3E}">
        <p14:creationId xmlns:p14="http://schemas.microsoft.com/office/powerpoint/2010/main" val="3185822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12</a:t>
            </a:fld>
            <a:endParaRPr lang="en-US"/>
          </a:p>
        </p:txBody>
      </p:sp>
    </p:spTree>
    <p:extLst>
      <p:ext uri="{BB962C8B-B14F-4D97-AF65-F5344CB8AC3E}">
        <p14:creationId xmlns:p14="http://schemas.microsoft.com/office/powerpoint/2010/main" val="2894601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794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Steve</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14</a:t>
            </a:fld>
            <a:endParaRPr lang="en-US"/>
          </a:p>
        </p:txBody>
      </p:sp>
    </p:spTree>
    <p:extLst>
      <p:ext uri="{BB962C8B-B14F-4D97-AF65-F5344CB8AC3E}">
        <p14:creationId xmlns:p14="http://schemas.microsoft.com/office/powerpoint/2010/main" val="39211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Steve</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15</a:t>
            </a:fld>
            <a:endParaRPr lang="en-US"/>
          </a:p>
        </p:txBody>
      </p:sp>
    </p:spTree>
    <p:extLst>
      <p:ext uri="{BB962C8B-B14F-4D97-AF65-F5344CB8AC3E}">
        <p14:creationId xmlns:p14="http://schemas.microsoft.com/office/powerpoint/2010/main" val="1982182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Steve</a:t>
            </a:r>
          </a:p>
          <a:p>
            <a:endParaRPr lang="en-US">
              <a:cs typeface="Calibri"/>
            </a:endParaRPr>
          </a:p>
        </p:txBody>
      </p:sp>
      <p:sp>
        <p:nvSpPr>
          <p:cNvPr id="4" name="Slide Number Placeholder 3"/>
          <p:cNvSpPr>
            <a:spLocks noGrp="1"/>
          </p:cNvSpPr>
          <p:nvPr>
            <p:ph type="sldNum" sz="quarter" idx="5"/>
          </p:nvPr>
        </p:nvSpPr>
        <p:spPr/>
        <p:txBody>
          <a:bodyPr/>
          <a:lstStyle/>
          <a:p>
            <a:fld id="{A73563E6-CB8C-0246-AC38-FED05646BC1B}" type="slidenum">
              <a:rPr lang="en-US" smtClean="0"/>
              <a:t>16</a:t>
            </a:fld>
            <a:endParaRPr lang="en-US"/>
          </a:p>
        </p:txBody>
      </p:sp>
    </p:spTree>
    <p:extLst>
      <p:ext uri="{BB962C8B-B14F-4D97-AF65-F5344CB8AC3E}">
        <p14:creationId xmlns:p14="http://schemas.microsoft.com/office/powerpoint/2010/main" val="2714797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Journey through Alpha, why are we creating a proof of concept?</a:t>
            </a:r>
          </a:p>
          <a:p>
            <a:pPr marL="171450" indent="-171450">
              <a:buFontTx/>
              <a:buChar char="-"/>
            </a:pPr>
            <a:r>
              <a:rPr lang="en-US"/>
              <a:t>What is a proof of concept?</a:t>
            </a:r>
          </a:p>
          <a:p>
            <a:pPr marL="171450" indent="-171450">
              <a:buFontTx/>
              <a:buChar char="-"/>
            </a:pPr>
            <a:r>
              <a:rPr lang="en-US"/>
              <a:t>What’s the scope? What are we building?</a:t>
            </a:r>
          </a:p>
        </p:txBody>
      </p:sp>
      <p:sp>
        <p:nvSpPr>
          <p:cNvPr id="4" name="Slide Number Placeholder 3"/>
          <p:cNvSpPr>
            <a:spLocks noGrp="1"/>
          </p:cNvSpPr>
          <p:nvPr>
            <p:ph type="sldNum" sz="quarter" idx="5"/>
          </p:nvPr>
        </p:nvSpPr>
        <p:spPr/>
        <p:txBody>
          <a:bodyPr/>
          <a:lstStyle/>
          <a:p>
            <a:fld id="{A73563E6-CB8C-0246-AC38-FED05646BC1B}" type="slidenum">
              <a:rPr lang="en-US" smtClean="0"/>
              <a:t>17</a:t>
            </a:fld>
            <a:endParaRPr lang="en-US"/>
          </a:p>
        </p:txBody>
      </p:sp>
    </p:spTree>
    <p:extLst>
      <p:ext uri="{BB962C8B-B14F-4D97-AF65-F5344CB8AC3E}">
        <p14:creationId xmlns:p14="http://schemas.microsoft.com/office/powerpoint/2010/main" val="3473645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18</a:t>
            </a:fld>
            <a:endParaRPr lang="en-US"/>
          </a:p>
        </p:txBody>
      </p:sp>
    </p:spTree>
    <p:extLst>
      <p:ext uri="{BB962C8B-B14F-4D97-AF65-F5344CB8AC3E}">
        <p14:creationId xmlns:p14="http://schemas.microsoft.com/office/powerpoint/2010/main" val="3299120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Jenny</a:t>
            </a:r>
          </a:p>
          <a:p>
            <a:pPr marL="171450" indent="-171450">
              <a:buFontTx/>
              <a:buChar char="-"/>
            </a:pPr>
            <a:r>
              <a:rPr lang="en-US">
                <a:cs typeface="Calibri"/>
              </a:rPr>
              <a:t>Note to go to the link on your phone or another tab</a:t>
            </a:r>
          </a:p>
        </p:txBody>
      </p:sp>
      <p:sp>
        <p:nvSpPr>
          <p:cNvPr id="4" name="Slide Number Placeholder 3"/>
          <p:cNvSpPr>
            <a:spLocks noGrp="1"/>
          </p:cNvSpPr>
          <p:nvPr>
            <p:ph type="sldNum" sz="quarter" idx="5"/>
          </p:nvPr>
        </p:nvSpPr>
        <p:spPr/>
        <p:txBody>
          <a:bodyPr/>
          <a:lstStyle/>
          <a:p>
            <a:fld id="{A73563E6-CB8C-0246-AC38-FED05646BC1B}" type="slidenum">
              <a:rPr lang="en-US" smtClean="0"/>
              <a:t>19</a:t>
            </a:fld>
            <a:endParaRPr lang="en-US"/>
          </a:p>
        </p:txBody>
      </p:sp>
    </p:spTree>
    <p:extLst>
      <p:ext uri="{BB962C8B-B14F-4D97-AF65-F5344CB8AC3E}">
        <p14:creationId xmlns:p14="http://schemas.microsoft.com/office/powerpoint/2010/main" val="2593426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a:cs typeface="Calibri"/>
              </a:rPr>
              <a:t>Darren</a:t>
            </a:r>
            <a:br>
              <a:rPr lang="en-US">
                <a:cs typeface="Calibri"/>
              </a:rPr>
            </a:br>
            <a:endParaRPr lang="en-US">
              <a:cs typeface="Calibri"/>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 think most people here have been to one of our show and tells before, but if you haven’t, a show and tell is an event where: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We show our progress early and often. We don’t want to hide our work away, we want to make sure everyone is really clear on what we’re doing and where we’re heading.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It’s a chance for us to get feedback from everyone, to shape what we do next. We want to hear what’s important to you, and be steered by your ideas.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And it’s a place for us to make connections with other work that’s going on, both within the council and with other councils and </a:t>
            </a:r>
            <a:r>
              <a:rPr lang="en-US" sz="180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a:buNone/>
            </a:pPr>
            <a:endParaRPr lang="en-US">
              <a:cs typeface="Calibri"/>
            </a:endParaRPr>
          </a:p>
          <a:p>
            <a:pPr marL="457200" lvl="1" indent="0">
              <a:buFont typeface="Arial"/>
              <a:buNone/>
            </a:pPr>
            <a:endParaRPr lang="en-US">
              <a:cs typeface="Calibri"/>
            </a:endParaRPr>
          </a:p>
          <a:p>
            <a:pPr marL="457200" lvl="1" indent="0">
              <a:buFont typeface="Arial"/>
              <a:buNone/>
            </a:pPr>
            <a:endParaRPr lang="en-US">
              <a:cs typeface="Calibri"/>
            </a:endParaRPr>
          </a:p>
          <a:p>
            <a:pPr marL="171450" indent="-171450">
              <a:buFont typeface="Arial"/>
              <a:buChar char="•"/>
            </a:pPr>
            <a:endParaRPr lang="en-US">
              <a:cs typeface="Calibri"/>
            </a:endParaRPr>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0AA8D2E-43CC-D440-95E0-2E383F1107A0}" type="slidenum">
              <a:rPr lang="en-US" smtClean="0"/>
              <a:t>2</a:t>
            </a:fld>
            <a:endParaRPr lang="en-US"/>
          </a:p>
        </p:txBody>
      </p:sp>
    </p:spTree>
    <p:extLst>
      <p:ext uri="{BB962C8B-B14F-4D97-AF65-F5344CB8AC3E}">
        <p14:creationId xmlns:p14="http://schemas.microsoft.com/office/powerpoint/2010/main" val="1889715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20</a:t>
            </a:fld>
            <a:endParaRPr lang="en-US"/>
          </a:p>
        </p:txBody>
      </p:sp>
    </p:spTree>
    <p:extLst>
      <p:ext uri="{BB962C8B-B14F-4D97-AF65-F5344CB8AC3E}">
        <p14:creationId xmlns:p14="http://schemas.microsoft.com/office/powerpoint/2010/main" val="95053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Jenny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t>But we did question if going by topic was influenced by the order people saw these on the page. If Adults was at the top above topics, would people still choose to same path?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t>Connected to our tree testing</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21</a:t>
            </a:fld>
            <a:endParaRPr lang="en-US"/>
          </a:p>
        </p:txBody>
      </p:sp>
    </p:spTree>
    <p:extLst>
      <p:ext uri="{BB962C8B-B14F-4D97-AF65-F5344CB8AC3E}">
        <p14:creationId xmlns:p14="http://schemas.microsoft.com/office/powerpoint/2010/main" val="2584095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Jenny</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22</a:t>
            </a:fld>
            <a:endParaRPr lang="en-US"/>
          </a:p>
        </p:txBody>
      </p:sp>
    </p:spTree>
    <p:extLst>
      <p:ext uri="{BB962C8B-B14F-4D97-AF65-F5344CB8AC3E}">
        <p14:creationId xmlns:p14="http://schemas.microsoft.com/office/powerpoint/2010/main" val="2368766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Jenny</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23</a:t>
            </a:fld>
            <a:endParaRPr lang="en-US"/>
          </a:p>
        </p:txBody>
      </p:sp>
    </p:spTree>
    <p:extLst>
      <p:ext uri="{BB962C8B-B14F-4D97-AF65-F5344CB8AC3E}">
        <p14:creationId xmlns:p14="http://schemas.microsoft.com/office/powerpoint/2010/main" val="1456601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Jenny</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24</a:t>
            </a:fld>
            <a:endParaRPr lang="en-US"/>
          </a:p>
        </p:txBody>
      </p:sp>
    </p:spTree>
    <p:extLst>
      <p:ext uri="{BB962C8B-B14F-4D97-AF65-F5344CB8AC3E}">
        <p14:creationId xmlns:p14="http://schemas.microsoft.com/office/powerpoint/2010/main" val="3782235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Jenny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latin typeface="Open Sans" panose="020B0606030504020204" pitchFamily="34" charset="0"/>
                <a:ea typeface="Open Sans" panose="020B0606030504020204" pitchFamily="34" charset="0"/>
                <a:cs typeface="Open Sans" panose="020B0606030504020204" pitchFamily="34" charset="0"/>
              </a:rPr>
              <a:t>2 of the 8 residents understood what curated listings were</a:t>
            </a:r>
          </a:p>
        </p:txBody>
      </p:sp>
      <p:sp>
        <p:nvSpPr>
          <p:cNvPr id="4" name="Slide Number Placeholder 3"/>
          <p:cNvSpPr>
            <a:spLocks noGrp="1"/>
          </p:cNvSpPr>
          <p:nvPr>
            <p:ph type="sldNum" sz="quarter" idx="5"/>
          </p:nvPr>
        </p:nvSpPr>
        <p:spPr/>
        <p:txBody>
          <a:bodyPr/>
          <a:lstStyle/>
          <a:p>
            <a:fld id="{A73563E6-CB8C-0246-AC38-FED05646BC1B}" type="slidenum">
              <a:rPr lang="en-US" smtClean="0"/>
              <a:t>25</a:t>
            </a:fld>
            <a:endParaRPr lang="en-US"/>
          </a:p>
        </p:txBody>
      </p:sp>
    </p:spTree>
    <p:extLst>
      <p:ext uri="{BB962C8B-B14F-4D97-AF65-F5344CB8AC3E}">
        <p14:creationId xmlns:p14="http://schemas.microsoft.com/office/powerpoint/2010/main" val="153977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Jenny</a:t>
            </a:r>
          </a:p>
          <a:p>
            <a:endParaRPr lang="en-US" sz="12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A73563E6-CB8C-0246-AC38-FED05646BC1B}" type="slidenum">
              <a:rPr lang="en-US" smtClean="0"/>
              <a:t>26</a:t>
            </a:fld>
            <a:endParaRPr lang="en-US"/>
          </a:p>
        </p:txBody>
      </p:sp>
    </p:spTree>
    <p:extLst>
      <p:ext uri="{BB962C8B-B14F-4D97-AF65-F5344CB8AC3E}">
        <p14:creationId xmlns:p14="http://schemas.microsoft.com/office/powerpoint/2010/main" val="3844684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Jenny</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27</a:t>
            </a:fld>
            <a:endParaRPr lang="en-US"/>
          </a:p>
        </p:txBody>
      </p:sp>
    </p:spTree>
    <p:extLst>
      <p:ext uri="{BB962C8B-B14F-4D97-AF65-F5344CB8AC3E}">
        <p14:creationId xmlns:p14="http://schemas.microsoft.com/office/powerpoint/2010/main" val="2740719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Alysia</a:t>
            </a:r>
          </a:p>
        </p:txBody>
      </p:sp>
      <p:sp>
        <p:nvSpPr>
          <p:cNvPr id="4" name="Slide Number Placeholder 3"/>
          <p:cNvSpPr>
            <a:spLocks noGrp="1"/>
          </p:cNvSpPr>
          <p:nvPr>
            <p:ph type="sldNum" sz="quarter" idx="5"/>
          </p:nvPr>
        </p:nvSpPr>
        <p:spPr/>
        <p:txBody>
          <a:bodyPr/>
          <a:lstStyle/>
          <a:p>
            <a:fld id="{A73563E6-CB8C-0246-AC38-FED05646BC1B}" type="slidenum">
              <a:rPr lang="en-US" smtClean="0"/>
              <a:t>28</a:t>
            </a:fld>
            <a:endParaRPr lang="en-US"/>
          </a:p>
        </p:txBody>
      </p:sp>
    </p:spTree>
    <p:extLst>
      <p:ext uri="{BB962C8B-B14F-4D97-AF65-F5344CB8AC3E}">
        <p14:creationId xmlns:p14="http://schemas.microsoft.com/office/powerpoint/2010/main" val="3689409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Alysia</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29</a:t>
            </a:fld>
            <a:endParaRPr lang="en-US"/>
          </a:p>
        </p:txBody>
      </p:sp>
    </p:spTree>
    <p:extLst>
      <p:ext uri="{BB962C8B-B14F-4D97-AF65-F5344CB8AC3E}">
        <p14:creationId xmlns:p14="http://schemas.microsoft.com/office/powerpoint/2010/main" val="1334686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pPr>
            <a:r>
              <a:rPr lang="en-US">
                <a:latin typeface="Open Sans"/>
                <a:ea typeface="Open Sans"/>
                <a:cs typeface="Open Sans"/>
              </a:rPr>
              <a:t>Darren</a:t>
            </a:r>
          </a:p>
          <a:p>
            <a:pPr marL="0" indent="0">
              <a:lnSpc>
                <a:spcPct val="150000"/>
              </a:lnSpc>
              <a:buFont typeface="Arial" panose="020B0604020202020204" pitchFamily="34" charset="0"/>
              <a:buNone/>
            </a:pP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07000"/>
              </a:lnSpc>
              <a:spcAft>
                <a:spcPts val="800"/>
              </a:spcAft>
              <a:buFont typeface="Arial" panose="020B0604020202020204" pitchFamily="34" charset="0"/>
              <a:buChar char="•"/>
            </a:pPr>
            <a:r>
              <a:rPr lang="en-US" sz="1800">
                <a:effectLst/>
                <a:latin typeface="Calibri"/>
                <a:ea typeface="Calibri" panose="020F0502020204030204" pitchFamily="34" charset="0"/>
                <a:cs typeface="Calibri"/>
              </a:rPr>
              <a:t>In today’s show and tell, we’re going to </a:t>
            </a:r>
            <a:r>
              <a:rPr lang="en-US" sz="1800">
                <a:latin typeface="Calibri"/>
                <a:ea typeface="Calibri" panose="020F0502020204030204" pitchFamily="34" charset="0"/>
                <a:cs typeface="Calibri"/>
              </a:rPr>
              <a:t>talk about some tree testing we did online with residents, and what we've learned from that</a:t>
            </a:r>
          </a:p>
          <a:p>
            <a:pPr marL="285750" indent="-285750">
              <a:lnSpc>
                <a:spcPct val="107000"/>
              </a:lnSpc>
              <a:spcAft>
                <a:spcPts val="800"/>
              </a:spcAft>
              <a:buFont typeface="Arial" panose="020B0604020202020204" pitchFamily="34" charset="0"/>
              <a:buChar char="•"/>
            </a:pPr>
            <a:r>
              <a:rPr lang="en-US" sz="1800">
                <a:latin typeface="Calibri"/>
                <a:ea typeface="Open Sans"/>
                <a:cs typeface="Calibri"/>
              </a:rPr>
              <a:t>More in-person testing of the prototype and what came out of that</a:t>
            </a:r>
          </a:p>
          <a:p>
            <a:pPr marL="285750" indent="-285750">
              <a:lnSpc>
                <a:spcPct val="107000"/>
              </a:lnSpc>
              <a:spcAft>
                <a:spcPts val="800"/>
              </a:spcAft>
              <a:buFont typeface="Arial" panose="020B0604020202020204" pitchFamily="34" charset="0"/>
              <a:buChar char="•"/>
            </a:pPr>
            <a:r>
              <a:rPr lang="en-US" sz="1800">
                <a:latin typeface="Calibri"/>
                <a:ea typeface="Open Sans"/>
                <a:cs typeface="Calibri"/>
              </a:rPr>
              <a:t>We'll have a demo of our proof of concept for the reusable product</a:t>
            </a:r>
          </a:p>
          <a:p>
            <a:pPr marL="285750" indent="-285750">
              <a:lnSpc>
                <a:spcPct val="107000"/>
              </a:lnSpc>
              <a:spcAft>
                <a:spcPts val="800"/>
              </a:spcAft>
              <a:buFont typeface="Arial" panose="020B0604020202020204" pitchFamily="34" charset="0"/>
              <a:buChar char="•"/>
            </a:pPr>
            <a:r>
              <a:rPr lang="en-US" sz="1800">
                <a:latin typeface="Calibri"/>
                <a:ea typeface="Open Sans"/>
                <a:cs typeface="Calibri"/>
              </a:rPr>
              <a:t>And an update on engagement with other councils</a:t>
            </a:r>
          </a:p>
          <a:p>
            <a:pPr marL="285750" indent="-285750">
              <a:lnSpc>
                <a:spcPct val="107000"/>
              </a:lnSpc>
              <a:spcAft>
                <a:spcPts val="800"/>
              </a:spcAft>
              <a:buFont typeface="Arial" panose="020B0604020202020204" pitchFamily="34" charset="0"/>
              <a:buChar char="•"/>
            </a:pPr>
            <a:r>
              <a:rPr lang="en-US" sz="1800">
                <a:latin typeface="Calibri"/>
                <a:ea typeface="Open Sans"/>
                <a:cs typeface="Calibri"/>
              </a:rPr>
              <a:t>Your feedback is invaluable so please don't be shy</a:t>
            </a:r>
            <a:endParaRPr lang="en-US" sz="1800">
              <a:latin typeface="Calibri" panose="020F0502020204030204" pitchFamily="34" charset="0"/>
              <a:ea typeface="Open Sans" panose="020B0606030504020204" pitchFamily="34" charset="0"/>
              <a:cs typeface="Calibri"/>
            </a:endParaRPr>
          </a:p>
        </p:txBody>
      </p:sp>
      <p:sp>
        <p:nvSpPr>
          <p:cNvPr id="4" name="Slide Number Placeholder 3"/>
          <p:cNvSpPr>
            <a:spLocks noGrp="1"/>
          </p:cNvSpPr>
          <p:nvPr>
            <p:ph type="sldNum" sz="quarter" idx="5"/>
          </p:nvPr>
        </p:nvSpPr>
        <p:spPr/>
        <p:txBody>
          <a:bodyPr/>
          <a:lstStyle/>
          <a:p>
            <a:fld id="{757B570D-3338-4AB5-B9EE-C550D37E0CA9}" type="slidenum">
              <a:rPr lang="en-GB" smtClean="0"/>
              <a:t>3</a:t>
            </a:fld>
            <a:endParaRPr lang="en-GB"/>
          </a:p>
        </p:txBody>
      </p:sp>
    </p:spTree>
    <p:extLst>
      <p:ext uri="{BB962C8B-B14F-4D97-AF65-F5344CB8AC3E}">
        <p14:creationId xmlns:p14="http://schemas.microsoft.com/office/powerpoint/2010/main" val="1756019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30</a:t>
            </a:fld>
            <a:endParaRPr lang="en-US"/>
          </a:p>
        </p:txBody>
      </p:sp>
    </p:spTree>
    <p:extLst>
      <p:ext uri="{BB962C8B-B14F-4D97-AF65-F5344CB8AC3E}">
        <p14:creationId xmlns:p14="http://schemas.microsoft.com/office/powerpoint/2010/main" val="521317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Before we get into the detail, I just want to refresh on who we are and what we’re trying to achieve.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574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Journey through Alpha, why are we creating a proof of concept?</a:t>
            </a:r>
          </a:p>
          <a:p>
            <a:pPr marL="171450" indent="-171450">
              <a:buFontTx/>
              <a:buChar char="-"/>
            </a:pPr>
            <a:r>
              <a:rPr lang="en-US"/>
              <a:t>What is a proof of concept?</a:t>
            </a:r>
          </a:p>
          <a:p>
            <a:pPr marL="171450" indent="-171450">
              <a:buFontTx/>
              <a:buChar char="-"/>
            </a:pPr>
            <a:r>
              <a:rPr lang="en-US"/>
              <a:t>What’s the scope? What are we building?</a:t>
            </a:r>
          </a:p>
        </p:txBody>
      </p:sp>
      <p:sp>
        <p:nvSpPr>
          <p:cNvPr id="4" name="Slide Number Placeholder 3"/>
          <p:cNvSpPr>
            <a:spLocks noGrp="1"/>
          </p:cNvSpPr>
          <p:nvPr>
            <p:ph type="sldNum" sz="quarter" idx="5"/>
          </p:nvPr>
        </p:nvSpPr>
        <p:spPr/>
        <p:txBody>
          <a:bodyPr/>
          <a:lstStyle/>
          <a:p>
            <a:fld id="{A73563E6-CB8C-0246-AC38-FED05646BC1B}" type="slidenum">
              <a:rPr lang="en-US" smtClean="0"/>
              <a:t>32</a:t>
            </a:fld>
            <a:endParaRPr lang="en-US"/>
          </a:p>
        </p:txBody>
      </p:sp>
    </p:spTree>
    <p:extLst>
      <p:ext uri="{BB962C8B-B14F-4D97-AF65-F5344CB8AC3E}">
        <p14:creationId xmlns:p14="http://schemas.microsoft.com/office/powerpoint/2010/main" val="4068805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Journey through Alpha, why are we creating a proof of concept?</a:t>
            </a:r>
          </a:p>
          <a:p>
            <a:pPr marL="171450" indent="-171450">
              <a:buFontTx/>
              <a:buChar char="-"/>
            </a:pPr>
            <a:r>
              <a:rPr lang="en-US"/>
              <a:t>What is a proof of concept?</a:t>
            </a:r>
          </a:p>
          <a:p>
            <a:pPr marL="171450" indent="-171450">
              <a:buFontTx/>
              <a:buChar char="-"/>
            </a:pPr>
            <a:r>
              <a:rPr lang="en-US"/>
              <a:t>What’s the scope? What are we building?</a:t>
            </a:r>
          </a:p>
        </p:txBody>
      </p:sp>
      <p:sp>
        <p:nvSpPr>
          <p:cNvPr id="4" name="Slide Number Placeholder 3"/>
          <p:cNvSpPr>
            <a:spLocks noGrp="1"/>
          </p:cNvSpPr>
          <p:nvPr>
            <p:ph type="sldNum" sz="quarter" idx="5"/>
          </p:nvPr>
        </p:nvSpPr>
        <p:spPr/>
        <p:txBody>
          <a:bodyPr/>
          <a:lstStyle/>
          <a:p>
            <a:fld id="{A73563E6-CB8C-0246-AC38-FED05646BC1B}" type="slidenum">
              <a:rPr lang="en-US" smtClean="0"/>
              <a:t>33</a:t>
            </a:fld>
            <a:endParaRPr lang="en-US"/>
          </a:p>
        </p:txBody>
      </p:sp>
    </p:spTree>
    <p:extLst>
      <p:ext uri="{BB962C8B-B14F-4D97-AF65-F5344CB8AC3E}">
        <p14:creationId xmlns:p14="http://schemas.microsoft.com/office/powerpoint/2010/main" val="332370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Journey through Alpha, why are we creating a proof of concept?</a:t>
            </a:r>
          </a:p>
          <a:p>
            <a:pPr marL="171450" indent="-171450">
              <a:buFontTx/>
              <a:buChar char="-"/>
            </a:pPr>
            <a:r>
              <a:rPr lang="en-US"/>
              <a:t>What is a proof of concept?</a:t>
            </a:r>
          </a:p>
          <a:p>
            <a:pPr marL="171450" indent="-171450">
              <a:buFontTx/>
              <a:buChar char="-"/>
            </a:pPr>
            <a:r>
              <a:rPr lang="en-US"/>
              <a:t>What’s the scope? What are we building?</a:t>
            </a:r>
          </a:p>
        </p:txBody>
      </p:sp>
      <p:sp>
        <p:nvSpPr>
          <p:cNvPr id="4" name="Slide Number Placeholder 3"/>
          <p:cNvSpPr>
            <a:spLocks noGrp="1"/>
          </p:cNvSpPr>
          <p:nvPr>
            <p:ph type="sldNum" sz="quarter" idx="5"/>
          </p:nvPr>
        </p:nvSpPr>
        <p:spPr/>
        <p:txBody>
          <a:bodyPr/>
          <a:lstStyle/>
          <a:p>
            <a:fld id="{A73563E6-CB8C-0246-AC38-FED05646BC1B}" type="slidenum">
              <a:rPr lang="en-US" smtClean="0"/>
              <a:t>34</a:t>
            </a:fld>
            <a:endParaRPr lang="en-US"/>
          </a:p>
        </p:txBody>
      </p:sp>
    </p:spTree>
    <p:extLst>
      <p:ext uri="{BB962C8B-B14F-4D97-AF65-F5344CB8AC3E}">
        <p14:creationId xmlns:p14="http://schemas.microsoft.com/office/powerpoint/2010/main" val="898422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Journey through Alpha, why are we creating a proof of concept?</a:t>
            </a:r>
          </a:p>
          <a:p>
            <a:pPr marL="171450" indent="-171450">
              <a:buFontTx/>
              <a:buChar char="-"/>
            </a:pPr>
            <a:r>
              <a:rPr lang="en-US"/>
              <a:t>What is a proof of concept?</a:t>
            </a:r>
          </a:p>
          <a:p>
            <a:pPr marL="171450" indent="-171450">
              <a:buFontTx/>
              <a:buChar char="-"/>
            </a:pPr>
            <a:r>
              <a:rPr lang="en-US"/>
              <a:t>What’s the scope? What are we building?</a:t>
            </a:r>
          </a:p>
        </p:txBody>
      </p:sp>
      <p:sp>
        <p:nvSpPr>
          <p:cNvPr id="4" name="Slide Number Placeholder 3"/>
          <p:cNvSpPr>
            <a:spLocks noGrp="1"/>
          </p:cNvSpPr>
          <p:nvPr>
            <p:ph type="sldNum" sz="quarter" idx="5"/>
          </p:nvPr>
        </p:nvSpPr>
        <p:spPr/>
        <p:txBody>
          <a:bodyPr/>
          <a:lstStyle/>
          <a:p>
            <a:fld id="{A73563E6-CB8C-0246-AC38-FED05646BC1B}" type="slidenum">
              <a:rPr lang="en-US" smtClean="0"/>
              <a:t>35</a:t>
            </a:fld>
            <a:endParaRPr lang="en-US"/>
          </a:p>
        </p:txBody>
      </p:sp>
    </p:spTree>
    <p:extLst>
      <p:ext uri="{BB962C8B-B14F-4D97-AF65-F5344CB8AC3E}">
        <p14:creationId xmlns:p14="http://schemas.microsoft.com/office/powerpoint/2010/main" val="3472800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36</a:t>
            </a:fld>
            <a:endParaRPr lang="en-US"/>
          </a:p>
        </p:txBody>
      </p:sp>
    </p:spTree>
    <p:extLst>
      <p:ext uri="{BB962C8B-B14F-4D97-AF65-F5344CB8AC3E}">
        <p14:creationId xmlns:p14="http://schemas.microsoft.com/office/powerpoint/2010/main" val="118863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Before we get into the detail, I just want to refresh on who we are and what we’re trying to achieve.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633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38</a:t>
            </a:fld>
            <a:endParaRPr lang="en-US"/>
          </a:p>
        </p:txBody>
      </p:sp>
    </p:spTree>
    <p:extLst>
      <p:ext uri="{BB962C8B-B14F-4D97-AF65-F5344CB8AC3E}">
        <p14:creationId xmlns:p14="http://schemas.microsoft.com/office/powerpoint/2010/main" val="26255889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Before we get into the detail, I just want to refresh on who we are and what we’re trying to achieve.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614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Before we get into the detail, I just want to refresh on who we are and what we’re trying to achieve.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1506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Journey through Alpha, why are we creating a proof of concept?</a:t>
            </a:r>
          </a:p>
          <a:p>
            <a:pPr marL="171450" indent="-171450">
              <a:buFontTx/>
              <a:buChar char="-"/>
            </a:pPr>
            <a:r>
              <a:rPr lang="en-US"/>
              <a:t>What is a proof of concept?</a:t>
            </a:r>
          </a:p>
          <a:p>
            <a:pPr marL="171450" indent="-171450">
              <a:buFontTx/>
              <a:buChar char="-"/>
            </a:pPr>
            <a:r>
              <a:rPr lang="en-US"/>
              <a:t>What’s the scope? What are we building?</a:t>
            </a:r>
          </a:p>
        </p:txBody>
      </p:sp>
      <p:sp>
        <p:nvSpPr>
          <p:cNvPr id="4" name="Slide Number Placeholder 3"/>
          <p:cNvSpPr>
            <a:spLocks noGrp="1"/>
          </p:cNvSpPr>
          <p:nvPr>
            <p:ph type="sldNum" sz="quarter" idx="5"/>
          </p:nvPr>
        </p:nvSpPr>
        <p:spPr/>
        <p:txBody>
          <a:bodyPr/>
          <a:lstStyle/>
          <a:p>
            <a:fld id="{A73563E6-CB8C-0246-AC38-FED05646BC1B}" type="slidenum">
              <a:rPr lang="en-US" smtClean="0"/>
              <a:t>40</a:t>
            </a:fld>
            <a:endParaRPr lang="en-US"/>
          </a:p>
        </p:txBody>
      </p:sp>
    </p:spTree>
    <p:extLst>
      <p:ext uri="{BB962C8B-B14F-4D97-AF65-F5344CB8AC3E}">
        <p14:creationId xmlns:p14="http://schemas.microsoft.com/office/powerpoint/2010/main" val="4007220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ef735448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def735448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lnSpc>
                <a:spcPct val="150000"/>
              </a:lnSpc>
              <a:spcBef>
                <a:spcPts val="0"/>
              </a:spcBef>
              <a:spcAft>
                <a:spcPts val="0"/>
              </a:spcAft>
              <a:buClr>
                <a:srgbClr val="3C3C3B"/>
              </a:buClr>
              <a:buSzPts val="2500"/>
              <a:buFont typeface="Arial"/>
              <a:buNone/>
            </a:pPr>
            <a:r>
              <a:rPr lang="en-US">
                <a:cs typeface="Calibri"/>
              </a:rPr>
              <a:t>Darren</a:t>
            </a:r>
          </a:p>
          <a:p>
            <a:pPr marL="0" lvl="0" indent="0" algn="l">
              <a:lnSpc>
                <a:spcPct val="150000"/>
              </a:lnSpc>
              <a:spcBef>
                <a:spcPts val="0"/>
              </a:spcBef>
              <a:spcAft>
                <a:spcPts val="0"/>
              </a:spcAft>
              <a:buClr>
                <a:srgbClr val="3C3C3B"/>
              </a:buClr>
              <a:buSzPts val="2500"/>
              <a:buFont typeface="Arial"/>
              <a:buNone/>
            </a:pPr>
            <a:endParaRPr lang="en-US">
              <a:cs typeface="Calibri"/>
            </a:endParaRPr>
          </a:p>
          <a:p>
            <a:pPr marL="285750" indent="-285750">
              <a:lnSpc>
                <a:spcPct val="107000"/>
              </a:lnSpc>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We’re a blended team from across the council, made up of colleagues from Adults, </a:t>
            </a:r>
            <a:r>
              <a:rPr lang="en-US" sz="1800" err="1">
                <a:effectLst/>
                <a:latin typeface="Calibri" panose="020F0502020204030204" pitchFamily="34" charset="0"/>
                <a:ea typeface="Calibri" panose="020F0502020204030204" pitchFamily="34" charset="0"/>
                <a:cs typeface="Times New Roman" panose="02020603050405020304" pitchFamily="18" charset="0"/>
              </a:rPr>
              <a:t>Childrens</a:t>
            </a:r>
            <a:r>
              <a:rPr lang="en-US" sz="1800">
                <a:effectLst/>
                <a:latin typeface="Calibri" panose="020F0502020204030204" pitchFamily="34" charset="0"/>
                <a:ea typeface="Calibri" panose="020F0502020204030204" pitchFamily="34" charset="0"/>
                <a:cs typeface="Times New Roman" panose="02020603050405020304" pitchFamily="18" charset="0"/>
              </a:rPr>
              <a:t>, Digital and from our product partner TPX Impact.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We also meet weekly with our collaborators – a mix of colleagues from Public Health, </a:t>
            </a:r>
            <a:r>
              <a:rPr lang="en-US" sz="1800" err="1">
                <a:effectLst/>
                <a:latin typeface="Calibri" panose="020F0502020204030204" pitchFamily="34" charset="0"/>
                <a:ea typeface="Calibri" panose="020F0502020204030204" pitchFamily="34" charset="0"/>
                <a:cs typeface="Times New Roman" panose="02020603050405020304" pitchFamily="18" charset="0"/>
              </a:rPr>
              <a:t>Childrens</a:t>
            </a:r>
            <a:r>
              <a:rPr lang="en-US" sz="1800">
                <a:effectLst/>
                <a:latin typeface="Calibri" panose="020F0502020204030204" pitchFamily="34" charset="0"/>
                <a:ea typeface="Calibri" panose="020F0502020204030204" pitchFamily="34" charset="0"/>
                <a:cs typeface="Times New Roman" panose="02020603050405020304" pitchFamily="18" charset="0"/>
              </a:rPr>
              <a:t> and Digital. We work with them to get regular critique and feedback on our work.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50000"/>
              </a:lnSpc>
              <a:spcBef>
                <a:spcPts val="0"/>
              </a:spcBef>
              <a:spcAft>
                <a:spcPts val="0"/>
              </a:spcAft>
              <a:buClr>
                <a:srgbClr val="3C3C3B"/>
              </a:buClr>
              <a:buSzPts val="2500"/>
              <a:buFont typeface="Arial"/>
              <a:buNone/>
            </a:pPr>
            <a:endParaRPr lang="en-US">
              <a:cs typeface="Calibri"/>
            </a:endParaRPr>
          </a:p>
          <a:p>
            <a:pPr marL="171450" indent="-171450">
              <a:buSzPts val="2500"/>
              <a:buFont typeface="Arial"/>
              <a:buChar char="•"/>
            </a:pPr>
            <a:endParaRPr lang="en-US">
              <a:cs typeface="Calibri"/>
            </a:endParaRPr>
          </a:p>
          <a:p>
            <a:pPr marL="457200" indent="-387350">
              <a:lnSpc>
                <a:spcPct val="150000"/>
              </a:lnSpc>
              <a:buClr>
                <a:srgbClr val="3C3C3B"/>
              </a:buClr>
              <a:buSzPts val="2500"/>
              <a:buFont typeface="Open Sans"/>
              <a:buChar char="•"/>
            </a:pPr>
            <a:endParaRPr lang="en-US">
              <a:cs typeface="Calibri"/>
            </a:endParaRPr>
          </a:p>
        </p:txBody>
      </p:sp>
    </p:spTree>
    <p:extLst>
      <p:ext uri="{BB962C8B-B14F-4D97-AF65-F5344CB8AC3E}">
        <p14:creationId xmlns:p14="http://schemas.microsoft.com/office/powerpoint/2010/main" val="420974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ef735448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def735448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lnSpc>
                <a:spcPct val="150000"/>
              </a:lnSpc>
              <a:spcBef>
                <a:spcPts val="0"/>
              </a:spcBef>
              <a:spcAft>
                <a:spcPts val="0"/>
              </a:spcAft>
              <a:buClr>
                <a:srgbClr val="3C3C3B"/>
              </a:buClr>
              <a:buSzPts val="2500"/>
              <a:buFont typeface="Arial"/>
              <a:buNone/>
            </a:pPr>
            <a:r>
              <a:rPr lang="en-US">
                <a:cs typeface="Calibri"/>
              </a:rPr>
              <a:t>Darren</a:t>
            </a:r>
          </a:p>
          <a:p>
            <a:pPr marL="0" lvl="0" indent="0" algn="l">
              <a:lnSpc>
                <a:spcPct val="150000"/>
              </a:lnSpc>
              <a:spcBef>
                <a:spcPts val="0"/>
              </a:spcBef>
              <a:spcAft>
                <a:spcPts val="0"/>
              </a:spcAft>
              <a:buClr>
                <a:srgbClr val="3C3C3B"/>
              </a:buClr>
              <a:buSzPts val="2500"/>
              <a:buFont typeface="Arial"/>
              <a:buNone/>
            </a:pPr>
            <a:endParaRPr lang="en-US">
              <a:cs typeface="Calibri"/>
            </a:endParaRPr>
          </a:p>
          <a:p>
            <a:pPr marL="285750" indent="-285750">
              <a:lnSpc>
                <a:spcPct val="107000"/>
              </a:lnSpc>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We’re a blended team from across the council, made up of colleagues from Adults, </a:t>
            </a:r>
            <a:r>
              <a:rPr lang="en-US" sz="1800" err="1">
                <a:effectLst/>
                <a:latin typeface="Calibri" panose="020F0502020204030204" pitchFamily="34" charset="0"/>
                <a:ea typeface="Calibri" panose="020F0502020204030204" pitchFamily="34" charset="0"/>
                <a:cs typeface="Times New Roman" panose="02020603050405020304" pitchFamily="18" charset="0"/>
              </a:rPr>
              <a:t>Childrens</a:t>
            </a:r>
            <a:r>
              <a:rPr lang="en-US" sz="1800">
                <a:effectLst/>
                <a:latin typeface="Calibri" panose="020F0502020204030204" pitchFamily="34" charset="0"/>
                <a:ea typeface="Calibri" panose="020F0502020204030204" pitchFamily="34" charset="0"/>
                <a:cs typeface="Times New Roman" panose="02020603050405020304" pitchFamily="18" charset="0"/>
              </a:rPr>
              <a:t>, Digital and from our product partner TPX Impact.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We also meet weekly with our collaborators – a mix of colleagues from Public Health, </a:t>
            </a:r>
            <a:r>
              <a:rPr lang="en-US" sz="1800" err="1">
                <a:effectLst/>
                <a:latin typeface="Calibri" panose="020F0502020204030204" pitchFamily="34" charset="0"/>
                <a:ea typeface="Calibri" panose="020F0502020204030204" pitchFamily="34" charset="0"/>
                <a:cs typeface="Times New Roman" panose="02020603050405020304" pitchFamily="18" charset="0"/>
              </a:rPr>
              <a:t>Childrens</a:t>
            </a:r>
            <a:r>
              <a:rPr lang="en-US" sz="1800">
                <a:effectLst/>
                <a:latin typeface="Calibri" panose="020F0502020204030204" pitchFamily="34" charset="0"/>
                <a:ea typeface="Calibri" panose="020F0502020204030204" pitchFamily="34" charset="0"/>
                <a:cs typeface="Times New Roman" panose="02020603050405020304" pitchFamily="18" charset="0"/>
              </a:rPr>
              <a:t> and Digital. We work with them to get regular critique and feedback on our work.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50000"/>
              </a:lnSpc>
              <a:spcBef>
                <a:spcPts val="0"/>
              </a:spcBef>
              <a:spcAft>
                <a:spcPts val="0"/>
              </a:spcAft>
              <a:buClr>
                <a:srgbClr val="3C3C3B"/>
              </a:buClr>
              <a:buSzPts val="2500"/>
              <a:buFont typeface="Arial"/>
              <a:buNone/>
            </a:pPr>
            <a:endParaRPr lang="en-US">
              <a:cs typeface="Calibri"/>
            </a:endParaRPr>
          </a:p>
          <a:p>
            <a:pPr marL="171450" indent="-171450">
              <a:buSzPts val="2500"/>
              <a:buFont typeface="Arial"/>
              <a:buChar char="•"/>
            </a:pPr>
            <a:endParaRPr lang="en-US">
              <a:cs typeface="Calibri"/>
            </a:endParaRPr>
          </a:p>
          <a:p>
            <a:pPr marL="457200" indent="-387350">
              <a:lnSpc>
                <a:spcPct val="150000"/>
              </a:lnSpc>
              <a:buClr>
                <a:srgbClr val="3C3C3B"/>
              </a:buClr>
              <a:buSzPts val="2500"/>
              <a:buFont typeface="Open Sans"/>
              <a:buChar char="•"/>
            </a:pPr>
            <a:endParaRPr lang="en-US">
              <a:cs typeface="Calibri"/>
            </a:endParaRPr>
          </a:p>
        </p:txBody>
      </p:sp>
    </p:spTree>
    <p:extLst>
      <p:ext uri="{BB962C8B-B14F-4D97-AF65-F5344CB8AC3E}">
        <p14:creationId xmlns:p14="http://schemas.microsoft.com/office/powerpoint/2010/main" val="700296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Darren</a:t>
            </a:r>
          </a:p>
          <a:p>
            <a:endParaRPr lang="en-US">
              <a:cs typeface="Calibri"/>
            </a:endParaRPr>
          </a:p>
          <a:p>
            <a:pPr>
              <a:lnSpc>
                <a:spcPct val="107000"/>
              </a:lnSpc>
              <a:spcAft>
                <a:spcPts val="800"/>
              </a:spcAft>
            </a:pPr>
            <a:r>
              <a:rPr lang="en-US" sz="1800">
                <a:effectLst/>
                <a:latin typeface="Calibri"/>
                <a:ea typeface="Calibri" panose="020F0502020204030204" pitchFamily="34" charset="0"/>
                <a:cs typeface="Calibri"/>
              </a:rPr>
              <a:t>And we have a mission statement, that </a:t>
            </a:r>
            <a:r>
              <a:rPr lang="en-US" sz="1800" err="1">
                <a:effectLst/>
                <a:latin typeface="Calibri"/>
                <a:ea typeface="Calibri" panose="020F0502020204030204" pitchFamily="34" charset="0"/>
                <a:cs typeface="Calibri"/>
              </a:rPr>
              <a:t>summarises</a:t>
            </a:r>
            <a:r>
              <a:rPr lang="en-US" sz="1800">
                <a:effectLst/>
                <a:latin typeface="Calibri"/>
                <a:ea typeface="Calibri" panose="020F0502020204030204" pitchFamily="34" charset="0"/>
                <a:cs typeface="Calibri"/>
              </a:rPr>
              <a:t> what we want to achieve.</a:t>
            </a:r>
            <a:endParaRPr lang="en-GB" sz="1800">
              <a:effectLst/>
              <a:latin typeface="Calibri"/>
              <a:ea typeface="Calibri" panose="020F0502020204030204" pitchFamily="34" charset="0"/>
              <a:cs typeface="Calibri"/>
            </a:endParaRPr>
          </a:p>
          <a:p>
            <a:pPr>
              <a:lnSpc>
                <a:spcPct val="107000"/>
              </a:lnSpc>
              <a:spcAft>
                <a:spcPts val="800"/>
              </a:spcAft>
            </a:pPr>
            <a:r>
              <a:rPr lang="en-GB" sz="1800">
                <a:effectLst/>
                <a:latin typeface="Calibri"/>
                <a:ea typeface="Calibri" panose="020F0502020204030204" pitchFamily="34" charset="0"/>
                <a:cs typeface="Calibri"/>
              </a:rPr>
              <a:t>We want to design a reusable community directory product that:</a:t>
            </a:r>
          </a:p>
          <a:p>
            <a:pPr marL="342900" lvl="0" indent="-342900">
              <a:lnSpc>
                <a:spcPct val="107000"/>
              </a:lnSpc>
              <a:spcAft>
                <a:spcPts val="800"/>
              </a:spcAft>
              <a:buFont typeface="+mj-lt"/>
              <a:buAutoNum type="arabicParenR"/>
              <a:tabLst>
                <a:tab pos="457200" algn="l"/>
              </a:tabLst>
            </a:pPr>
            <a:r>
              <a:rPr lang="en-GB" sz="1800">
                <a:effectLst/>
                <a:latin typeface="Calibri"/>
                <a:ea typeface="Calibri" panose="020F0502020204030204" pitchFamily="34" charset="0"/>
                <a:cs typeface="Calibri"/>
              </a:rPr>
              <a:t>makes local information, advice and services more accessible, intuitive and easy to navigate for residents </a:t>
            </a:r>
          </a:p>
          <a:p>
            <a:pPr marL="342900" lvl="0" indent="-342900">
              <a:lnSpc>
                <a:spcPct val="107000"/>
              </a:lnSpc>
              <a:spcAft>
                <a:spcPts val="800"/>
              </a:spcAft>
              <a:buFont typeface="+mj-lt"/>
              <a:buAutoNum type="arabicParenR"/>
              <a:tabLst>
                <a:tab pos="457200" algn="l"/>
              </a:tabLst>
            </a:pPr>
            <a:r>
              <a:rPr lang="en-GB" sz="1800">
                <a:effectLst/>
                <a:latin typeface="Calibri"/>
                <a:ea typeface="Calibri" panose="020F0502020204030204" pitchFamily="34" charset="0"/>
                <a:cs typeface="Calibri"/>
              </a:rPr>
              <a:t>creates a more sustainable and devolved way to publish and update content for all organisations and service providers involved</a:t>
            </a:r>
          </a:p>
          <a:p>
            <a:pPr>
              <a:lnSpc>
                <a:spcPct val="107000"/>
              </a:lnSpc>
              <a:spcAft>
                <a:spcPts val="800"/>
              </a:spcAft>
            </a:pPr>
            <a:r>
              <a:rPr lang="en-GB" sz="1800">
                <a:effectLst/>
                <a:latin typeface="Calibri"/>
                <a:ea typeface="Calibri" panose="020F0502020204030204" pitchFamily="34" charset="0"/>
                <a:cs typeface="Calibri"/>
              </a:rPr>
              <a:t>This project is also part-funded by the Local Digital Fund, so that the product we create at Greenwich can be reused by other local authorities too.</a:t>
            </a:r>
            <a:r>
              <a:rPr lang="en-GB" sz="1800">
                <a:latin typeface="Calibri"/>
                <a:ea typeface="Calibri" panose="020F0502020204030204" pitchFamily="34" charset="0"/>
                <a:cs typeface="Calibri"/>
              </a:rPr>
              <a:t> </a:t>
            </a:r>
            <a:endParaRPr lang="en-GB" sz="1800">
              <a:effectLst/>
              <a:latin typeface="Calibri" panose="020F0502020204030204" pitchFamily="34" charset="0"/>
              <a:ea typeface="Calibri" panose="020F0502020204030204" pitchFamily="34" charset="0"/>
              <a:cs typeface="Calibri"/>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7</a:t>
            </a:fld>
            <a:endParaRPr lang="en-US"/>
          </a:p>
        </p:txBody>
      </p:sp>
    </p:spTree>
    <p:extLst>
      <p:ext uri="{BB962C8B-B14F-4D97-AF65-F5344CB8AC3E}">
        <p14:creationId xmlns:p14="http://schemas.microsoft.com/office/powerpoint/2010/main" val="1262395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ef735448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def735448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9850">
              <a:lnSpc>
                <a:spcPct val="150000"/>
              </a:lnSpc>
              <a:buClr>
                <a:srgbClr val="3C3C3B"/>
              </a:buClr>
              <a:buSzPts val="2500"/>
            </a:pPr>
            <a:r>
              <a:rPr lang="en-US"/>
              <a:t>A</a:t>
            </a:r>
          </a:p>
        </p:txBody>
      </p:sp>
    </p:spTree>
    <p:extLst>
      <p:ext uri="{BB962C8B-B14F-4D97-AF65-F5344CB8AC3E}">
        <p14:creationId xmlns:p14="http://schemas.microsoft.com/office/powerpoint/2010/main" val="2933864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Alysia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893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399A8-F3F0-4711-B48C-209896C2A5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816F02B-CC13-4345-A535-4DCAC11774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89F32BC-3A8C-4BC9-AD2B-E652E00B6F70}"/>
              </a:ext>
            </a:extLst>
          </p:cNvPr>
          <p:cNvSpPr>
            <a:spLocks noGrp="1"/>
          </p:cNvSpPr>
          <p:nvPr>
            <p:ph type="dt" sz="half" idx="10"/>
          </p:nvPr>
        </p:nvSpPr>
        <p:spPr/>
        <p:txBody>
          <a:bodyPr/>
          <a:lstStyle/>
          <a:p>
            <a:fld id="{875BDAE2-76A0-4709-B018-EF427CC702F6}" type="datetimeFigureOut">
              <a:rPr lang="en-GB" smtClean="0"/>
              <a:t>14/12/2022</a:t>
            </a:fld>
            <a:endParaRPr lang="en-GB"/>
          </a:p>
        </p:txBody>
      </p:sp>
      <p:sp>
        <p:nvSpPr>
          <p:cNvPr id="5" name="Footer Placeholder 4">
            <a:extLst>
              <a:ext uri="{FF2B5EF4-FFF2-40B4-BE49-F238E27FC236}">
                <a16:creationId xmlns:a16="http://schemas.microsoft.com/office/drawing/2014/main" id="{97E09DDB-C6E4-4534-A587-C4F841CD94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48659B-B957-47B3-AB14-3B3D72897095}"/>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3842374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4D25E-2EF0-4D9C-AB6A-968FFF6451F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E36097-BBF0-4EC3-ADCB-DBEED1DB8F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055D44-4E4C-49D9-83CD-4EF2B1BD9C23}"/>
              </a:ext>
            </a:extLst>
          </p:cNvPr>
          <p:cNvSpPr>
            <a:spLocks noGrp="1"/>
          </p:cNvSpPr>
          <p:nvPr>
            <p:ph type="dt" sz="half" idx="10"/>
          </p:nvPr>
        </p:nvSpPr>
        <p:spPr/>
        <p:txBody>
          <a:bodyPr/>
          <a:lstStyle/>
          <a:p>
            <a:fld id="{875BDAE2-76A0-4709-B018-EF427CC702F6}" type="datetimeFigureOut">
              <a:rPr lang="en-GB" smtClean="0"/>
              <a:t>14/12/2022</a:t>
            </a:fld>
            <a:endParaRPr lang="en-GB"/>
          </a:p>
        </p:txBody>
      </p:sp>
      <p:sp>
        <p:nvSpPr>
          <p:cNvPr id="5" name="Footer Placeholder 4">
            <a:extLst>
              <a:ext uri="{FF2B5EF4-FFF2-40B4-BE49-F238E27FC236}">
                <a16:creationId xmlns:a16="http://schemas.microsoft.com/office/drawing/2014/main" id="{78A7BD50-8262-4F60-9C2B-495BF488E8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E3D03B-979B-46C7-A243-C7265823FE1A}"/>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1532628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F9E3B3-E95B-474F-B88B-D8DE2EEFF57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3B97E4-8451-4FBA-BB21-1635823764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3C4B02-8E90-42D8-8516-759FBA1C9F4B}"/>
              </a:ext>
            </a:extLst>
          </p:cNvPr>
          <p:cNvSpPr>
            <a:spLocks noGrp="1"/>
          </p:cNvSpPr>
          <p:nvPr>
            <p:ph type="dt" sz="half" idx="10"/>
          </p:nvPr>
        </p:nvSpPr>
        <p:spPr/>
        <p:txBody>
          <a:bodyPr/>
          <a:lstStyle/>
          <a:p>
            <a:fld id="{875BDAE2-76A0-4709-B018-EF427CC702F6}" type="datetimeFigureOut">
              <a:rPr lang="en-GB" smtClean="0"/>
              <a:t>14/12/2022</a:t>
            </a:fld>
            <a:endParaRPr lang="en-GB"/>
          </a:p>
        </p:txBody>
      </p:sp>
      <p:sp>
        <p:nvSpPr>
          <p:cNvPr id="5" name="Footer Placeholder 4">
            <a:extLst>
              <a:ext uri="{FF2B5EF4-FFF2-40B4-BE49-F238E27FC236}">
                <a16:creationId xmlns:a16="http://schemas.microsoft.com/office/drawing/2014/main" id="{EAF8E645-6B57-449C-9AF4-AC0D6514FB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FAC312-A41A-472A-986F-8527447AE95B}"/>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4091736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4000" y="229033"/>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5"/>
          <p:cNvSpPr txBox="1">
            <a:spLocks noGrp="1"/>
          </p:cNvSpPr>
          <p:nvPr>
            <p:ph type="sldNum" idx="12"/>
          </p:nvPr>
        </p:nvSpPr>
        <p:spPr>
          <a:xfrm>
            <a:off x="11104245" y="6272168"/>
            <a:ext cx="731600" cy="524800"/>
          </a:xfrm>
          <a:prstGeom prst="rect">
            <a:avLst/>
          </a:prstGeom>
          <a:noFill/>
          <a:ln>
            <a:noFill/>
          </a:ln>
        </p:spPr>
        <p:txBody>
          <a:bodyPr spcFirstLastPara="1" wrap="square" lIns="91425" tIns="91425" rIns="91425" bIns="91425" anchor="t" anchorCtr="0">
            <a:noAutofit/>
          </a:bodyPr>
          <a:lstStyle>
            <a:lvl1pPr lvl="0" algn="r" rtl="0">
              <a:buNone/>
              <a:defRPr sz="1600">
                <a:latin typeface="Open Sans"/>
                <a:ea typeface="Open Sans"/>
                <a:cs typeface="Open Sans"/>
                <a:sym typeface="Open Sans"/>
              </a:defRPr>
            </a:lvl1pPr>
            <a:lvl2pPr lvl="1" algn="r" rtl="0">
              <a:buNone/>
              <a:defRPr sz="1600">
                <a:latin typeface="Open Sans"/>
                <a:ea typeface="Open Sans"/>
                <a:cs typeface="Open Sans"/>
                <a:sym typeface="Open Sans"/>
              </a:defRPr>
            </a:lvl2pPr>
            <a:lvl3pPr lvl="2" algn="r" rtl="0">
              <a:buNone/>
              <a:defRPr sz="1600">
                <a:latin typeface="Open Sans"/>
                <a:ea typeface="Open Sans"/>
                <a:cs typeface="Open Sans"/>
                <a:sym typeface="Open Sans"/>
              </a:defRPr>
            </a:lvl3pPr>
            <a:lvl4pPr lvl="3" algn="r" rtl="0">
              <a:buNone/>
              <a:defRPr sz="1600">
                <a:latin typeface="Open Sans"/>
                <a:ea typeface="Open Sans"/>
                <a:cs typeface="Open Sans"/>
                <a:sym typeface="Open Sans"/>
              </a:defRPr>
            </a:lvl4pPr>
            <a:lvl5pPr lvl="4" algn="r" rtl="0">
              <a:buNone/>
              <a:defRPr sz="1600">
                <a:latin typeface="Open Sans"/>
                <a:ea typeface="Open Sans"/>
                <a:cs typeface="Open Sans"/>
                <a:sym typeface="Open Sans"/>
              </a:defRPr>
            </a:lvl5pPr>
            <a:lvl6pPr lvl="5" algn="r" rtl="0">
              <a:buNone/>
              <a:defRPr sz="1600">
                <a:latin typeface="Open Sans"/>
                <a:ea typeface="Open Sans"/>
                <a:cs typeface="Open Sans"/>
                <a:sym typeface="Open Sans"/>
              </a:defRPr>
            </a:lvl6pPr>
            <a:lvl7pPr lvl="6" algn="r" rtl="0">
              <a:buNone/>
              <a:defRPr sz="1600">
                <a:latin typeface="Open Sans"/>
                <a:ea typeface="Open Sans"/>
                <a:cs typeface="Open Sans"/>
                <a:sym typeface="Open Sans"/>
              </a:defRPr>
            </a:lvl7pPr>
            <a:lvl8pPr lvl="7" algn="r" rtl="0">
              <a:buNone/>
              <a:defRPr sz="1600">
                <a:latin typeface="Open Sans"/>
                <a:ea typeface="Open Sans"/>
                <a:cs typeface="Open Sans"/>
                <a:sym typeface="Open Sans"/>
              </a:defRPr>
            </a:lvl8pPr>
            <a:lvl9pPr lvl="8" algn="r" rtl="0">
              <a:buNone/>
              <a:defRPr sz="1600">
                <a:latin typeface="Open Sans"/>
                <a:ea typeface="Open Sans"/>
                <a:cs typeface="Open Sans"/>
                <a:sym typeface="Open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83067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14485-C0EC-E43C-0EEF-40254F85B4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90AA57-C41E-B7EC-E78C-C7357A0C06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6A80B2-B763-5090-DD1D-FCBBF452611B}"/>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5" name="Footer Placeholder 4">
            <a:extLst>
              <a:ext uri="{FF2B5EF4-FFF2-40B4-BE49-F238E27FC236}">
                <a16:creationId xmlns:a16="http://schemas.microsoft.com/office/drawing/2014/main" id="{DBBDBCF5-20C1-8F4C-418E-57D63625FC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0B1ABD-9845-DD13-25DB-7E1C933CC589}"/>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1099952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E7441-0FA1-DFF9-7A5D-3B2EEA0C80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CDC6C9-6316-0FC2-AE43-95E251126E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E746A1-BB7C-9A85-C36F-653445144D5D}"/>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5" name="Footer Placeholder 4">
            <a:extLst>
              <a:ext uri="{FF2B5EF4-FFF2-40B4-BE49-F238E27FC236}">
                <a16:creationId xmlns:a16="http://schemas.microsoft.com/office/drawing/2014/main" id="{9E328523-429F-713F-C879-0526AD95F6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23A338-D6A2-F01D-543E-246D3386740E}"/>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96020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A870-FF79-ACFA-F4E3-922A1686A1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9BC09F3-5D2E-7A44-D808-F83592DCA4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ABF64B-1D4E-BA05-F162-865058647197}"/>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5" name="Footer Placeholder 4">
            <a:extLst>
              <a:ext uri="{FF2B5EF4-FFF2-40B4-BE49-F238E27FC236}">
                <a16:creationId xmlns:a16="http://schemas.microsoft.com/office/drawing/2014/main" id="{21AF9EF8-8323-33D7-81F8-32EDE0813D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77A204-1429-1612-9D12-D79BF5F5A7BB}"/>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183342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7BB56-9710-7262-CF46-DEFFFE3D4E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2BD79D-DB74-10C1-8D38-D3A3097DC3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C59C275-7809-74ED-00A8-D550A6F9B7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9B25E6-DD5B-6016-2AE2-7CAC3186EF10}"/>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6" name="Footer Placeholder 5">
            <a:extLst>
              <a:ext uri="{FF2B5EF4-FFF2-40B4-BE49-F238E27FC236}">
                <a16:creationId xmlns:a16="http://schemas.microsoft.com/office/drawing/2014/main" id="{2D854B12-ABCF-70AC-4A1E-8C6FE15833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C8722F-4707-7E99-1A50-9098852E698A}"/>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3889698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761F3-4513-D924-22C8-23E0C8E67F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8A5676E-B0A0-F8DE-83F9-3A6A9EFDCF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26286B-6A85-08F2-2EC0-A21EEAFD40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EC4305E-3EBC-7884-FE3C-35AAA117F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6F6FEF-5808-DDFC-BAA9-87390A3C35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96E8521-02BA-9B37-8446-4116D0349684}"/>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8" name="Footer Placeholder 7">
            <a:extLst>
              <a:ext uri="{FF2B5EF4-FFF2-40B4-BE49-F238E27FC236}">
                <a16:creationId xmlns:a16="http://schemas.microsoft.com/office/drawing/2014/main" id="{5DC71A68-9346-CED6-28D2-2E9AD618CD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D4434FD-E819-4D51-EFE5-18C0BD6E2363}"/>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242138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F8E1-3ED2-AA77-A20B-A3FFE8FE6D1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CE23BD1-157E-9647-8015-908711130E84}"/>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4" name="Footer Placeholder 3">
            <a:extLst>
              <a:ext uri="{FF2B5EF4-FFF2-40B4-BE49-F238E27FC236}">
                <a16:creationId xmlns:a16="http://schemas.microsoft.com/office/drawing/2014/main" id="{F4F1EF73-D72B-7D30-ACA3-953BCA8D36C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AD0FDFA-F98B-6F98-5E54-525294A25BD1}"/>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25334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E8106A-CFE6-0955-BFB7-CA3222B05E98}"/>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3" name="Footer Placeholder 2">
            <a:extLst>
              <a:ext uri="{FF2B5EF4-FFF2-40B4-BE49-F238E27FC236}">
                <a16:creationId xmlns:a16="http://schemas.microsoft.com/office/drawing/2014/main" id="{F4EB2EE5-01C5-195C-5427-F85320548BE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1E265D8-D875-9931-92CC-5D012FF10FFC}"/>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781624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0AB54-7001-40CB-BE2D-D266DF7B70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67A40A-F63C-4B0C-A0A6-28B95D369A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E789C3-0653-4F65-8BF0-48B106AFC371}"/>
              </a:ext>
            </a:extLst>
          </p:cNvPr>
          <p:cNvSpPr>
            <a:spLocks noGrp="1"/>
          </p:cNvSpPr>
          <p:nvPr>
            <p:ph type="dt" sz="half" idx="10"/>
          </p:nvPr>
        </p:nvSpPr>
        <p:spPr/>
        <p:txBody>
          <a:bodyPr/>
          <a:lstStyle/>
          <a:p>
            <a:fld id="{875BDAE2-76A0-4709-B018-EF427CC702F6}" type="datetimeFigureOut">
              <a:rPr lang="en-GB" smtClean="0"/>
              <a:t>14/12/2022</a:t>
            </a:fld>
            <a:endParaRPr lang="en-GB"/>
          </a:p>
        </p:txBody>
      </p:sp>
      <p:sp>
        <p:nvSpPr>
          <p:cNvPr id="5" name="Footer Placeholder 4">
            <a:extLst>
              <a:ext uri="{FF2B5EF4-FFF2-40B4-BE49-F238E27FC236}">
                <a16:creationId xmlns:a16="http://schemas.microsoft.com/office/drawing/2014/main" id="{C06D6069-75AB-4E3C-B801-7CA53C0605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50E624-6E68-4266-B68E-6DAB1DB2C06C}"/>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2018482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17EA-F750-AFAB-E90D-BB2FF5FF4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AC5944-C796-1832-C5E7-DFD31DA3E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A959E08-1520-6477-F356-F8C7141EFC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0F67EF-7C78-B899-BE85-365C90689789}"/>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6" name="Footer Placeholder 5">
            <a:extLst>
              <a:ext uri="{FF2B5EF4-FFF2-40B4-BE49-F238E27FC236}">
                <a16:creationId xmlns:a16="http://schemas.microsoft.com/office/drawing/2014/main" id="{F073A461-81F5-BCFE-3EE2-7FB7CD1640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D7D207-D885-1EE8-2F14-84275FB9E1AA}"/>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3037004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39B8-7963-7B80-128E-74DB4C518C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E8850E2-B3A8-B1CA-FEF5-95D8DCF37E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9CF40B0-F9C2-29F5-ABE5-653BBA2221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3EA7E-1A82-CD5E-B187-650D080554C5}"/>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6" name="Footer Placeholder 5">
            <a:extLst>
              <a:ext uri="{FF2B5EF4-FFF2-40B4-BE49-F238E27FC236}">
                <a16:creationId xmlns:a16="http://schemas.microsoft.com/office/drawing/2014/main" id="{7B8F3797-15EB-8053-F7DD-5D8D15C4F5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4500B3-B479-7CB9-BBE0-D501C99E93E7}"/>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308955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1C19-3266-6D80-DBB6-0D0CF7FA139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D11177-AE26-0E9E-CD45-C1B43812C6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C3C08A-D9F3-A14E-102A-1BF48E50C847}"/>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5" name="Footer Placeholder 4">
            <a:extLst>
              <a:ext uri="{FF2B5EF4-FFF2-40B4-BE49-F238E27FC236}">
                <a16:creationId xmlns:a16="http://schemas.microsoft.com/office/drawing/2014/main" id="{1A5D43F8-EB13-F1D8-0BA1-739CF30993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311DBB-E2D0-5190-210E-A69C47580ECD}"/>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4220585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C03E89-1AA9-F647-73D7-B7F74BA0D3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73B0236-CD3C-ED8D-81BC-BFBC985131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456D74-C951-6060-29C9-9CEF6C861FA9}"/>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5" name="Footer Placeholder 4">
            <a:extLst>
              <a:ext uri="{FF2B5EF4-FFF2-40B4-BE49-F238E27FC236}">
                <a16:creationId xmlns:a16="http://schemas.microsoft.com/office/drawing/2014/main" id="{61D9E5B7-ED63-F816-4F03-9C9D465A80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52FB85-37B6-783B-F991-494B5F5A657D}"/>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4169483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4000" y="229033"/>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5"/>
          <p:cNvSpPr txBox="1">
            <a:spLocks noGrp="1"/>
          </p:cNvSpPr>
          <p:nvPr>
            <p:ph type="sldNum" idx="12"/>
          </p:nvPr>
        </p:nvSpPr>
        <p:spPr>
          <a:xfrm>
            <a:off x="11104245" y="6272168"/>
            <a:ext cx="731600" cy="524800"/>
          </a:xfrm>
          <a:prstGeom prst="rect">
            <a:avLst/>
          </a:prstGeom>
          <a:noFill/>
          <a:ln>
            <a:noFill/>
          </a:ln>
        </p:spPr>
        <p:txBody>
          <a:bodyPr spcFirstLastPara="1" wrap="square" lIns="91425" tIns="91425" rIns="91425" bIns="91425" anchor="t" anchorCtr="0">
            <a:noAutofit/>
          </a:bodyPr>
          <a:lstStyle>
            <a:lvl1pPr lvl="0" algn="r" rtl="0">
              <a:buNone/>
              <a:defRPr sz="1600">
                <a:latin typeface="Open Sans"/>
                <a:ea typeface="Open Sans"/>
                <a:cs typeface="Open Sans"/>
                <a:sym typeface="Open Sans"/>
              </a:defRPr>
            </a:lvl1pPr>
            <a:lvl2pPr lvl="1" algn="r" rtl="0">
              <a:buNone/>
              <a:defRPr sz="1600">
                <a:latin typeface="Open Sans"/>
                <a:ea typeface="Open Sans"/>
                <a:cs typeface="Open Sans"/>
                <a:sym typeface="Open Sans"/>
              </a:defRPr>
            </a:lvl2pPr>
            <a:lvl3pPr lvl="2" algn="r" rtl="0">
              <a:buNone/>
              <a:defRPr sz="1600">
                <a:latin typeface="Open Sans"/>
                <a:ea typeface="Open Sans"/>
                <a:cs typeface="Open Sans"/>
                <a:sym typeface="Open Sans"/>
              </a:defRPr>
            </a:lvl3pPr>
            <a:lvl4pPr lvl="3" algn="r" rtl="0">
              <a:buNone/>
              <a:defRPr sz="1600">
                <a:latin typeface="Open Sans"/>
                <a:ea typeface="Open Sans"/>
                <a:cs typeface="Open Sans"/>
                <a:sym typeface="Open Sans"/>
              </a:defRPr>
            </a:lvl4pPr>
            <a:lvl5pPr lvl="4" algn="r" rtl="0">
              <a:buNone/>
              <a:defRPr sz="1600">
                <a:latin typeface="Open Sans"/>
                <a:ea typeface="Open Sans"/>
                <a:cs typeface="Open Sans"/>
                <a:sym typeface="Open Sans"/>
              </a:defRPr>
            </a:lvl5pPr>
            <a:lvl6pPr lvl="5" algn="r" rtl="0">
              <a:buNone/>
              <a:defRPr sz="1600">
                <a:latin typeface="Open Sans"/>
                <a:ea typeface="Open Sans"/>
                <a:cs typeface="Open Sans"/>
                <a:sym typeface="Open Sans"/>
              </a:defRPr>
            </a:lvl6pPr>
            <a:lvl7pPr lvl="6" algn="r" rtl="0">
              <a:buNone/>
              <a:defRPr sz="1600">
                <a:latin typeface="Open Sans"/>
                <a:ea typeface="Open Sans"/>
                <a:cs typeface="Open Sans"/>
                <a:sym typeface="Open Sans"/>
              </a:defRPr>
            </a:lvl7pPr>
            <a:lvl8pPr lvl="7" algn="r" rtl="0">
              <a:buNone/>
              <a:defRPr sz="1600">
                <a:latin typeface="Open Sans"/>
                <a:ea typeface="Open Sans"/>
                <a:cs typeface="Open Sans"/>
                <a:sym typeface="Open Sans"/>
              </a:defRPr>
            </a:lvl8pPr>
            <a:lvl9pPr lvl="8" algn="r" rtl="0">
              <a:buNone/>
              <a:defRPr sz="1600">
                <a:latin typeface="Open Sans"/>
                <a:ea typeface="Open Sans"/>
                <a:cs typeface="Open Sans"/>
                <a:sym typeface="Open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3028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E3CED-9786-449E-AEA1-58A7CD4C4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94154E-68DB-43CF-883A-D46005FEA2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F8AF38-4D86-454B-AFAC-1AC134B2DF18}"/>
              </a:ext>
            </a:extLst>
          </p:cNvPr>
          <p:cNvSpPr>
            <a:spLocks noGrp="1"/>
          </p:cNvSpPr>
          <p:nvPr>
            <p:ph type="dt" sz="half" idx="10"/>
          </p:nvPr>
        </p:nvSpPr>
        <p:spPr/>
        <p:txBody>
          <a:bodyPr/>
          <a:lstStyle/>
          <a:p>
            <a:fld id="{875BDAE2-76A0-4709-B018-EF427CC702F6}" type="datetimeFigureOut">
              <a:rPr lang="en-GB" smtClean="0"/>
              <a:t>14/12/2022</a:t>
            </a:fld>
            <a:endParaRPr lang="en-GB"/>
          </a:p>
        </p:txBody>
      </p:sp>
      <p:sp>
        <p:nvSpPr>
          <p:cNvPr id="5" name="Footer Placeholder 4">
            <a:extLst>
              <a:ext uri="{FF2B5EF4-FFF2-40B4-BE49-F238E27FC236}">
                <a16:creationId xmlns:a16="http://schemas.microsoft.com/office/drawing/2014/main" id="{0BA3FB5C-91C0-4F05-A01D-7AFB2A9934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AF5EAB-E21E-4D23-A60D-BCEA48DEB83B}"/>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1082151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F128-070D-4C9F-86E2-BC17CC4D60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817E88-FDDA-423A-967D-858FBF167F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A33E08D-F724-4440-A112-1AA495EB5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B25A1FA-78A4-472A-BEE4-25B138E9B64F}"/>
              </a:ext>
            </a:extLst>
          </p:cNvPr>
          <p:cNvSpPr>
            <a:spLocks noGrp="1"/>
          </p:cNvSpPr>
          <p:nvPr>
            <p:ph type="dt" sz="half" idx="10"/>
          </p:nvPr>
        </p:nvSpPr>
        <p:spPr/>
        <p:txBody>
          <a:bodyPr/>
          <a:lstStyle/>
          <a:p>
            <a:fld id="{875BDAE2-76A0-4709-B018-EF427CC702F6}" type="datetimeFigureOut">
              <a:rPr lang="en-GB" smtClean="0"/>
              <a:t>14/12/2022</a:t>
            </a:fld>
            <a:endParaRPr lang="en-GB"/>
          </a:p>
        </p:txBody>
      </p:sp>
      <p:sp>
        <p:nvSpPr>
          <p:cNvPr id="6" name="Footer Placeholder 5">
            <a:extLst>
              <a:ext uri="{FF2B5EF4-FFF2-40B4-BE49-F238E27FC236}">
                <a16:creationId xmlns:a16="http://schemas.microsoft.com/office/drawing/2014/main" id="{FC19B5F7-08BD-49D8-A132-32D96366C4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190ED7-121B-4593-9192-3D2ECBC63FE8}"/>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433363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F67DD-EA75-4A18-841F-0EF02875F3B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331CEB-F5BA-4EEB-BC16-32D7725A8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6F5CFF-AA02-4B7E-9DBC-4D3BFCC515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7414022-7B2E-4BD4-BA69-38D061407A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C950F1-307C-4C0C-ABA1-9FAA73D9EB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04E7DBD-DF87-4545-8236-65BDDB22B09F}"/>
              </a:ext>
            </a:extLst>
          </p:cNvPr>
          <p:cNvSpPr>
            <a:spLocks noGrp="1"/>
          </p:cNvSpPr>
          <p:nvPr>
            <p:ph type="dt" sz="half" idx="10"/>
          </p:nvPr>
        </p:nvSpPr>
        <p:spPr/>
        <p:txBody>
          <a:bodyPr/>
          <a:lstStyle/>
          <a:p>
            <a:fld id="{875BDAE2-76A0-4709-B018-EF427CC702F6}" type="datetimeFigureOut">
              <a:rPr lang="en-GB" smtClean="0"/>
              <a:t>14/12/2022</a:t>
            </a:fld>
            <a:endParaRPr lang="en-GB"/>
          </a:p>
        </p:txBody>
      </p:sp>
      <p:sp>
        <p:nvSpPr>
          <p:cNvPr id="8" name="Footer Placeholder 7">
            <a:extLst>
              <a:ext uri="{FF2B5EF4-FFF2-40B4-BE49-F238E27FC236}">
                <a16:creationId xmlns:a16="http://schemas.microsoft.com/office/drawing/2014/main" id="{FD1F8ADE-B376-4516-98DE-5EC5C383DEB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C9FA058-05CF-460B-840D-7E65949A0501}"/>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1350348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1454-DE49-4E40-97DA-58DE42C02B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A1465E8-3DB0-4E5E-9CF4-0CAEBD16EEBD}"/>
              </a:ext>
            </a:extLst>
          </p:cNvPr>
          <p:cNvSpPr>
            <a:spLocks noGrp="1"/>
          </p:cNvSpPr>
          <p:nvPr>
            <p:ph type="dt" sz="half" idx="10"/>
          </p:nvPr>
        </p:nvSpPr>
        <p:spPr/>
        <p:txBody>
          <a:bodyPr/>
          <a:lstStyle/>
          <a:p>
            <a:fld id="{875BDAE2-76A0-4709-B018-EF427CC702F6}" type="datetimeFigureOut">
              <a:rPr lang="en-GB" smtClean="0"/>
              <a:t>14/12/2022</a:t>
            </a:fld>
            <a:endParaRPr lang="en-GB"/>
          </a:p>
        </p:txBody>
      </p:sp>
      <p:sp>
        <p:nvSpPr>
          <p:cNvPr id="4" name="Footer Placeholder 3">
            <a:extLst>
              <a:ext uri="{FF2B5EF4-FFF2-40B4-BE49-F238E27FC236}">
                <a16:creationId xmlns:a16="http://schemas.microsoft.com/office/drawing/2014/main" id="{820287AE-7C8D-4297-A01E-1F129583204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B7C5D1C-522E-4B6E-90D5-98F2080B75E5}"/>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117510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200FD6-2FB3-4996-809C-91D73F77CABE}"/>
              </a:ext>
            </a:extLst>
          </p:cNvPr>
          <p:cNvSpPr>
            <a:spLocks noGrp="1"/>
          </p:cNvSpPr>
          <p:nvPr>
            <p:ph type="dt" sz="half" idx="10"/>
          </p:nvPr>
        </p:nvSpPr>
        <p:spPr/>
        <p:txBody>
          <a:bodyPr/>
          <a:lstStyle/>
          <a:p>
            <a:fld id="{875BDAE2-76A0-4709-B018-EF427CC702F6}" type="datetimeFigureOut">
              <a:rPr lang="en-GB" smtClean="0"/>
              <a:t>14/12/2022</a:t>
            </a:fld>
            <a:endParaRPr lang="en-GB"/>
          </a:p>
        </p:txBody>
      </p:sp>
      <p:sp>
        <p:nvSpPr>
          <p:cNvPr id="3" name="Footer Placeholder 2">
            <a:extLst>
              <a:ext uri="{FF2B5EF4-FFF2-40B4-BE49-F238E27FC236}">
                <a16:creationId xmlns:a16="http://schemas.microsoft.com/office/drawing/2014/main" id="{F0D18655-5CB5-4BDD-BF3C-8EC11686E83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FE866C-9424-4387-B956-87129B908936}"/>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3629073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1638E-4533-4DE7-AEC2-2A4D8D9B5A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3B3F6BF-5693-4728-BF21-287648561D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1172452-7683-49F8-A15C-E271DCEE69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E08EF4-4839-4D8E-BFCA-B44189D04C91}"/>
              </a:ext>
            </a:extLst>
          </p:cNvPr>
          <p:cNvSpPr>
            <a:spLocks noGrp="1"/>
          </p:cNvSpPr>
          <p:nvPr>
            <p:ph type="dt" sz="half" idx="10"/>
          </p:nvPr>
        </p:nvSpPr>
        <p:spPr/>
        <p:txBody>
          <a:bodyPr/>
          <a:lstStyle/>
          <a:p>
            <a:fld id="{875BDAE2-76A0-4709-B018-EF427CC702F6}" type="datetimeFigureOut">
              <a:rPr lang="en-GB" smtClean="0"/>
              <a:t>14/12/2022</a:t>
            </a:fld>
            <a:endParaRPr lang="en-GB"/>
          </a:p>
        </p:txBody>
      </p:sp>
      <p:sp>
        <p:nvSpPr>
          <p:cNvPr id="6" name="Footer Placeholder 5">
            <a:extLst>
              <a:ext uri="{FF2B5EF4-FFF2-40B4-BE49-F238E27FC236}">
                <a16:creationId xmlns:a16="http://schemas.microsoft.com/office/drawing/2014/main" id="{6F80EA9D-514F-499B-A107-42EA054EBC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859C4F-60DA-4F95-8421-C4B9FCBD2F2D}"/>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1211490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B5E07-8500-4B32-A9B4-5D6B1D9901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014F59B-2B85-438A-8671-F93194BCC5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81BC600-4F44-4150-8A0C-519E370458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56CA85-C191-45C3-9057-0F45F1E1C441}"/>
              </a:ext>
            </a:extLst>
          </p:cNvPr>
          <p:cNvSpPr>
            <a:spLocks noGrp="1"/>
          </p:cNvSpPr>
          <p:nvPr>
            <p:ph type="dt" sz="half" idx="10"/>
          </p:nvPr>
        </p:nvSpPr>
        <p:spPr/>
        <p:txBody>
          <a:bodyPr/>
          <a:lstStyle/>
          <a:p>
            <a:fld id="{875BDAE2-76A0-4709-B018-EF427CC702F6}" type="datetimeFigureOut">
              <a:rPr lang="en-GB" smtClean="0"/>
              <a:t>14/12/2022</a:t>
            </a:fld>
            <a:endParaRPr lang="en-GB"/>
          </a:p>
        </p:txBody>
      </p:sp>
      <p:sp>
        <p:nvSpPr>
          <p:cNvPr id="6" name="Footer Placeholder 5">
            <a:extLst>
              <a:ext uri="{FF2B5EF4-FFF2-40B4-BE49-F238E27FC236}">
                <a16:creationId xmlns:a16="http://schemas.microsoft.com/office/drawing/2014/main" id="{593E0388-4156-4331-9C9D-7FB6D51F58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BA53D7-DE3F-48B9-B64F-B9E13079FFE0}"/>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3600211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480F66-F14D-4661-A388-01C255DB60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87067D-89B8-4C81-B490-196491F16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02736C-82D4-4159-9947-2676E6ACA8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BDAE2-76A0-4709-B018-EF427CC702F6}" type="datetimeFigureOut">
              <a:rPr lang="en-GB" smtClean="0"/>
              <a:t>14/12/2022</a:t>
            </a:fld>
            <a:endParaRPr lang="en-GB"/>
          </a:p>
        </p:txBody>
      </p:sp>
      <p:sp>
        <p:nvSpPr>
          <p:cNvPr id="5" name="Footer Placeholder 4">
            <a:extLst>
              <a:ext uri="{FF2B5EF4-FFF2-40B4-BE49-F238E27FC236}">
                <a16:creationId xmlns:a16="http://schemas.microsoft.com/office/drawing/2014/main" id="{2719B3ED-12EF-4809-96EF-D39249B445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9EF1F39-3D2C-4653-B2CD-3FA3505434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F90E6-D769-4F33-AAD0-0D9408645B0F}" type="slidenum">
              <a:rPr lang="en-GB" smtClean="0"/>
              <a:t>‹#›</a:t>
            </a:fld>
            <a:endParaRPr lang="en-GB"/>
          </a:p>
        </p:txBody>
      </p:sp>
    </p:spTree>
    <p:extLst>
      <p:ext uri="{BB962C8B-B14F-4D97-AF65-F5344CB8AC3E}">
        <p14:creationId xmlns:p14="http://schemas.microsoft.com/office/powerpoint/2010/main" val="120604706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3EC3D1-2E97-74F0-79E9-DDCAFDA4EE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813BE2-63FC-19F5-163C-93D78AA4AE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F66006-CAA4-EA18-B1C6-AEC4E30E32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E91ED-A1F5-4CBA-90CC-75E38402E619}" type="datetimeFigureOut">
              <a:rPr lang="en-GB" smtClean="0"/>
              <a:t>14/12/2022</a:t>
            </a:fld>
            <a:endParaRPr lang="en-GB"/>
          </a:p>
        </p:txBody>
      </p:sp>
      <p:sp>
        <p:nvSpPr>
          <p:cNvPr id="5" name="Footer Placeholder 4">
            <a:extLst>
              <a:ext uri="{FF2B5EF4-FFF2-40B4-BE49-F238E27FC236}">
                <a16:creationId xmlns:a16="http://schemas.microsoft.com/office/drawing/2014/main" id="{66DC2D2D-2F31-5333-A283-ED39C2697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A8658C3-541C-293F-8CF1-E4286941F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D5B6E-B7E0-40A8-BF73-E7EAA4950012}" type="slidenum">
              <a:rPr lang="en-GB" smtClean="0"/>
              <a:t>‹#›</a:t>
            </a:fld>
            <a:endParaRPr lang="en-GB"/>
          </a:p>
        </p:txBody>
      </p:sp>
    </p:spTree>
    <p:extLst>
      <p:ext uri="{BB962C8B-B14F-4D97-AF65-F5344CB8AC3E}">
        <p14:creationId xmlns:p14="http://schemas.microsoft.com/office/powerpoint/2010/main" val="162693324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38_4FF49121.xm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54_F92660DF.xm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microsoft.com/office/2018/10/relationships/comments" Target="../comments/modernComment_144_FAB30D5C.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4A_17AD72D5.xml"/><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03_5A900AB9.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131_22E75AA7.xml"/><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44.sv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mailto:Bethany.Mindham@royalgreenwich.gov.uk" TargetMode="External"/><Relationship Id="rId7" Type="http://schemas.openxmlformats.org/officeDocument/2006/relationships/hyperlink" Target="https://www.royalgreenwich.gov.uk/community-directory-rebuild" TargetMode="External"/><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hyperlink" Target="https://royalgreenwich.sharepoint.com/:v:/s/GreenwichCommunityDirectoryandLivewellrebuild/Ee-1cfncwBtHn3gDAwCA1_4BGgDk1Wf5P8W4h0BfKIt4CA?e=iXIMur" TargetMode="External"/><Relationship Id="rId5" Type="http://schemas.openxmlformats.org/officeDocument/2006/relationships/hyperlink" Target="https://royalgreenwich.sharepoint.com/:w:/s/GreenwichCommunityDirectoryandLivewellrebuild/EWlZNoqFqlhPpaoK3JFkhtEBMR1mFQJ4iKPmmO5LO40mdg?e=ocJwDV" TargetMode="External"/><Relationship Id="rId4" Type="http://schemas.openxmlformats.org/officeDocument/2006/relationships/hyperlink" Target="mailto:Alex.Sturtivant@royalgreenwich.gov.uk"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18" Type="http://schemas.microsoft.com/office/2007/relationships/hdphoto" Target="../media/hdphoto4.wdp"/><Relationship Id="rId3" Type="http://schemas.microsoft.com/office/2018/10/relationships/comments" Target="../comments/modernComment_106_93A2ECB9.xml"/><Relationship Id="rId21" Type="http://schemas.openxmlformats.org/officeDocument/2006/relationships/image" Target="../media/image15.svg"/><Relationship Id="rId7" Type="http://schemas.openxmlformats.org/officeDocument/2006/relationships/image" Target="../media/image4.png"/><Relationship Id="rId12" Type="http://schemas.microsoft.com/office/2007/relationships/hdphoto" Target="../media/hdphoto2.wdp"/><Relationship Id="rId17" Type="http://schemas.openxmlformats.org/officeDocument/2006/relationships/image" Target="../media/image12.png"/><Relationship Id="rId2" Type="http://schemas.openxmlformats.org/officeDocument/2006/relationships/notesSlide" Target="../notesSlides/notesSlide5.xml"/><Relationship Id="rId16" Type="http://schemas.openxmlformats.org/officeDocument/2006/relationships/image" Target="../media/image11.jpeg"/><Relationship Id="rId20" Type="http://schemas.openxmlformats.org/officeDocument/2006/relationships/image" Target="../media/image14.png"/><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5" Type="http://schemas.openxmlformats.org/officeDocument/2006/relationships/image" Target="../media/image10.jpeg"/><Relationship Id="rId10" Type="http://schemas.openxmlformats.org/officeDocument/2006/relationships/image" Target="../media/image7.png"/><Relationship Id="rId19" Type="http://schemas.openxmlformats.org/officeDocument/2006/relationships/image" Target="../media/image13.jpeg"/><Relationship Id="rId4" Type="http://schemas.openxmlformats.org/officeDocument/2006/relationships/image" Target="../media/image2.png"/><Relationship Id="rId9" Type="http://schemas.openxmlformats.org/officeDocument/2006/relationships/image" Target="../media/image6.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3.wdp"/><Relationship Id="rId18"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image" Target="../media/image16.jpeg"/><Relationship Id="rId12" Type="http://schemas.openxmlformats.org/officeDocument/2006/relationships/image" Target="../media/image9.png"/><Relationship Id="rId17" Type="http://schemas.microsoft.com/office/2007/relationships/hdphoto" Target="../media/hdphoto4.wdp"/><Relationship Id="rId2" Type="http://schemas.openxmlformats.org/officeDocument/2006/relationships/notesSlide" Target="../notesSlides/notesSlide6.xml"/><Relationship Id="rId16"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4.png"/><Relationship Id="rId11" Type="http://schemas.microsoft.com/office/2007/relationships/hdphoto" Target="../media/hdphoto2.wdp"/><Relationship Id="rId5" Type="http://schemas.microsoft.com/office/2007/relationships/hdphoto" Target="../media/hdphoto1.wdp"/><Relationship Id="rId15" Type="http://schemas.openxmlformats.org/officeDocument/2006/relationships/image" Target="../media/image11.jpe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0C7_6619025B.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2E_12C50C33.xm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424" y="1256661"/>
            <a:ext cx="12191997" cy="5602195"/>
          </a:xfrm>
          <a:prstGeom prst="rect">
            <a:avLst/>
          </a:prstGeom>
          <a:solidFill>
            <a:srgbClr val="A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2" name="Picture 2" descr="Logo&#10;&#10;Description automatically generated">
            <a:extLst>
              <a:ext uri="{FF2B5EF4-FFF2-40B4-BE49-F238E27FC236}">
                <a16:creationId xmlns:a16="http://schemas.microsoft.com/office/drawing/2014/main" id="{4F8E7819-F3B1-4FAC-B56D-63F86C2DE915}"/>
              </a:ext>
            </a:extLst>
          </p:cNvPr>
          <p:cNvPicPr>
            <a:picLocks noChangeAspect="1"/>
          </p:cNvPicPr>
          <p:nvPr/>
        </p:nvPicPr>
        <p:blipFill rotWithShape="1">
          <a:blip r:embed="rId3"/>
          <a:srcRect t="26882" r="361" b="8721"/>
          <a:stretch/>
        </p:blipFill>
        <p:spPr>
          <a:xfrm>
            <a:off x="10299034" y="256988"/>
            <a:ext cx="1840847" cy="805393"/>
          </a:xfrm>
          <a:prstGeom prst="rect">
            <a:avLst/>
          </a:prstGeom>
        </p:spPr>
      </p:pic>
      <p:sp>
        <p:nvSpPr>
          <p:cNvPr id="6" name="TextBox 5">
            <a:extLst>
              <a:ext uri="{FF2B5EF4-FFF2-40B4-BE49-F238E27FC236}">
                <a16:creationId xmlns:a16="http://schemas.microsoft.com/office/drawing/2014/main" id="{E3715292-C26B-0E4A-9102-E4DB47DB09BB}"/>
              </a:ext>
            </a:extLst>
          </p:cNvPr>
          <p:cNvSpPr txBox="1"/>
          <p:nvPr/>
        </p:nvSpPr>
        <p:spPr>
          <a:xfrm>
            <a:off x="494783" y="2089073"/>
            <a:ext cx="10451679" cy="5601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b="1">
                <a:solidFill>
                  <a:schemeClr val="bg1"/>
                </a:solidFill>
                <a:latin typeface="Open Sans"/>
                <a:ea typeface="Open Sans"/>
                <a:cs typeface="Open Sans"/>
              </a:rPr>
              <a:t>Rebuilding Greenwich’s </a:t>
            </a:r>
          </a:p>
          <a:p>
            <a:r>
              <a:rPr lang="en-GB" sz="6000" b="1">
                <a:solidFill>
                  <a:schemeClr val="bg1"/>
                </a:solidFill>
                <a:latin typeface="Open Sans"/>
                <a:ea typeface="Open Sans"/>
                <a:cs typeface="Open Sans"/>
              </a:rPr>
              <a:t>Community Directory </a:t>
            </a:r>
          </a:p>
          <a:p>
            <a:pPr algn="l"/>
            <a:r>
              <a:rPr lang="en-GB" sz="4400">
                <a:solidFill>
                  <a:schemeClr val="bg1"/>
                </a:solidFill>
                <a:latin typeface="Open Sans"/>
                <a:ea typeface="Open Sans"/>
                <a:cs typeface="Open Sans"/>
              </a:rPr>
              <a:t>Show &amp; Tell #12</a:t>
            </a:r>
          </a:p>
          <a:p>
            <a:pPr algn="l"/>
            <a:r>
              <a:rPr lang="en-GB" sz="2650">
                <a:solidFill>
                  <a:schemeClr val="bg1"/>
                </a:solidFill>
                <a:latin typeface="Open Sans"/>
                <a:ea typeface="Open Sans"/>
                <a:cs typeface="Open Sans"/>
              </a:rPr>
              <a:t>08/11/2022</a:t>
            </a:r>
          </a:p>
          <a:p>
            <a:endParaRPr lang="en-GB" sz="2650">
              <a:solidFill>
                <a:schemeClr val="bg1"/>
              </a:solidFill>
              <a:latin typeface="Open Sans"/>
              <a:ea typeface="Open Sans"/>
              <a:cs typeface="Open Sans"/>
            </a:endParaRPr>
          </a:p>
          <a:p>
            <a:endParaRPr lang="en-GB" sz="2650">
              <a:solidFill>
                <a:schemeClr val="bg1"/>
              </a:solidFill>
              <a:latin typeface="Open Sans"/>
              <a:ea typeface="Open Sans"/>
              <a:cs typeface="Open Sans"/>
            </a:endParaRPr>
          </a:p>
          <a:p>
            <a:pPr algn="ctr"/>
            <a:r>
              <a:rPr lang="en-GB" sz="2800" b="1">
                <a:solidFill>
                  <a:schemeClr val="bg1"/>
                </a:solidFill>
                <a:latin typeface="Open Sans"/>
                <a:ea typeface="Open Sans"/>
                <a:cs typeface="Open Sans"/>
              </a:rPr>
              <a:t>Please note </a:t>
            </a:r>
            <a:r>
              <a:rPr lang="en-GB" sz="2800">
                <a:solidFill>
                  <a:schemeClr val="bg1"/>
                </a:solidFill>
                <a:latin typeface="Open Sans"/>
                <a:ea typeface="Open Sans"/>
                <a:cs typeface="Open Sans"/>
              </a:rPr>
              <a:t>this Show &amp; Tell will be </a:t>
            </a:r>
            <a:r>
              <a:rPr lang="en-GB" sz="2800" u="sng">
                <a:solidFill>
                  <a:schemeClr val="bg1"/>
                </a:solidFill>
                <a:latin typeface="Open Sans"/>
                <a:ea typeface="Open Sans"/>
                <a:cs typeface="Open Sans"/>
              </a:rPr>
              <a:t>recorded</a:t>
            </a:r>
            <a:r>
              <a:rPr lang="en-GB" sz="2800">
                <a:solidFill>
                  <a:schemeClr val="bg1"/>
                </a:solidFill>
                <a:latin typeface="Open Sans"/>
                <a:ea typeface="Open Sans"/>
                <a:cs typeface="Open Sans"/>
              </a:rPr>
              <a:t> </a:t>
            </a:r>
          </a:p>
          <a:p>
            <a:endParaRPr lang="en-GB" sz="265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endPar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01102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4259499"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About our tree testing </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4EFA4F7-9C0A-2FEF-FA81-BEB3D5E7CF99}"/>
              </a:ext>
            </a:extLst>
          </p:cNvPr>
          <p:cNvSpPr txBox="1"/>
          <p:nvPr/>
        </p:nvSpPr>
        <p:spPr>
          <a:xfrm>
            <a:off x="354164" y="1419113"/>
            <a:ext cx="10236964" cy="800219"/>
          </a:xfrm>
          <a:prstGeom prst="rect">
            <a:avLst/>
          </a:prstGeom>
          <a:noFill/>
        </p:spPr>
        <p:txBody>
          <a:bodyPr wrap="square" lIns="91440" tIns="45720" rIns="91440" bIns="45720" rtlCol="0" anchor="t">
            <a:spAutoFit/>
          </a:bodyPr>
          <a:lstStyle/>
          <a:p>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Char char="-"/>
            </a:pPr>
            <a:endParaRPr lang="en-GB" sz="2800">
              <a:cs typeface="Calibri" panose="020F0502020204030204"/>
            </a:endParaRPr>
          </a:p>
        </p:txBody>
      </p:sp>
      <p:sp>
        <p:nvSpPr>
          <p:cNvPr id="4" name="Rectangle 3">
            <a:extLst>
              <a:ext uri="{FF2B5EF4-FFF2-40B4-BE49-F238E27FC236}">
                <a16:creationId xmlns:a16="http://schemas.microsoft.com/office/drawing/2014/main" id="{F4DFBD20-6E76-0B5F-F731-249C9FD4B099}"/>
              </a:ext>
            </a:extLst>
          </p:cNvPr>
          <p:cNvSpPr/>
          <p:nvPr/>
        </p:nvSpPr>
        <p:spPr>
          <a:xfrm>
            <a:off x="568650" y="1170343"/>
            <a:ext cx="11111210" cy="4629146"/>
          </a:xfrm>
          <a:prstGeom prst="rect">
            <a:avLst/>
          </a:prstGeom>
          <a:solidFill>
            <a:schemeClr val="bg1"/>
          </a:solid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b="1">
              <a:solidFill>
                <a:schemeClr val="tx1"/>
              </a:solidFill>
              <a:latin typeface="Open Sans"/>
              <a:ea typeface="Open Sans"/>
              <a:cs typeface="Open Sans"/>
            </a:endParaRPr>
          </a:p>
          <a:p>
            <a:endParaRPr lang="en-GB" b="1">
              <a:solidFill>
                <a:schemeClr val="tx1"/>
              </a:solidFill>
              <a:latin typeface="Open Sans"/>
              <a:ea typeface="Open Sans"/>
              <a:cs typeface="Open Sans"/>
            </a:endParaRPr>
          </a:p>
          <a:p>
            <a:endParaRPr lang="en-GB" b="1">
              <a:solidFill>
                <a:schemeClr val="tx1"/>
              </a:solidFill>
              <a:latin typeface="Open Sans"/>
              <a:ea typeface="Open Sans"/>
              <a:cs typeface="Open Sans"/>
            </a:endParaRPr>
          </a:p>
          <a:p>
            <a:r>
              <a:rPr lang="en-GB" sz="2400" b="1">
                <a:solidFill>
                  <a:schemeClr val="tx1"/>
                </a:solidFill>
                <a:latin typeface="Open Sans"/>
                <a:ea typeface="Open Sans"/>
                <a:cs typeface="Open Sans"/>
              </a:rPr>
              <a:t>What we did</a:t>
            </a:r>
            <a:endParaRPr lang="en-US" sz="2400">
              <a:solidFill>
                <a:schemeClr val="tx1"/>
              </a:solidFill>
              <a:latin typeface="Open Sans"/>
              <a:ea typeface="Open Sans"/>
              <a:cs typeface="Calibri" panose="020F0502020204030204"/>
            </a:endParaRPr>
          </a:p>
          <a:p>
            <a:r>
              <a:rPr lang="en-GB" sz="2400">
                <a:solidFill>
                  <a:schemeClr val="tx1"/>
                </a:solidFill>
                <a:latin typeface="Open Sans"/>
                <a:ea typeface="Open Sans"/>
                <a:cs typeface="Open Sans"/>
              </a:rPr>
              <a:t>Set up an online task where we gave residents a scenario and asked them to find information using our category and subcategory labels. </a:t>
            </a:r>
          </a:p>
          <a:p>
            <a:endParaRPr lang="en-GB" sz="2400">
              <a:solidFill>
                <a:schemeClr val="tx1"/>
              </a:solidFill>
              <a:latin typeface="Open Sans"/>
              <a:ea typeface="Open Sans"/>
              <a:cs typeface="Open Sans"/>
            </a:endParaRPr>
          </a:p>
          <a:p>
            <a:r>
              <a:rPr lang="en-GB" sz="2400" b="1">
                <a:solidFill>
                  <a:schemeClr val="tx1"/>
                </a:solidFill>
                <a:latin typeface="Open Sans"/>
                <a:ea typeface="+mn-lt"/>
                <a:cs typeface="+mn-lt"/>
              </a:rPr>
              <a:t>Why we did it</a:t>
            </a:r>
          </a:p>
          <a:p>
            <a:r>
              <a:rPr lang="en-GB" sz="2400">
                <a:solidFill>
                  <a:schemeClr val="tx1"/>
                </a:solidFill>
                <a:latin typeface="Open Sans"/>
                <a:ea typeface="+mn-lt"/>
                <a:cs typeface="+mn-lt"/>
              </a:rPr>
              <a:t>To see if information is found in the places residents expect. </a:t>
            </a:r>
            <a:endParaRPr lang="en-GB" sz="2400">
              <a:solidFill>
                <a:schemeClr val="tx1"/>
              </a:solidFill>
              <a:latin typeface="Open Sans"/>
              <a:ea typeface="Open Sans"/>
              <a:cs typeface="+mn-lt"/>
            </a:endParaRPr>
          </a:p>
          <a:p>
            <a:endParaRPr lang="en-GB" sz="2400">
              <a:solidFill>
                <a:schemeClr val="tx1"/>
              </a:solidFill>
              <a:latin typeface="Open Sans"/>
              <a:ea typeface="+mn-lt"/>
              <a:cs typeface="+mn-lt"/>
            </a:endParaRPr>
          </a:p>
          <a:p>
            <a:r>
              <a:rPr lang="en-GB" sz="2400">
                <a:solidFill>
                  <a:schemeClr val="tx1"/>
                </a:solidFill>
                <a:latin typeface="Open Sans"/>
                <a:ea typeface="+mn-lt"/>
                <a:cs typeface="+mn-lt"/>
              </a:rPr>
              <a:t>Doing this before our prototype testing meant we were able to include any questions/assumptions into our in person testing to better understand the quantitative insights from the tree tests.</a:t>
            </a:r>
            <a:endParaRPr lang="en-GB" sz="2400">
              <a:solidFill>
                <a:schemeClr val="tx1"/>
              </a:solidFill>
              <a:latin typeface="Calibri"/>
              <a:ea typeface="Open Sans"/>
              <a:cs typeface="Calibri"/>
            </a:endParaRPr>
          </a:p>
          <a:p>
            <a:endParaRPr lang="en-GB" sz="2400">
              <a:solidFill>
                <a:schemeClr val="tx1"/>
              </a:solidFill>
              <a:latin typeface="Calibri"/>
              <a:ea typeface="Open Sans"/>
              <a:cs typeface="Calibri"/>
            </a:endParaRPr>
          </a:p>
          <a:p>
            <a:endParaRPr lang="en-GB" sz="2400">
              <a:solidFill>
                <a:schemeClr val="tx1"/>
              </a:solidFill>
              <a:latin typeface="Open Sans"/>
              <a:ea typeface="Open Sans"/>
              <a:cs typeface="Calibri"/>
            </a:endParaRPr>
          </a:p>
          <a:p>
            <a:endParaRPr lang="en-GB">
              <a:solidFill>
                <a:schemeClr val="tx1"/>
              </a:solidFill>
              <a:latin typeface="Open Sans"/>
              <a:ea typeface="Open Sans"/>
              <a:cs typeface="Open Sans"/>
            </a:endParaRPr>
          </a:p>
          <a:p>
            <a:endParaRPr lang="en-GB">
              <a:solidFill>
                <a:schemeClr val="tx1"/>
              </a:solidFill>
              <a:latin typeface="Open Sans"/>
              <a:ea typeface="Open Sans"/>
              <a:cs typeface="Open Sans"/>
            </a:endParaRPr>
          </a:p>
          <a:p>
            <a:endParaRPr lang="en-GB">
              <a:solidFill>
                <a:schemeClr val="tx1"/>
              </a:solidFill>
              <a:latin typeface="Open Sans"/>
              <a:ea typeface="Open Sans"/>
              <a:cs typeface="Open Sans"/>
            </a:endParaRPr>
          </a:p>
        </p:txBody>
      </p:sp>
    </p:spTree>
    <p:extLst>
      <p:ext uri="{BB962C8B-B14F-4D97-AF65-F5344CB8AC3E}">
        <p14:creationId xmlns:p14="http://schemas.microsoft.com/office/powerpoint/2010/main" val="2044392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11" name="TextBox 10">
            <a:extLst>
              <a:ext uri="{FF2B5EF4-FFF2-40B4-BE49-F238E27FC236}">
                <a16:creationId xmlns:a16="http://schemas.microsoft.com/office/drawing/2014/main" id="{CCED7A98-8AF8-FAE1-2659-ECA6CE384067}"/>
              </a:ext>
            </a:extLst>
          </p:cNvPr>
          <p:cNvSpPr txBox="1"/>
          <p:nvPr/>
        </p:nvSpPr>
        <p:spPr>
          <a:xfrm>
            <a:off x="259094" y="3488039"/>
            <a:ext cx="4546167" cy="1938992"/>
          </a:xfrm>
          <a:prstGeom prst="rect">
            <a:avLst/>
          </a:prstGeom>
          <a:noFill/>
          <a:ln w="28575">
            <a:solidFill>
              <a:srgbClr val="00808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008080"/>
                </a:solidFill>
                <a:ea typeface="+mn-lt"/>
                <a:cs typeface="+mn-lt"/>
              </a:rPr>
              <a:t>First clicks:</a:t>
            </a:r>
            <a:endParaRPr lang="en-GB" sz="2400" b="1">
              <a:solidFill>
                <a:srgbClr val="008080"/>
              </a:solidFill>
              <a:cs typeface="Calibri"/>
            </a:endParaRPr>
          </a:p>
          <a:p>
            <a:endParaRPr lang="en-GB" sz="2400">
              <a:ea typeface="+mn-lt"/>
              <a:cs typeface="+mn-lt"/>
            </a:endParaRPr>
          </a:p>
          <a:p>
            <a:pPr marL="342900" indent="-342900">
              <a:buFont typeface="Arial"/>
              <a:buChar char="•"/>
            </a:pPr>
            <a:r>
              <a:rPr lang="en-GB" sz="2400">
                <a:ea typeface="+mn-lt"/>
                <a:cs typeface="+mn-lt"/>
              </a:rPr>
              <a:t>Activities - 38%</a:t>
            </a:r>
            <a:endParaRPr lang="en-GB">
              <a:cs typeface="Calibri" panose="020F0502020204030204"/>
            </a:endParaRPr>
          </a:p>
          <a:p>
            <a:pPr marL="342900" indent="-342900">
              <a:buFont typeface="Arial"/>
              <a:buChar char="•"/>
            </a:pPr>
            <a:r>
              <a:rPr lang="en-GB" sz="2400">
                <a:ea typeface="+mn-lt"/>
                <a:cs typeface="+mn-lt"/>
              </a:rPr>
              <a:t>Social and support groups - 38%</a:t>
            </a:r>
          </a:p>
          <a:p>
            <a:pPr marL="342900" indent="-342900">
              <a:buFont typeface="Arial"/>
              <a:buChar char="•"/>
            </a:pPr>
            <a:r>
              <a:rPr lang="en-GB" sz="2400">
                <a:ea typeface="+mn-lt"/>
                <a:cs typeface="+mn-lt"/>
              </a:rPr>
              <a:t>Health and wellbeing - 25%</a:t>
            </a:r>
            <a:endParaRPr lang="en-GB" sz="2400">
              <a:cs typeface="Calibri"/>
            </a:endParaRPr>
          </a:p>
        </p:txBody>
      </p:sp>
      <p:sp>
        <p:nvSpPr>
          <p:cNvPr id="3" name="TextBox 2">
            <a:extLst>
              <a:ext uri="{FF2B5EF4-FFF2-40B4-BE49-F238E27FC236}">
                <a16:creationId xmlns:a16="http://schemas.microsoft.com/office/drawing/2014/main" id="{F403CF68-8FD8-151D-54D0-B9D2A18C54C0}"/>
              </a:ext>
            </a:extLst>
          </p:cNvPr>
          <p:cNvSpPr txBox="1"/>
          <p:nvPr/>
        </p:nvSpPr>
        <p:spPr>
          <a:xfrm>
            <a:off x="262451" y="197067"/>
            <a:ext cx="5646097"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Example of routes people took</a:t>
            </a:r>
            <a:endParaRPr lang="en-US"/>
          </a:p>
        </p:txBody>
      </p:sp>
      <p:pic>
        <p:nvPicPr>
          <p:cNvPr id="2" name="Picture 7" descr="Diagram&#10;&#10;Description automatically generated">
            <a:extLst>
              <a:ext uri="{FF2B5EF4-FFF2-40B4-BE49-F238E27FC236}">
                <a16:creationId xmlns:a16="http://schemas.microsoft.com/office/drawing/2014/main" id="{F14A32EF-E06B-A98A-28AC-CDCD053597F7}"/>
              </a:ext>
            </a:extLst>
          </p:cNvPr>
          <p:cNvPicPr>
            <a:picLocks noChangeAspect="1"/>
          </p:cNvPicPr>
          <p:nvPr/>
        </p:nvPicPr>
        <p:blipFill rotWithShape="1">
          <a:blip r:embed="rId4"/>
          <a:srcRect l="33474" t="14653"/>
          <a:stretch/>
        </p:blipFill>
        <p:spPr>
          <a:xfrm>
            <a:off x="5273246" y="950530"/>
            <a:ext cx="5599351" cy="5905353"/>
          </a:xfrm>
          <a:prstGeom prst="rect">
            <a:avLst/>
          </a:prstGeom>
          <a:ln w="28575">
            <a:solidFill>
              <a:srgbClr val="008080"/>
            </a:solidFill>
          </a:ln>
        </p:spPr>
      </p:pic>
      <p:sp>
        <p:nvSpPr>
          <p:cNvPr id="4" name="TextBox 3">
            <a:extLst>
              <a:ext uri="{FF2B5EF4-FFF2-40B4-BE49-F238E27FC236}">
                <a16:creationId xmlns:a16="http://schemas.microsoft.com/office/drawing/2014/main" id="{0A26C9B0-5AC5-AF33-9BA3-3C8D633AB76F}"/>
              </a:ext>
            </a:extLst>
          </p:cNvPr>
          <p:cNvSpPr txBox="1"/>
          <p:nvPr/>
        </p:nvSpPr>
        <p:spPr>
          <a:xfrm>
            <a:off x="259095" y="950505"/>
            <a:ext cx="4605351" cy="1569660"/>
          </a:xfrm>
          <a:prstGeom prst="rect">
            <a:avLst/>
          </a:prstGeom>
          <a:noFill/>
          <a:ln w="28575">
            <a:solidFill>
              <a:srgbClr val="00808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008080"/>
                </a:solidFill>
                <a:ea typeface="+mn-lt"/>
                <a:cs typeface="+mn-lt"/>
              </a:rPr>
              <a:t>Task</a:t>
            </a:r>
            <a:endParaRPr lang="en-US">
              <a:cs typeface="Calibri" panose="020F0502020204030204"/>
            </a:endParaRPr>
          </a:p>
          <a:p>
            <a:r>
              <a:rPr lang="en-GB" sz="2400">
                <a:ea typeface="+mn-lt"/>
                <a:cs typeface="+mn-lt"/>
              </a:rPr>
              <a:t>You're feeling lonely and want to meet new people, where would you go to do this?</a:t>
            </a:r>
            <a:endParaRPr lang="en-GB" sz="2400">
              <a:cs typeface="Calibri"/>
            </a:endParaRPr>
          </a:p>
        </p:txBody>
      </p:sp>
    </p:spTree>
    <p:extLst>
      <p:ext uri="{BB962C8B-B14F-4D97-AF65-F5344CB8AC3E}">
        <p14:creationId xmlns:p14="http://schemas.microsoft.com/office/powerpoint/2010/main" val="2250994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99908" y="316810"/>
            <a:ext cx="5275803"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Learnings from tree testing </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4DFBD20-6E76-0B5F-F731-249C9FD4B099}"/>
              </a:ext>
            </a:extLst>
          </p:cNvPr>
          <p:cNvSpPr/>
          <p:nvPr/>
        </p:nvSpPr>
        <p:spPr>
          <a:xfrm>
            <a:off x="438021" y="1965001"/>
            <a:ext cx="3556524" cy="2424791"/>
          </a:xfrm>
          <a:prstGeom prst="rect">
            <a:avLst/>
          </a:prstGeom>
          <a:solidFill>
            <a:schemeClr val="bg1"/>
          </a:solid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b="1">
              <a:solidFill>
                <a:schemeClr val="tx1"/>
              </a:solidFill>
              <a:latin typeface="Open Sans"/>
              <a:ea typeface="Open Sans"/>
              <a:cs typeface="Open Sans"/>
            </a:endParaRPr>
          </a:p>
          <a:p>
            <a:endParaRPr lang="en-GB" b="1">
              <a:solidFill>
                <a:schemeClr val="tx1"/>
              </a:solidFill>
              <a:latin typeface="Open Sans"/>
              <a:ea typeface="Open Sans"/>
              <a:cs typeface="Open Sans"/>
            </a:endParaRPr>
          </a:p>
          <a:p>
            <a:endParaRPr lang="en-GB" b="1">
              <a:solidFill>
                <a:schemeClr val="tx1"/>
              </a:solidFill>
              <a:latin typeface="Open Sans"/>
              <a:ea typeface="Open Sans"/>
              <a:cs typeface="Open Sans"/>
            </a:endParaRPr>
          </a:p>
          <a:p>
            <a:endParaRPr lang="en-GB" b="1">
              <a:solidFill>
                <a:schemeClr val="tx1"/>
              </a:solidFill>
              <a:latin typeface="Open Sans"/>
              <a:ea typeface="Open Sans"/>
              <a:cs typeface="Open Sans"/>
            </a:endParaRPr>
          </a:p>
          <a:p>
            <a:endParaRPr lang="en-GB" sz="2400" b="1">
              <a:solidFill>
                <a:srgbClr val="008080"/>
              </a:solidFill>
              <a:latin typeface="Open Sans"/>
              <a:ea typeface="Open Sans"/>
              <a:cs typeface="Open Sans"/>
            </a:endParaRPr>
          </a:p>
          <a:p>
            <a:endParaRPr lang="en-GB" sz="2400" b="1">
              <a:solidFill>
                <a:srgbClr val="008080"/>
              </a:solidFill>
              <a:latin typeface="Open Sans"/>
              <a:ea typeface="Open Sans"/>
              <a:cs typeface="Open Sans"/>
            </a:endParaRPr>
          </a:p>
          <a:p>
            <a:endParaRPr lang="en-US" sz="2400" b="1">
              <a:solidFill>
                <a:srgbClr val="008080"/>
              </a:solidFill>
              <a:ea typeface="+mn-lt"/>
              <a:cs typeface="+mn-lt"/>
            </a:endParaRPr>
          </a:p>
          <a:p>
            <a:r>
              <a:rPr lang="en-US" sz="2400" b="1">
                <a:solidFill>
                  <a:srgbClr val="008080"/>
                </a:solidFill>
                <a:ea typeface="+mn-lt"/>
                <a:cs typeface="+mn-lt"/>
              </a:rPr>
              <a:t>1. There is no 1 correct route</a:t>
            </a:r>
            <a:endParaRPr lang="en-GB" sz="2400" b="1">
              <a:solidFill>
                <a:srgbClr val="008080"/>
              </a:solidFill>
              <a:ea typeface="+mn-lt"/>
              <a:cs typeface="+mn-lt"/>
            </a:endParaRPr>
          </a:p>
          <a:p>
            <a:r>
              <a:rPr lang="en-US" sz="2400">
                <a:solidFill>
                  <a:schemeClr val="tx1"/>
                </a:solidFill>
                <a:ea typeface="+mn-lt"/>
                <a:cs typeface="+mn-lt"/>
              </a:rPr>
              <a:t>People's personal preferences meant they may go to different places to meet their needs</a:t>
            </a:r>
          </a:p>
          <a:p>
            <a:endParaRPr lang="en-GB" sz="2400" b="1">
              <a:solidFill>
                <a:schemeClr val="tx1"/>
              </a:solidFill>
              <a:latin typeface="Open Sans"/>
              <a:ea typeface="Open Sans"/>
              <a:cs typeface="Open Sans"/>
            </a:endParaRPr>
          </a:p>
          <a:p>
            <a:endParaRPr lang="en-GB" sz="2400" b="1">
              <a:solidFill>
                <a:schemeClr val="tx1"/>
              </a:solidFill>
              <a:latin typeface="Open Sans"/>
              <a:ea typeface="Open Sans"/>
              <a:cs typeface="Open Sans"/>
            </a:endParaRPr>
          </a:p>
          <a:p>
            <a:endParaRPr lang="en-GB" sz="2400">
              <a:solidFill>
                <a:schemeClr val="tx1"/>
              </a:solidFill>
              <a:latin typeface="Calibri"/>
              <a:ea typeface="Open Sans"/>
              <a:cs typeface="Calibri"/>
            </a:endParaRPr>
          </a:p>
          <a:p>
            <a:endParaRPr lang="en-GB" sz="2400">
              <a:solidFill>
                <a:schemeClr val="tx1"/>
              </a:solidFill>
              <a:latin typeface="Open Sans"/>
              <a:ea typeface="Open Sans"/>
              <a:cs typeface="Calibri"/>
            </a:endParaRPr>
          </a:p>
          <a:p>
            <a:endParaRPr lang="en-GB">
              <a:solidFill>
                <a:schemeClr val="tx1"/>
              </a:solidFill>
              <a:latin typeface="Open Sans"/>
              <a:ea typeface="Open Sans"/>
              <a:cs typeface="Open Sans"/>
            </a:endParaRPr>
          </a:p>
          <a:p>
            <a:endParaRPr lang="en-GB">
              <a:solidFill>
                <a:schemeClr val="tx1"/>
              </a:solidFill>
              <a:latin typeface="Open Sans"/>
              <a:ea typeface="Open Sans"/>
              <a:cs typeface="Open Sans"/>
            </a:endParaRPr>
          </a:p>
          <a:p>
            <a:endParaRPr lang="en-GB">
              <a:solidFill>
                <a:schemeClr val="tx1"/>
              </a:solidFill>
              <a:latin typeface="Open Sans"/>
              <a:ea typeface="Open Sans"/>
              <a:cs typeface="Open Sans"/>
            </a:endParaRPr>
          </a:p>
        </p:txBody>
      </p:sp>
      <p:sp>
        <p:nvSpPr>
          <p:cNvPr id="3" name="Rectangle 2">
            <a:extLst>
              <a:ext uri="{FF2B5EF4-FFF2-40B4-BE49-F238E27FC236}">
                <a16:creationId xmlns:a16="http://schemas.microsoft.com/office/drawing/2014/main" id="{B6491635-5BD0-2743-C09F-E3672EF0A132}"/>
              </a:ext>
            </a:extLst>
          </p:cNvPr>
          <p:cNvSpPr/>
          <p:nvPr/>
        </p:nvSpPr>
        <p:spPr>
          <a:xfrm>
            <a:off x="4302450" y="1965001"/>
            <a:ext cx="3561967" cy="2435676"/>
          </a:xfrm>
          <a:prstGeom prst="rect">
            <a:avLst/>
          </a:prstGeom>
          <a:solidFill>
            <a:schemeClr val="bg1"/>
          </a:solid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b="1">
              <a:solidFill>
                <a:schemeClr val="tx1"/>
              </a:solidFill>
              <a:latin typeface="Open Sans"/>
              <a:ea typeface="Open Sans"/>
              <a:cs typeface="Open Sans"/>
            </a:endParaRPr>
          </a:p>
          <a:p>
            <a:endParaRPr lang="en-GB" b="1">
              <a:solidFill>
                <a:schemeClr val="tx1"/>
              </a:solidFill>
              <a:latin typeface="Open Sans"/>
              <a:ea typeface="Open Sans"/>
              <a:cs typeface="Open Sans"/>
            </a:endParaRPr>
          </a:p>
          <a:p>
            <a:endParaRPr lang="en-GB" b="1">
              <a:solidFill>
                <a:schemeClr val="tx1"/>
              </a:solidFill>
              <a:latin typeface="Open Sans"/>
              <a:ea typeface="Open Sans"/>
              <a:cs typeface="Open Sans"/>
            </a:endParaRPr>
          </a:p>
          <a:p>
            <a:endParaRPr lang="en-GB" b="1">
              <a:solidFill>
                <a:schemeClr val="tx1"/>
              </a:solidFill>
              <a:latin typeface="Open Sans"/>
              <a:ea typeface="Open Sans"/>
              <a:cs typeface="Open Sans"/>
            </a:endParaRPr>
          </a:p>
          <a:p>
            <a:endParaRPr lang="en-GB" sz="2400" b="1">
              <a:solidFill>
                <a:srgbClr val="008080"/>
              </a:solidFill>
              <a:latin typeface="Open Sans"/>
              <a:ea typeface="Open Sans"/>
              <a:cs typeface="Open Sans"/>
            </a:endParaRPr>
          </a:p>
          <a:p>
            <a:r>
              <a:rPr lang="en-US" sz="2400" b="1">
                <a:solidFill>
                  <a:srgbClr val="008080"/>
                </a:solidFill>
                <a:ea typeface="+mn-lt"/>
                <a:cs typeface="+mn-lt"/>
              </a:rPr>
              <a:t>2. Most people navigated by topic </a:t>
            </a:r>
            <a:endParaRPr lang="en-GB" sz="2400" b="1">
              <a:solidFill>
                <a:srgbClr val="008080"/>
              </a:solidFill>
              <a:latin typeface="Open Sans"/>
              <a:ea typeface="Open Sans"/>
              <a:cs typeface="Open Sans"/>
            </a:endParaRPr>
          </a:p>
          <a:p>
            <a:r>
              <a:rPr lang="en-US" sz="2400">
                <a:solidFill>
                  <a:schemeClr val="tx1"/>
                </a:solidFill>
                <a:ea typeface="+mn-lt"/>
                <a:cs typeface="+mn-lt"/>
              </a:rPr>
              <a:t>We were unsure if this was because these were listed higher than user groups</a:t>
            </a:r>
          </a:p>
          <a:p>
            <a:endParaRPr lang="en-GB" sz="2400" b="1">
              <a:solidFill>
                <a:schemeClr val="tx1"/>
              </a:solidFill>
              <a:latin typeface="Open Sans"/>
              <a:ea typeface="Open Sans"/>
              <a:cs typeface="Open Sans"/>
            </a:endParaRPr>
          </a:p>
          <a:p>
            <a:endParaRPr lang="en-GB" sz="2400">
              <a:solidFill>
                <a:schemeClr val="tx1"/>
              </a:solidFill>
              <a:latin typeface="Calibri"/>
              <a:ea typeface="Open Sans"/>
              <a:cs typeface="Calibri"/>
            </a:endParaRPr>
          </a:p>
          <a:p>
            <a:endParaRPr lang="en-GB" sz="2400">
              <a:solidFill>
                <a:schemeClr val="tx1"/>
              </a:solidFill>
              <a:latin typeface="Open Sans"/>
              <a:ea typeface="Open Sans"/>
              <a:cs typeface="Calibri"/>
            </a:endParaRPr>
          </a:p>
          <a:p>
            <a:endParaRPr lang="en-GB">
              <a:solidFill>
                <a:schemeClr val="tx1"/>
              </a:solidFill>
              <a:latin typeface="Open Sans"/>
              <a:ea typeface="Open Sans"/>
              <a:cs typeface="Open Sans"/>
            </a:endParaRPr>
          </a:p>
          <a:p>
            <a:endParaRPr lang="en-GB">
              <a:solidFill>
                <a:schemeClr val="tx1"/>
              </a:solidFill>
              <a:latin typeface="Open Sans"/>
              <a:ea typeface="Open Sans"/>
              <a:cs typeface="Open Sans"/>
            </a:endParaRPr>
          </a:p>
          <a:p>
            <a:endParaRPr lang="en-GB">
              <a:solidFill>
                <a:schemeClr val="tx1"/>
              </a:solidFill>
              <a:latin typeface="Open Sans"/>
              <a:ea typeface="Open Sans"/>
              <a:cs typeface="Open Sans"/>
            </a:endParaRPr>
          </a:p>
        </p:txBody>
      </p:sp>
      <p:sp>
        <p:nvSpPr>
          <p:cNvPr id="6" name="Rectangle 5">
            <a:extLst>
              <a:ext uri="{FF2B5EF4-FFF2-40B4-BE49-F238E27FC236}">
                <a16:creationId xmlns:a16="http://schemas.microsoft.com/office/drawing/2014/main" id="{E290FFA1-8E4F-76C9-FD89-56BEC964A202}"/>
              </a:ext>
            </a:extLst>
          </p:cNvPr>
          <p:cNvSpPr/>
          <p:nvPr/>
        </p:nvSpPr>
        <p:spPr>
          <a:xfrm>
            <a:off x="8172321" y="1932344"/>
            <a:ext cx="3567410" cy="2446563"/>
          </a:xfrm>
          <a:prstGeom prst="rect">
            <a:avLst/>
          </a:prstGeom>
          <a:solidFill>
            <a:schemeClr val="bg1"/>
          </a:solid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b="1">
              <a:solidFill>
                <a:schemeClr val="tx1"/>
              </a:solidFill>
              <a:latin typeface="Open Sans"/>
              <a:ea typeface="Open Sans"/>
              <a:cs typeface="Open Sans"/>
            </a:endParaRPr>
          </a:p>
          <a:p>
            <a:endParaRPr lang="en-GB" b="1">
              <a:solidFill>
                <a:schemeClr val="tx1"/>
              </a:solidFill>
              <a:latin typeface="Open Sans"/>
              <a:ea typeface="Open Sans"/>
              <a:cs typeface="Open Sans"/>
            </a:endParaRPr>
          </a:p>
          <a:p>
            <a:endParaRPr lang="en-GB" b="1">
              <a:solidFill>
                <a:schemeClr val="tx1"/>
              </a:solidFill>
              <a:latin typeface="Open Sans"/>
              <a:ea typeface="Open Sans"/>
              <a:cs typeface="Open Sans"/>
            </a:endParaRPr>
          </a:p>
          <a:p>
            <a:endParaRPr lang="en-GB" b="1">
              <a:solidFill>
                <a:schemeClr val="tx1"/>
              </a:solidFill>
              <a:latin typeface="Open Sans"/>
              <a:ea typeface="Open Sans"/>
              <a:cs typeface="Open Sans"/>
            </a:endParaRPr>
          </a:p>
          <a:p>
            <a:endParaRPr lang="en-GB" sz="2400" b="1">
              <a:solidFill>
                <a:srgbClr val="008080"/>
              </a:solidFill>
              <a:latin typeface="Open Sans"/>
              <a:ea typeface="Open Sans"/>
              <a:cs typeface="Open Sans"/>
            </a:endParaRPr>
          </a:p>
          <a:p>
            <a:endParaRPr lang="en-GB" sz="2400" b="1">
              <a:solidFill>
                <a:srgbClr val="008080"/>
              </a:solidFill>
              <a:latin typeface="Open Sans"/>
              <a:ea typeface="Open Sans"/>
              <a:cs typeface="Open Sans"/>
            </a:endParaRPr>
          </a:p>
          <a:p>
            <a:endParaRPr lang="en-US" sz="2400" b="1">
              <a:solidFill>
                <a:srgbClr val="008080"/>
              </a:solidFill>
              <a:ea typeface="+mn-lt"/>
              <a:cs typeface="+mn-lt"/>
            </a:endParaRPr>
          </a:p>
          <a:p>
            <a:endParaRPr lang="en-US" sz="2400" b="1">
              <a:solidFill>
                <a:srgbClr val="008080"/>
              </a:solidFill>
              <a:ea typeface="+mn-lt"/>
              <a:cs typeface="+mn-lt"/>
            </a:endParaRPr>
          </a:p>
          <a:p>
            <a:r>
              <a:rPr lang="en-US" sz="2400" b="1">
                <a:solidFill>
                  <a:srgbClr val="008080"/>
                </a:solidFill>
                <a:ea typeface="+mn-lt"/>
                <a:cs typeface="+mn-lt"/>
              </a:rPr>
              <a:t>3. Some category labels are too broad</a:t>
            </a:r>
            <a:endParaRPr lang="en-US">
              <a:cs typeface="Calibri"/>
            </a:endParaRPr>
          </a:p>
          <a:p>
            <a:r>
              <a:rPr lang="en-US" sz="2400">
                <a:solidFill>
                  <a:schemeClr val="tx1"/>
                </a:solidFill>
                <a:ea typeface="+mn-lt"/>
                <a:cs typeface="+mn-lt"/>
              </a:rPr>
              <a:t>It was not clear what sort of services would be included under 'Health and wellbeing' and 'Families'</a:t>
            </a:r>
          </a:p>
          <a:p>
            <a:endParaRPr lang="en-US" sz="2400">
              <a:solidFill>
                <a:schemeClr val="tx1"/>
              </a:solidFill>
              <a:latin typeface="Calibri" panose="020F0502020204030204"/>
              <a:ea typeface="Open Sans"/>
              <a:cs typeface="Calibri" panose="020F0502020204030204"/>
            </a:endParaRPr>
          </a:p>
          <a:p>
            <a:endParaRPr lang="en-GB" sz="2400" b="1">
              <a:solidFill>
                <a:schemeClr val="tx1"/>
              </a:solidFill>
              <a:latin typeface="Open Sans"/>
              <a:ea typeface="Open Sans"/>
              <a:cs typeface="Open Sans"/>
            </a:endParaRPr>
          </a:p>
          <a:p>
            <a:endParaRPr lang="en-GB" sz="2400" b="1">
              <a:solidFill>
                <a:schemeClr val="tx1"/>
              </a:solidFill>
              <a:latin typeface="Open Sans"/>
              <a:ea typeface="Open Sans"/>
              <a:cs typeface="Open Sans"/>
            </a:endParaRPr>
          </a:p>
          <a:p>
            <a:endParaRPr lang="en-GB" sz="2400">
              <a:solidFill>
                <a:schemeClr val="tx1"/>
              </a:solidFill>
              <a:latin typeface="Calibri"/>
              <a:ea typeface="Open Sans"/>
              <a:cs typeface="Calibri"/>
            </a:endParaRPr>
          </a:p>
          <a:p>
            <a:endParaRPr lang="en-GB" sz="2400">
              <a:solidFill>
                <a:schemeClr val="tx1"/>
              </a:solidFill>
              <a:latin typeface="Open Sans"/>
              <a:ea typeface="Open Sans"/>
              <a:cs typeface="Calibri"/>
            </a:endParaRPr>
          </a:p>
          <a:p>
            <a:endParaRPr lang="en-GB">
              <a:solidFill>
                <a:schemeClr val="tx1"/>
              </a:solidFill>
              <a:latin typeface="Open Sans"/>
              <a:ea typeface="Open Sans"/>
              <a:cs typeface="Open Sans"/>
            </a:endParaRPr>
          </a:p>
          <a:p>
            <a:endParaRPr lang="en-GB">
              <a:solidFill>
                <a:schemeClr val="tx1"/>
              </a:solidFill>
              <a:latin typeface="Open Sans"/>
              <a:ea typeface="Open Sans"/>
              <a:cs typeface="Open Sans"/>
            </a:endParaRPr>
          </a:p>
          <a:p>
            <a:endParaRPr lang="en-GB">
              <a:solidFill>
                <a:schemeClr val="tx1"/>
              </a:solidFill>
              <a:latin typeface="Open Sans"/>
              <a:ea typeface="Open Sans"/>
              <a:cs typeface="Open Sans"/>
            </a:endParaRPr>
          </a:p>
        </p:txBody>
      </p:sp>
    </p:spTree>
    <p:extLst>
      <p:ext uri="{BB962C8B-B14F-4D97-AF65-F5344CB8AC3E}">
        <p14:creationId xmlns:p14="http://schemas.microsoft.com/office/powerpoint/2010/main" val="2777745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836922" y="2247581"/>
            <a:ext cx="1051815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GB" sz="6000" b="1" i="0" u="none" strike="noStrike" kern="1200" cap="none" spc="0" normalizeH="0" baseline="0" noProof="0">
                <a:ln>
                  <a:noFill/>
                </a:ln>
                <a:solidFill>
                  <a:schemeClr val="bg1"/>
                </a:solidFill>
                <a:effectLst/>
                <a:uLnTx/>
                <a:uFillTx/>
                <a:latin typeface="Open Sans"/>
                <a:ea typeface="Open Sans"/>
                <a:cs typeface="Open Sans"/>
              </a:rPr>
              <a:t>What we learned from testing </a:t>
            </a:r>
            <a:r>
              <a:rPr lang="en-GB" sz="6000" b="1">
                <a:solidFill>
                  <a:schemeClr val="bg1"/>
                </a:solidFill>
                <a:latin typeface="Open Sans"/>
                <a:ea typeface="Open Sans"/>
                <a:cs typeface="Open Sans"/>
              </a:rPr>
              <a:t>our prototypes with</a:t>
            </a:r>
            <a:r>
              <a:rPr kumimoji="0" lang="en-GB" sz="6000" b="1" i="0" u="none" strike="noStrike" kern="1200" cap="none" spc="0" normalizeH="0" baseline="0" noProof="0">
                <a:ln>
                  <a:noFill/>
                </a:ln>
                <a:solidFill>
                  <a:schemeClr val="bg1"/>
                </a:solidFill>
                <a:effectLst/>
                <a:uLnTx/>
                <a:uFillTx/>
                <a:latin typeface="Open Sans"/>
                <a:ea typeface="Open Sans"/>
                <a:cs typeface="Open Sans"/>
              </a:rPr>
              <a:t> residents</a:t>
            </a:r>
            <a:endParaRPr lang="en-US" sz="1800" b="0" i="0" u="none" strike="noStrike" kern="1200" cap="none" spc="0" normalizeH="0" baseline="0" noProof="0">
              <a:ln>
                <a:noFill/>
              </a:ln>
              <a:solidFill>
                <a:schemeClr val="bg1"/>
              </a:solidFill>
              <a:effectLst/>
              <a:uLnTx/>
              <a:uFillTx/>
              <a:latin typeface="Open Sans"/>
              <a:ea typeface="Open Sans"/>
              <a:cs typeface="Open Sans"/>
            </a:endParaRPr>
          </a:p>
        </p:txBody>
      </p:sp>
    </p:spTree>
    <p:extLst>
      <p:ext uri="{BB962C8B-B14F-4D97-AF65-F5344CB8AC3E}">
        <p14:creationId xmlns:p14="http://schemas.microsoft.com/office/powerpoint/2010/main" val="1640821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2409634"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What we did</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4EFA4F7-9C0A-2FEF-FA81-BEB3D5E7CF99}"/>
              </a:ext>
            </a:extLst>
          </p:cNvPr>
          <p:cNvSpPr txBox="1"/>
          <p:nvPr/>
        </p:nvSpPr>
        <p:spPr>
          <a:xfrm>
            <a:off x="656885" y="1045515"/>
            <a:ext cx="7315540" cy="4936159"/>
          </a:xfrm>
          <a:prstGeom prst="rect">
            <a:avLst/>
          </a:prstGeom>
          <a:noFill/>
        </p:spPr>
        <p:txBody>
          <a:bodyPr wrap="square" lIns="91440" tIns="45720" rIns="91440" bIns="45720" rtlCol="0" anchor="t">
            <a:spAutoFit/>
          </a:bodyPr>
          <a:lstStyle/>
          <a:p>
            <a:pPr marL="457200" indent="-457200">
              <a:lnSpc>
                <a:spcPct val="120000"/>
              </a:lnSpc>
              <a:buFont typeface="Arial"/>
              <a:buChar char="•"/>
            </a:pPr>
            <a:r>
              <a:rPr lang="en-GB" sz="2400">
                <a:latin typeface="Open Sans" panose="020B0606030504020204" pitchFamily="34" charset="0"/>
                <a:ea typeface="Open Sans" panose="020B0606030504020204" pitchFamily="34" charset="0"/>
                <a:cs typeface="Open Sans" panose="020B0606030504020204" pitchFamily="34" charset="0"/>
              </a:rPr>
              <a:t>Tested our </a:t>
            </a:r>
            <a:r>
              <a:rPr lang="en-GB" sz="2400" b="1">
                <a:latin typeface="Open Sans" panose="020B0606030504020204" pitchFamily="34" charset="0"/>
                <a:ea typeface="Open Sans" panose="020B0606030504020204" pitchFamily="34" charset="0"/>
                <a:cs typeface="Open Sans" panose="020B0606030504020204" pitchFamily="34" charset="0"/>
              </a:rPr>
              <a:t>clickable prototype for Adults section </a:t>
            </a:r>
            <a:r>
              <a:rPr lang="en-GB" sz="2400">
                <a:latin typeface="Open Sans" panose="020B0606030504020204" pitchFamily="34" charset="0"/>
                <a:ea typeface="Open Sans" panose="020B0606030504020204" pitchFamily="34" charset="0"/>
                <a:cs typeface="Open Sans" panose="020B0606030504020204" pitchFamily="34" charset="0"/>
              </a:rPr>
              <a:t>with residents</a:t>
            </a:r>
          </a:p>
          <a:p>
            <a:pPr marL="457200" indent="-457200">
              <a:lnSpc>
                <a:spcPct val="120000"/>
              </a:lnSpc>
              <a:buFont typeface="Arial"/>
              <a:buChar char="•"/>
            </a:pPr>
            <a:r>
              <a:rPr lang="en-GB" sz="2400" b="1">
                <a:latin typeface="Open Sans" panose="020B0606030504020204" pitchFamily="34" charset="0"/>
                <a:ea typeface="Open Sans" panose="020B0606030504020204" pitchFamily="34" charset="0"/>
                <a:cs typeface="Open Sans" panose="020B0606030504020204" pitchFamily="34" charset="0"/>
              </a:rPr>
              <a:t>Task-based </a:t>
            </a:r>
            <a:r>
              <a:rPr lang="en-GB" sz="2400">
                <a:latin typeface="Open Sans" panose="020B0606030504020204" pitchFamily="34" charset="0"/>
                <a:ea typeface="Open Sans" panose="020B0606030504020204" pitchFamily="34" charset="0"/>
                <a:cs typeface="Open Sans" panose="020B0606030504020204" pitchFamily="34" charset="0"/>
              </a:rPr>
              <a:t>which means we gave participants a scenario and task to complete using the prototype</a:t>
            </a:r>
          </a:p>
          <a:p>
            <a:pPr marL="457200" indent="-457200">
              <a:lnSpc>
                <a:spcPct val="120000"/>
              </a:lnSpc>
              <a:buFont typeface="Arial"/>
              <a:buChar char="•"/>
            </a:pPr>
            <a:r>
              <a:rPr lang="en-GB" sz="2400" b="1">
                <a:latin typeface="Open Sans" panose="020B0606030504020204" pitchFamily="34" charset="0"/>
                <a:ea typeface="Open Sans" panose="020B0606030504020204" pitchFamily="34" charset="0"/>
                <a:cs typeface="Open Sans" panose="020B0606030504020204" pitchFamily="34" charset="0"/>
              </a:rPr>
              <a:t>In person, up to 1 hour </a:t>
            </a:r>
            <a:r>
              <a:rPr lang="en-GB" sz="2400">
                <a:latin typeface="Open Sans" panose="020B0606030504020204" pitchFamily="34" charset="0"/>
                <a:ea typeface="Open Sans" panose="020B0606030504020204" pitchFamily="34" charset="0"/>
                <a:cs typeface="Open Sans" panose="020B0606030504020204" pitchFamily="34" charset="0"/>
              </a:rPr>
              <a:t>sessions in the Woolwich </a:t>
            </a:r>
            <a:r>
              <a:rPr lang="en-US" sz="2400">
                <a:latin typeface="Open Sans" panose="020B0606030504020204" pitchFamily="34" charset="0"/>
                <a:ea typeface="Open Sans" panose="020B0606030504020204" pitchFamily="34" charset="0"/>
                <a:cs typeface="Open Sans" panose="020B0606030504020204" pitchFamily="34" charset="0"/>
              </a:rPr>
              <a:t>Centre Library</a:t>
            </a:r>
            <a:endParaRPr lang="en-GB" sz="24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20000"/>
              </a:lnSpc>
              <a:buFont typeface="Arial"/>
              <a:buChar char="•"/>
            </a:pPr>
            <a:r>
              <a:rPr lang="en-US" sz="2400">
                <a:latin typeface="Open Sans" panose="020B0606030504020204" pitchFamily="34" charset="0"/>
                <a:ea typeface="Open Sans" panose="020B0606030504020204" pitchFamily="34" charset="0"/>
                <a:cs typeface="Open Sans" panose="020B0606030504020204" pitchFamily="34" charset="0"/>
              </a:rPr>
              <a:t>£15 Love to Shop voucher for taking part</a:t>
            </a:r>
          </a:p>
          <a:p>
            <a:pPr marL="457200" indent="-457200">
              <a:lnSpc>
                <a:spcPct val="120000"/>
              </a:lnSpc>
              <a:buFont typeface="Arial"/>
              <a:buChar char="•"/>
            </a:pPr>
            <a:r>
              <a:rPr lang="en-US" sz="2400">
                <a:latin typeface="Open Sans" panose="020B0606030504020204" pitchFamily="34" charset="0"/>
                <a:ea typeface="Open Sans" panose="020B0606030504020204" pitchFamily="34" charset="0"/>
                <a:cs typeface="Open Sans" panose="020B0606030504020204" pitchFamily="34" charset="0"/>
              </a:rPr>
              <a:t>1 facilitator and 1 notetaker, along with screen and audio recording</a:t>
            </a:r>
            <a:endParaRPr lang="en-GB" sz="24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20000"/>
              </a:lnSpc>
              <a:buFontTx/>
              <a:buChar char="-"/>
            </a:pPr>
            <a:endParaRPr lang="en-GB" sz="240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erson holding a cell phone&#10;&#10;Description automatically generated with medium confidence">
            <a:extLst>
              <a:ext uri="{FF2B5EF4-FFF2-40B4-BE49-F238E27FC236}">
                <a16:creationId xmlns:a16="http://schemas.microsoft.com/office/drawing/2014/main" id="{772F4324-7E20-E030-8F22-078E909393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83" r="9476" b="11481"/>
          <a:stretch/>
        </p:blipFill>
        <p:spPr>
          <a:xfrm rot="5400000">
            <a:off x="7641679" y="1572956"/>
            <a:ext cx="4687906" cy="3712088"/>
          </a:xfrm>
          <a:prstGeom prst="rect">
            <a:avLst/>
          </a:prstGeom>
        </p:spPr>
      </p:pic>
    </p:spTree>
    <p:extLst>
      <p:ext uri="{BB962C8B-B14F-4D97-AF65-F5344CB8AC3E}">
        <p14:creationId xmlns:p14="http://schemas.microsoft.com/office/powerpoint/2010/main" val="1600233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3736920"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Who we tested with</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4EFA4F7-9C0A-2FEF-FA81-BEB3D5E7CF99}"/>
              </a:ext>
            </a:extLst>
          </p:cNvPr>
          <p:cNvSpPr txBox="1"/>
          <p:nvPr/>
        </p:nvSpPr>
        <p:spPr>
          <a:xfrm>
            <a:off x="570620" y="714836"/>
            <a:ext cx="11330867" cy="4936159"/>
          </a:xfrm>
          <a:prstGeom prst="rect">
            <a:avLst/>
          </a:prstGeom>
          <a:noFill/>
        </p:spPr>
        <p:txBody>
          <a:bodyPr wrap="square" lIns="91440" tIns="45720" rIns="91440" bIns="45720" rtlCol="0" anchor="t">
            <a:spAutoFit/>
          </a:bodyPr>
          <a:lstStyle/>
          <a:p>
            <a:pPr>
              <a:lnSpc>
                <a:spcPct val="120000"/>
              </a:lnSpc>
            </a:pPr>
            <a:endParaRPr lang="en-GB" sz="2400">
              <a:effectLst/>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en-GB" sz="2400" b="1">
                <a:latin typeface="Open Sans"/>
                <a:ea typeface="Open Sans"/>
                <a:cs typeface="Open Sans"/>
              </a:rPr>
              <a:t>8 residents</a:t>
            </a:r>
          </a:p>
          <a:p>
            <a:pPr marL="457200" indent="-457200">
              <a:lnSpc>
                <a:spcPct val="120000"/>
              </a:lnSpc>
              <a:buFont typeface="Arial"/>
              <a:buChar char="•"/>
            </a:pPr>
            <a:r>
              <a:rPr lang="en-GB" sz="2400">
                <a:latin typeface="Open Sans"/>
                <a:ea typeface="Open Sans"/>
                <a:cs typeface="Open Sans"/>
              </a:rPr>
              <a:t>Age range from about 44-78yrs old</a:t>
            </a:r>
          </a:p>
          <a:p>
            <a:pPr marL="457200" indent="-457200">
              <a:lnSpc>
                <a:spcPct val="120000"/>
              </a:lnSpc>
              <a:buFont typeface="Arial" panose="020B0604020202020204" pitchFamily="34" charset="0"/>
              <a:buChar char="•"/>
            </a:pPr>
            <a:r>
              <a:rPr lang="en-GB" sz="2400">
                <a:latin typeface="Open Sans"/>
                <a:ea typeface="Open Sans"/>
                <a:cs typeface="Open Sans"/>
              </a:rPr>
              <a:t>Mix of retired and working,  2 parents to young families</a:t>
            </a:r>
          </a:p>
          <a:p>
            <a:pPr marL="457200" indent="-457200">
              <a:lnSpc>
                <a:spcPct val="120000"/>
              </a:lnSpc>
              <a:buFont typeface="Arial" panose="020B0604020202020204" pitchFamily="34" charset="0"/>
              <a:buChar char="•"/>
            </a:pPr>
            <a:r>
              <a:rPr lang="en-GB" sz="2400">
                <a:latin typeface="Open Sans"/>
                <a:ea typeface="Open Sans"/>
                <a:cs typeface="Open Sans"/>
              </a:rPr>
              <a:t>Most have used the RBG website for common services (</a:t>
            </a:r>
            <a:r>
              <a:rPr lang="en-GB" sz="2400" err="1">
                <a:latin typeface="Open Sans"/>
                <a:ea typeface="Open Sans"/>
                <a:cs typeface="Open Sans"/>
              </a:rPr>
              <a:t>ctax</a:t>
            </a:r>
            <a:r>
              <a:rPr lang="en-GB" sz="2400">
                <a:latin typeface="Open Sans"/>
                <a:ea typeface="Open Sans"/>
                <a:cs typeface="Open Sans"/>
              </a:rPr>
              <a:t>, environment) </a:t>
            </a:r>
            <a:endParaRPr lang="en-GB" sz="24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20000"/>
              </a:lnSpc>
              <a:buFont typeface="Arial" panose="020B0604020202020204" pitchFamily="34" charset="0"/>
              <a:buChar char="•"/>
            </a:pPr>
            <a:r>
              <a:rPr lang="en-GB" sz="2400">
                <a:latin typeface="Open Sans"/>
                <a:ea typeface="Open Sans"/>
                <a:cs typeface="Open Sans"/>
              </a:rPr>
              <a:t>Some had specific interests in planning, council meetings</a:t>
            </a:r>
          </a:p>
          <a:p>
            <a:pPr marL="457200" indent="-457200">
              <a:lnSpc>
                <a:spcPct val="120000"/>
              </a:lnSpc>
              <a:buFont typeface="Arial" panose="020B0604020202020204" pitchFamily="34" charset="0"/>
              <a:buChar char="•"/>
            </a:pPr>
            <a:r>
              <a:rPr lang="en-GB" sz="2400">
                <a:latin typeface="Open Sans"/>
                <a:ea typeface="Open Sans"/>
                <a:cs typeface="Open Sans"/>
              </a:rPr>
              <a:t>More tuned up with the community - probably b/c where we recruited them (e.g. community champions…)</a:t>
            </a:r>
          </a:p>
          <a:p>
            <a:pPr marL="457200" indent="-457200">
              <a:lnSpc>
                <a:spcPct val="120000"/>
              </a:lnSpc>
              <a:buFont typeface="Arial" panose="020B0604020202020204" pitchFamily="34" charset="0"/>
              <a:buChar char="•"/>
            </a:pPr>
            <a:r>
              <a:rPr lang="en-GB" sz="2400">
                <a:latin typeface="Open Sans"/>
                <a:ea typeface="Open Sans"/>
                <a:cs typeface="Open Sans"/>
              </a:rPr>
              <a:t>Most never heard of the GCD before, those that did never used it</a:t>
            </a:r>
          </a:p>
          <a:p>
            <a:pPr marL="457200" indent="-457200">
              <a:lnSpc>
                <a:spcPct val="120000"/>
              </a:lnSpc>
              <a:buFont typeface="Arial"/>
              <a:buChar char="•"/>
            </a:pPr>
            <a:endParaRPr lang="en-GB" sz="24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20000"/>
              </a:lnSpc>
              <a:buFontTx/>
              <a:buChar char="-"/>
            </a:pPr>
            <a:endParaRPr lang="en-GB" sz="24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58213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4"/>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27077" y="1906224"/>
            <a:ext cx="10192190" cy="2210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lvl="0" indent="-342900">
              <a:lnSpc>
                <a:spcPct val="107000"/>
              </a:lnSpc>
              <a:buFont typeface="Symbol" panose="05050102010706020507" pitchFamily="18" charset="2"/>
              <a:buChar cha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en-GB">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sz="2800">
              <a:solidFill>
                <a:schemeClr val="tx1">
                  <a:lumMod val="75000"/>
                  <a:lumOff val="25000"/>
                </a:schemeClr>
              </a:solidFill>
              <a:latin typeface="Open Sans"/>
              <a:ea typeface="Open Sans"/>
              <a:cs typeface="Open Sans"/>
            </a:endParaRPr>
          </a:p>
        </p:txBody>
      </p:sp>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4"/>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7595349"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Assumptions we're testing with residents</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Arrow Connector 7">
            <a:extLst>
              <a:ext uri="{FF2B5EF4-FFF2-40B4-BE49-F238E27FC236}">
                <a16:creationId xmlns:a16="http://schemas.microsoft.com/office/drawing/2014/main" id="{8EBC24D8-A62D-F2EB-F64A-0E50EBBFA5BA}"/>
              </a:ext>
            </a:extLst>
          </p:cNvPr>
          <p:cNvCxnSpPr>
            <a:cxnSpLocks/>
          </p:cNvCxnSpPr>
          <p:nvPr/>
        </p:nvCxnSpPr>
        <p:spPr>
          <a:xfrm flipV="1">
            <a:off x="3045163" y="1546159"/>
            <a:ext cx="9445" cy="4363275"/>
          </a:xfrm>
          <a:prstGeom prst="straightConnector1">
            <a:avLst/>
          </a:prstGeom>
          <a:ln w="38100">
            <a:solidFill>
              <a:srgbClr val="00808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14D1429-7727-14BD-D04E-F5582BD01F8D}"/>
              </a:ext>
            </a:extLst>
          </p:cNvPr>
          <p:cNvSpPr/>
          <p:nvPr/>
        </p:nvSpPr>
        <p:spPr>
          <a:xfrm>
            <a:off x="3538802" y="1546674"/>
            <a:ext cx="3687786" cy="1170462"/>
          </a:xfrm>
          <a:prstGeom prst="rect">
            <a:avLst/>
          </a:prstGeom>
          <a:solidFill>
            <a:schemeClr val="bg1"/>
          </a:solid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008080"/>
                </a:solidFill>
                <a:ea typeface="+mn-lt"/>
                <a:cs typeface="+mn-lt"/>
              </a:rPr>
              <a:t>People understand what the directory is, what is on it and what they can do there</a:t>
            </a:r>
            <a:endParaRPr lang="en-US" sz="1400">
              <a:solidFill>
                <a:srgbClr val="008080"/>
              </a:solidFill>
              <a:cs typeface="Calibri"/>
            </a:endParaRPr>
          </a:p>
        </p:txBody>
      </p:sp>
      <p:sp>
        <p:nvSpPr>
          <p:cNvPr id="15" name="Rectangle 14">
            <a:extLst>
              <a:ext uri="{FF2B5EF4-FFF2-40B4-BE49-F238E27FC236}">
                <a16:creationId xmlns:a16="http://schemas.microsoft.com/office/drawing/2014/main" id="{B39F204C-93CB-F60D-331D-4992C34F4744}"/>
              </a:ext>
            </a:extLst>
          </p:cNvPr>
          <p:cNvSpPr/>
          <p:nvPr/>
        </p:nvSpPr>
        <p:spPr>
          <a:xfrm>
            <a:off x="7778015" y="1540795"/>
            <a:ext cx="3687786" cy="1175753"/>
          </a:xfrm>
          <a:prstGeom prst="rect">
            <a:avLst/>
          </a:prstGeom>
          <a:solidFill>
            <a:schemeClr val="bg1"/>
          </a:solid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008080"/>
                </a:solidFill>
                <a:ea typeface="+mn-lt"/>
                <a:cs typeface="+mn-lt"/>
              </a:rPr>
              <a:t>People don't expect any additional information, advice and guidance.</a:t>
            </a:r>
            <a:endParaRPr lang="en-US">
              <a:solidFill>
                <a:srgbClr val="008080"/>
              </a:solidFill>
              <a:ea typeface="+mn-lt"/>
              <a:cs typeface="+mn-lt"/>
            </a:endParaRPr>
          </a:p>
        </p:txBody>
      </p:sp>
      <p:sp>
        <p:nvSpPr>
          <p:cNvPr id="16" name="Rectangle 15">
            <a:extLst>
              <a:ext uri="{FF2B5EF4-FFF2-40B4-BE49-F238E27FC236}">
                <a16:creationId xmlns:a16="http://schemas.microsoft.com/office/drawing/2014/main" id="{C7A9C53E-995D-680B-08E9-FD172EAE2DE1}"/>
              </a:ext>
            </a:extLst>
          </p:cNvPr>
          <p:cNvSpPr/>
          <p:nvPr/>
        </p:nvSpPr>
        <p:spPr>
          <a:xfrm>
            <a:off x="3538802" y="3080670"/>
            <a:ext cx="3687786" cy="1273943"/>
          </a:xfrm>
          <a:prstGeom prst="rect">
            <a:avLst/>
          </a:prstGeom>
          <a:solidFill>
            <a:schemeClr val="bg1"/>
          </a:solid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008080"/>
                </a:solidFill>
                <a:ea typeface="+mn-lt"/>
                <a:cs typeface="+mn-lt"/>
              </a:rPr>
              <a:t>Curated and topical listings will help people find relevant services</a:t>
            </a:r>
            <a:endParaRPr lang="en-US">
              <a:solidFill>
                <a:srgbClr val="008080"/>
              </a:solidFill>
              <a:cs typeface="Calibri"/>
            </a:endParaRPr>
          </a:p>
        </p:txBody>
      </p:sp>
      <p:sp>
        <p:nvSpPr>
          <p:cNvPr id="17" name="Rectangle 16">
            <a:extLst>
              <a:ext uri="{FF2B5EF4-FFF2-40B4-BE49-F238E27FC236}">
                <a16:creationId xmlns:a16="http://schemas.microsoft.com/office/drawing/2014/main" id="{1C1706DA-7904-F27F-0C4F-166F46F631F2}"/>
              </a:ext>
            </a:extLst>
          </p:cNvPr>
          <p:cNvSpPr/>
          <p:nvPr/>
        </p:nvSpPr>
        <p:spPr>
          <a:xfrm>
            <a:off x="7778015" y="3080669"/>
            <a:ext cx="3687786" cy="1273943"/>
          </a:xfrm>
          <a:prstGeom prst="rect">
            <a:avLst/>
          </a:prstGeom>
          <a:solidFill>
            <a:schemeClr val="bg1"/>
          </a:solid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008080"/>
                </a:solidFill>
                <a:ea typeface="+mn-lt"/>
                <a:cs typeface="+mn-lt"/>
              </a:rPr>
              <a:t>The user type landing page makes it easier for people to find things</a:t>
            </a:r>
            <a:endParaRPr lang="en-US">
              <a:solidFill>
                <a:srgbClr val="008080"/>
              </a:solidFill>
              <a:cs typeface="Calibri"/>
            </a:endParaRPr>
          </a:p>
        </p:txBody>
      </p:sp>
      <p:sp>
        <p:nvSpPr>
          <p:cNvPr id="20" name="Rectangle 19">
            <a:extLst>
              <a:ext uri="{FF2B5EF4-FFF2-40B4-BE49-F238E27FC236}">
                <a16:creationId xmlns:a16="http://schemas.microsoft.com/office/drawing/2014/main" id="{A85BA8FF-FAA4-D2D4-7D7A-33C40DE03A88}"/>
              </a:ext>
            </a:extLst>
          </p:cNvPr>
          <p:cNvSpPr/>
          <p:nvPr/>
        </p:nvSpPr>
        <p:spPr>
          <a:xfrm>
            <a:off x="3538802" y="4683457"/>
            <a:ext cx="3719536" cy="1170462"/>
          </a:xfrm>
          <a:prstGeom prst="rect">
            <a:avLst/>
          </a:prstGeom>
          <a:solidFill>
            <a:schemeClr val="bg1"/>
          </a:solid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008080"/>
                </a:solidFill>
                <a:ea typeface="+mn-lt"/>
                <a:cs typeface="+mn-lt"/>
              </a:rPr>
              <a:t>There is a right level of content for people on each service listing</a:t>
            </a:r>
            <a:endParaRPr lang="en-US">
              <a:solidFill>
                <a:srgbClr val="008080"/>
              </a:solidFill>
              <a:ea typeface="+mn-lt"/>
              <a:cs typeface="+mn-lt"/>
            </a:endParaRPr>
          </a:p>
        </p:txBody>
      </p:sp>
      <p:sp>
        <p:nvSpPr>
          <p:cNvPr id="21" name="Rectangle 20">
            <a:extLst>
              <a:ext uri="{FF2B5EF4-FFF2-40B4-BE49-F238E27FC236}">
                <a16:creationId xmlns:a16="http://schemas.microsoft.com/office/drawing/2014/main" id="{C8388209-D918-2488-A558-4AB9E1BA1716}"/>
              </a:ext>
            </a:extLst>
          </p:cNvPr>
          <p:cNvSpPr/>
          <p:nvPr/>
        </p:nvSpPr>
        <p:spPr>
          <a:xfrm>
            <a:off x="7775663" y="4683457"/>
            <a:ext cx="3719536" cy="1170462"/>
          </a:xfrm>
          <a:prstGeom prst="rect">
            <a:avLst/>
          </a:prstGeom>
          <a:solidFill>
            <a:schemeClr val="bg1"/>
          </a:solid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008080"/>
                </a:solidFill>
                <a:ea typeface="+mn-lt"/>
                <a:cs typeface="+mn-lt"/>
              </a:rPr>
              <a:t>Tags on service listings make it easier for people to scan, find and understand what each service is </a:t>
            </a:r>
            <a:endParaRPr lang="en-US">
              <a:solidFill>
                <a:srgbClr val="008080"/>
              </a:solidFill>
              <a:cs typeface="Calibri"/>
            </a:endParaRPr>
          </a:p>
        </p:txBody>
      </p:sp>
      <p:sp>
        <p:nvSpPr>
          <p:cNvPr id="22" name="Rectangle 21">
            <a:extLst>
              <a:ext uri="{FF2B5EF4-FFF2-40B4-BE49-F238E27FC236}">
                <a16:creationId xmlns:a16="http://schemas.microsoft.com/office/drawing/2014/main" id="{3F46859B-2FB0-AF0F-0BD7-08782A926D7B}"/>
              </a:ext>
            </a:extLst>
          </p:cNvPr>
          <p:cNvSpPr/>
          <p:nvPr/>
        </p:nvSpPr>
        <p:spPr>
          <a:xfrm>
            <a:off x="691886" y="1537268"/>
            <a:ext cx="1908610" cy="1181045"/>
          </a:xfrm>
          <a:prstGeom prst="rect">
            <a:avLst/>
          </a:prstGeom>
          <a:solidFill>
            <a:srgbClr val="008080"/>
          </a:solid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bg1"/>
                </a:solidFill>
                <a:ea typeface="+mn-lt"/>
                <a:cs typeface="+mn-lt"/>
              </a:rPr>
              <a:t>About the proposition</a:t>
            </a:r>
            <a:endParaRPr lang="en-US" sz="1400">
              <a:solidFill>
                <a:schemeClr val="bg1"/>
              </a:solidFill>
              <a:cs typeface="Calibri"/>
            </a:endParaRPr>
          </a:p>
        </p:txBody>
      </p:sp>
      <p:sp>
        <p:nvSpPr>
          <p:cNvPr id="23" name="Rectangle 22">
            <a:extLst>
              <a:ext uri="{FF2B5EF4-FFF2-40B4-BE49-F238E27FC236}">
                <a16:creationId xmlns:a16="http://schemas.microsoft.com/office/drawing/2014/main" id="{7F964488-2C23-436F-5360-21B6D9C693ED}"/>
              </a:ext>
            </a:extLst>
          </p:cNvPr>
          <p:cNvSpPr/>
          <p:nvPr/>
        </p:nvSpPr>
        <p:spPr>
          <a:xfrm>
            <a:off x="691886" y="3084786"/>
            <a:ext cx="1908611" cy="1271004"/>
          </a:xfrm>
          <a:prstGeom prst="rect">
            <a:avLst/>
          </a:prstGeom>
          <a:solidFill>
            <a:srgbClr val="008080"/>
          </a:solid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ea typeface="+mn-lt"/>
                <a:cs typeface="+mn-lt"/>
              </a:rPr>
              <a:t>Helping people navigate and find services</a:t>
            </a:r>
            <a:endParaRPr lang="en-US" sz="1400">
              <a:cs typeface="Calibri"/>
            </a:endParaRPr>
          </a:p>
        </p:txBody>
      </p:sp>
      <p:sp>
        <p:nvSpPr>
          <p:cNvPr id="24" name="Rectangle 23">
            <a:extLst>
              <a:ext uri="{FF2B5EF4-FFF2-40B4-BE49-F238E27FC236}">
                <a16:creationId xmlns:a16="http://schemas.microsoft.com/office/drawing/2014/main" id="{D7601E5D-10BD-7CDE-9253-C73C7B89FDA7}"/>
              </a:ext>
            </a:extLst>
          </p:cNvPr>
          <p:cNvSpPr/>
          <p:nvPr/>
        </p:nvSpPr>
        <p:spPr>
          <a:xfrm>
            <a:off x="691886" y="4683458"/>
            <a:ext cx="1908610" cy="1170461"/>
          </a:xfrm>
          <a:prstGeom prst="rect">
            <a:avLst/>
          </a:prstGeom>
          <a:solidFill>
            <a:srgbClr val="008080"/>
          </a:solid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ea typeface="+mn-lt"/>
                <a:cs typeface="+mn-lt"/>
              </a:rPr>
              <a:t>Information &amp; design</a:t>
            </a:r>
            <a:endParaRPr lang="en-US" sz="1400">
              <a:cs typeface="Calibri"/>
            </a:endParaRPr>
          </a:p>
        </p:txBody>
      </p:sp>
      <p:sp>
        <p:nvSpPr>
          <p:cNvPr id="25" name="Rectangle 24">
            <a:extLst>
              <a:ext uri="{FF2B5EF4-FFF2-40B4-BE49-F238E27FC236}">
                <a16:creationId xmlns:a16="http://schemas.microsoft.com/office/drawing/2014/main" id="{811EE253-74A4-3139-B53E-933445989529}"/>
              </a:ext>
            </a:extLst>
          </p:cNvPr>
          <p:cNvSpPr/>
          <p:nvPr/>
        </p:nvSpPr>
        <p:spPr>
          <a:xfrm>
            <a:off x="2575019" y="1146641"/>
            <a:ext cx="1040778" cy="210908"/>
          </a:xfrm>
          <a:prstGeom prst="rect">
            <a:avLst/>
          </a:prstGeom>
          <a:solidFill>
            <a:srgbClr val="008080"/>
          </a:solid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bg1"/>
                </a:solidFill>
                <a:ea typeface="+mn-lt"/>
                <a:cs typeface="+mn-lt"/>
              </a:rPr>
              <a:t>Riskiest</a:t>
            </a:r>
            <a:endParaRPr lang="en-US"/>
          </a:p>
        </p:txBody>
      </p:sp>
    </p:spTree>
    <p:extLst>
      <p:ext uri="{BB962C8B-B14F-4D97-AF65-F5344CB8AC3E}">
        <p14:creationId xmlns:p14="http://schemas.microsoft.com/office/powerpoint/2010/main" val="1341428001"/>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2409634"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What we did</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4EFA4F7-9C0A-2FEF-FA81-BEB3D5E7CF99}"/>
              </a:ext>
            </a:extLst>
          </p:cNvPr>
          <p:cNvSpPr txBox="1"/>
          <p:nvPr/>
        </p:nvSpPr>
        <p:spPr>
          <a:xfrm>
            <a:off x="656885" y="1045515"/>
            <a:ext cx="10236964" cy="5816977"/>
          </a:xfrm>
          <a:prstGeom prst="rect">
            <a:avLst/>
          </a:prstGeom>
          <a:noFill/>
        </p:spPr>
        <p:txBody>
          <a:bodyPr wrap="square" lIns="91440" tIns="45720" rIns="91440" bIns="45720" rtlCol="0" anchor="t">
            <a:spAutoFit/>
          </a:bodyPr>
          <a:lstStyle/>
          <a:p>
            <a:pPr marL="457200" indent="-457200">
              <a:buFont typeface="Arial"/>
              <a:buChar char="•"/>
            </a:pPr>
            <a:r>
              <a:rPr lang="en-GB" sz="2800" b="1">
                <a:ea typeface="+mn-lt"/>
                <a:cs typeface="+mn-lt"/>
              </a:rPr>
              <a:t>Task based testing</a:t>
            </a:r>
            <a:r>
              <a:rPr lang="en-GB" sz="2800">
                <a:ea typeface="+mn-lt"/>
                <a:cs typeface="+mn-lt"/>
              </a:rPr>
              <a:t> - users complete a task  and are observed </a:t>
            </a:r>
            <a:endParaRPr lang="en-US" sz="2800">
              <a:ea typeface="+mn-lt"/>
              <a:cs typeface="+mn-lt"/>
            </a:endParaRPr>
          </a:p>
          <a:p>
            <a:pPr marL="457200" indent="-457200">
              <a:buFont typeface="Arial"/>
              <a:buChar char="•"/>
            </a:pPr>
            <a:r>
              <a:rPr lang="en-GB" sz="2800" b="1">
                <a:ea typeface="+mn-lt"/>
                <a:cs typeface="+mn-lt"/>
              </a:rPr>
              <a:t>Clickable prototype </a:t>
            </a:r>
            <a:r>
              <a:rPr lang="en-GB" sz="2800">
                <a:ea typeface="+mn-lt"/>
                <a:cs typeface="+mn-lt"/>
              </a:rPr>
              <a:t>of the GCD end to end experience focused on services for adults. It includes:</a:t>
            </a:r>
            <a:endParaRPr lang="en-US" sz="2800">
              <a:ea typeface="+mn-lt"/>
              <a:cs typeface="+mn-lt"/>
            </a:endParaRPr>
          </a:p>
          <a:p>
            <a:pPr marL="1828800" lvl="3" indent="-457200">
              <a:buFont typeface="Arial"/>
              <a:buChar char="•"/>
            </a:pPr>
            <a:r>
              <a:rPr lang="en-GB" sz="2800">
                <a:ea typeface="+mn-lt"/>
                <a:cs typeface="+mn-lt"/>
              </a:rPr>
              <a:t>Homepage</a:t>
            </a:r>
          </a:p>
          <a:p>
            <a:pPr marL="1828800" lvl="3" indent="-457200">
              <a:buFont typeface="Arial"/>
              <a:buChar char="•"/>
            </a:pPr>
            <a:r>
              <a:rPr lang="en-GB" sz="2800">
                <a:ea typeface="+mn-lt"/>
                <a:cs typeface="+mn-lt"/>
              </a:rPr>
              <a:t>Landing page for adults</a:t>
            </a:r>
          </a:p>
          <a:p>
            <a:pPr marL="1828800" lvl="3" indent="-457200">
              <a:buFont typeface="Arial"/>
              <a:buChar char="•"/>
            </a:pPr>
            <a:r>
              <a:rPr lang="en-GB" sz="2800">
                <a:ea typeface="+mn-lt"/>
                <a:cs typeface="+mn-lt"/>
              </a:rPr>
              <a:t>All service listings page (aka search results page)</a:t>
            </a:r>
          </a:p>
          <a:p>
            <a:pPr marL="1828800" lvl="3" indent="-457200">
              <a:buFont typeface="Arial"/>
              <a:buChar char="•"/>
            </a:pPr>
            <a:r>
              <a:rPr lang="en-GB" sz="2800">
                <a:ea typeface="+mn-lt"/>
                <a:cs typeface="+mn-lt"/>
              </a:rPr>
              <a:t>Individual service listings</a:t>
            </a:r>
          </a:p>
          <a:p>
            <a:pPr marL="1828800" lvl="3" indent="-457200">
              <a:buFont typeface="Arial"/>
              <a:buChar char="•"/>
            </a:pPr>
            <a:r>
              <a:rPr lang="en-GB" sz="2800">
                <a:ea typeface="+mn-lt"/>
                <a:cs typeface="+mn-lt"/>
              </a:rPr>
              <a:t>Topical listing page (aka collection)</a:t>
            </a:r>
          </a:p>
          <a:p>
            <a:pPr marL="1828800" lvl="3" indent="-457200">
              <a:buFont typeface="Arial"/>
              <a:buChar char="•"/>
            </a:pPr>
            <a:r>
              <a:rPr lang="en-GB" sz="2800">
                <a:ea typeface="+mn-lt"/>
                <a:cs typeface="+mn-lt"/>
              </a:rPr>
              <a:t>Curated listing page</a:t>
            </a:r>
          </a:p>
          <a:p>
            <a:pPr marL="457200" indent="-457200">
              <a:buFont typeface="Arial"/>
              <a:buChar char="•"/>
            </a:pPr>
            <a:endParaRPr lang="en-GB" sz="2800">
              <a:cs typeface="Calibri"/>
            </a:endParaRPr>
          </a:p>
          <a:p>
            <a:pPr marL="457200" indent="-457200">
              <a:buFont typeface="Arial"/>
              <a:buChar char="•"/>
            </a:pPr>
            <a:endParaRPr lang="en-GB" sz="2800">
              <a:ea typeface="+mn-lt"/>
              <a:cs typeface="+mn-lt"/>
            </a:endParaRPr>
          </a:p>
          <a:p>
            <a:pPr marL="457200" indent="-457200">
              <a:buFont typeface="Arial"/>
              <a:buChar char="•"/>
            </a:pPr>
            <a:endParaRPr lang="en-US">
              <a:cs typeface="Calibri"/>
            </a:endParaRPr>
          </a:p>
          <a:p>
            <a:pPr marL="457200" indent="-457200">
              <a:buFont typeface="Arial"/>
              <a:buChar char="•"/>
            </a:pPr>
            <a:endParaRPr lang="en-GB">
              <a:cs typeface="Calibri"/>
            </a:endParaRPr>
          </a:p>
          <a:p>
            <a:pPr marL="342900" indent="-342900">
              <a:buFontTx/>
              <a:buChar char="-"/>
            </a:pPr>
            <a:endParaRPr lang="en-GB" sz="2800">
              <a:cs typeface="Calibri"/>
            </a:endParaRPr>
          </a:p>
        </p:txBody>
      </p:sp>
    </p:spTree>
    <p:extLst>
      <p:ext uri="{BB962C8B-B14F-4D97-AF65-F5344CB8AC3E}">
        <p14:creationId xmlns:p14="http://schemas.microsoft.com/office/powerpoint/2010/main" val="473338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4"/>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4"/>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39372" y="226007"/>
            <a:ext cx="3820277"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Research Questions </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4EFA4F7-9C0A-2FEF-FA81-BEB3D5E7CF99}"/>
              </a:ext>
            </a:extLst>
          </p:cNvPr>
          <p:cNvSpPr txBox="1"/>
          <p:nvPr/>
        </p:nvSpPr>
        <p:spPr>
          <a:xfrm>
            <a:off x="542743" y="491636"/>
            <a:ext cx="11268451" cy="5970865"/>
          </a:xfrm>
          <a:prstGeom prst="rect">
            <a:avLst/>
          </a:prstGeom>
          <a:noFill/>
        </p:spPr>
        <p:txBody>
          <a:bodyPr wrap="square" lIns="91440" tIns="45720" rIns="91440" bIns="45720" rtlCol="0" anchor="t">
            <a:spAutoFit/>
          </a:bodyPr>
          <a:lstStyle/>
          <a:p>
            <a:pPr marL="457200" indent="-457200">
              <a:buFont typeface="Arial"/>
              <a:buChar char="•"/>
            </a:pPr>
            <a:endParaRPr lang="en-GB" sz="2800">
              <a:ea typeface="+mn-lt"/>
              <a:cs typeface="+mn-lt"/>
            </a:endParaRPr>
          </a:p>
          <a:p>
            <a:pPr marL="457200" indent="-457200">
              <a:buFont typeface="Arial"/>
              <a:buChar char="•"/>
            </a:pPr>
            <a:r>
              <a:rPr lang="en-GB" sz="2800">
                <a:cs typeface="Calibri"/>
              </a:rPr>
              <a:t>Do people understand what the GCD is?</a:t>
            </a:r>
          </a:p>
          <a:p>
            <a:pPr marL="457200" indent="-457200">
              <a:buFont typeface="Arial"/>
              <a:buChar char="•"/>
            </a:pPr>
            <a:r>
              <a:rPr lang="en-GB" sz="2800">
                <a:cs typeface="Calibri"/>
              </a:rPr>
              <a:t>What do people expect to find and do on the GCD?</a:t>
            </a:r>
          </a:p>
          <a:p>
            <a:pPr marL="457200" indent="-457200">
              <a:buFont typeface="Arial"/>
              <a:buChar char="•"/>
            </a:pPr>
            <a:r>
              <a:rPr lang="en-GB" sz="2800">
                <a:cs typeface="Calibri"/>
              </a:rPr>
              <a:t>Where do people go to find related information/advice or guidance?</a:t>
            </a:r>
          </a:p>
          <a:p>
            <a:pPr marL="457200" indent="-457200">
              <a:buFont typeface="Arial"/>
              <a:buChar char="•"/>
            </a:pPr>
            <a:r>
              <a:rPr lang="en-GB" sz="2800">
                <a:cs typeface="Calibri"/>
              </a:rPr>
              <a:t>Is it clear what the curated and topical listings are?</a:t>
            </a:r>
          </a:p>
          <a:p>
            <a:pPr marL="457200" indent="-457200">
              <a:buFont typeface="Arial"/>
              <a:buChar char="•"/>
            </a:pPr>
            <a:r>
              <a:rPr lang="en-GB" sz="2800">
                <a:cs typeface="Calibri"/>
              </a:rPr>
              <a:t>Are the curated and topical listings helpful and useful?</a:t>
            </a:r>
          </a:p>
          <a:p>
            <a:pPr marL="457200" indent="-457200">
              <a:buFont typeface="Arial"/>
              <a:buChar char="•"/>
            </a:pPr>
            <a:r>
              <a:rPr lang="en-GB" sz="2800">
                <a:cs typeface="Calibri"/>
              </a:rPr>
              <a:t>Does the adults landing page meet expectations and help people navigate to services?</a:t>
            </a:r>
          </a:p>
          <a:p>
            <a:pPr marL="457200" indent="-457200">
              <a:buFont typeface="Arial"/>
              <a:buChar char="•"/>
            </a:pPr>
            <a:r>
              <a:rPr lang="en-GB" sz="2800">
                <a:cs typeface="Calibri"/>
              </a:rPr>
              <a:t>How do people navigate and search for services/activities? </a:t>
            </a:r>
          </a:p>
          <a:p>
            <a:pPr marL="457200" indent="-457200">
              <a:buFont typeface="Arial"/>
              <a:buChar char="•"/>
            </a:pPr>
            <a:r>
              <a:rPr lang="en-GB" sz="2800">
                <a:cs typeface="Calibri"/>
              </a:rPr>
              <a:t>What helps people look for and find services?</a:t>
            </a:r>
            <a:endParaRPr lang="en-GB">
              <a:cs typeface="Calibri"/>
            </a:endParaRPr>
          </a:p>
          <a:p>
            <a:pPr marL="457200" indent="-457200">
              <a:buFont typeface="Arial"/>
              <a:buChar char="•"/>
            </a:pPr>
            <a:r>
              <a:rPr lang="en-GB" sz="2800">
                <a:cs typeface="Calibri"/>
              </a:rPr>
              <a:t>What language do people use?</a:t>
            </a:r>
            <a:endParaRPr lang="en-GB">
              <a:cs typeface="Calibri"/>
            </a:endParaRPr>
          </a:p>
          <a:p>
            <a:endParaRPr lang="en-GB" sz="2800">
              <a:cs typeface="Calibri"/>
            </a:endParaRPr>
          </a:p>
          <a:p>
            <a:pPr marL="457200" indent="-457200">
              <a:buFont typeface="Arial"/>
              <a:buChar char="•"/>
            </a:pPr>
            <a:endParaRPr lang="en-GB">
              <a:ea typeface="+mn-lt"/>
              <a:cs typeface="+mn-lt"/>
            </a:endParaRPr>
          </a:p>
          <a:p>
            <a:pPr marL="342900" indent="-342900">
              <a:buFontTx/>
              <a:buChar char="-"/>
            </a:pPr>
            <a:endParaRPr lang="en-GB" sz="2800">
              <a:cs typeface="Calibri"/>
            </a:endParaRPr>
          </a:p>
        </p:txBody>
      </p:sp>
    </p:spTree>
    <p:extLst>
      <p:ext uri="{BB962C8B-B14F-4D97-AF65-F5344CB8AC3E}">
        <p14:creationId xmlns:p14="http://schemas.microsoft.com/office/powerpoint/2010/main" val="4180041951"/>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1265207" y="2721114"/>
            <a:ext cx="4523995" cy="707886"/>
          </a:xfrm>
          <a:prstGeom prst="rect">
            <a:avLst/>
          </a:prstGeom>
          <a:noFill/>
        </p:spPr>
        <p:txBody>
          <a:bodyPr wrap="none" lIns="91440" tIns="45720" rIns="91440" bIns="45720" rtlCol="0" anchor="t">
            <a:spAutoFit/>
          </a:bodyPr>
          <a:lstStyle/>
          <a:p>
            <a:r>
              <a:rPr lang="en-US" sz="4000" b="1">
                <a:solidFill>
                  <a:srgbClr val="008080"/>
                </a:solidFill>
                <a:latin typeface="Open Sans"/>
                <a:ea typeface="Open Sans"/>
                <a:cs typeface="Open Sans"/>
              </a:rPr>
              <a:t>What we learned</a:t>
            </a:r>
            <a:endParaRPr lang="en-US" sz="40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2" descr="Qr code&#10;&#10;Description automatically generated">
            <a:extLst>
              <a:ext uri="{FF2B5EF4-FFF2-40B4-BE49-F238E27FC236}">
                <a16:creationId xmlns:a16="http://schemas.microsoft.com/office/drawing/2014/main" id="{46124D88-8871-9696-6227-8F7F2AEAF238}"/>
              </a:ext>
            </a:extLst>
          </p:cNvPr>
          <p:cNvPicPr>
            <a:picLocks noChangeAspect="1"/>
          </p:cNvPicPr>
          <p:nvPr/>
        </p:nvPicPr>
        <p:blipFill>
          <a:blip r:embed="rId4"/>
          <a:stretch>
            <a:fillRect/>
          </a:stretch>
        </p:blipFill>
        <p:spPr>
          <a:xfrm>
            <a:off x="8186951" y="1905743"/>
            <a:ext cx="2706865" cy="2720719"/>
          </a:xfrm>
          <a:prstGeom prst="rect">
            <a:avLst/>
          </a:prstGeom>
        </p:spPr>
      </p:pic>
      <p:sp>
        <p:nvSpPr>
          <p:cNvPr id="3" name="TextBox 2">
            <a:extLst>
              <a:ext uri="{FF2B5EF4-FFF2-40B4-BE49-F238E27FC236}">
                <a16:creationId xmlns:a16="http://schemas.microsoft.com/office/drawing/2014/main" id="{9BBD7DC7-D64D-F17B-88C0-7ACA2AC9AF98}"/>
              </a:ext>
            </a:extLst>
          </p:cNvPr>
          <p:cNvSpPr txBox="1"/>
          <p:nvPr/>
        </p:nvSpPr>
        <p:spPr>
          <a:xfrm>
            <a:off x="7857089" y="4812307"/>
            <a:ext cx="344463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latin typeface="Open Sans"/>
                <a:ea typeface="Open Sans"/>
                <a:cs typeface="Calibri"/>
              </a:rPr>
              <a:t>ahaslides.com/VDFH4</a:t>
            </a:r>
            <a:endParaRPr lang="en-GB" sz="2400">
              <a:latin typeface="Open Sans"/>
              <a:ea typeface="Open Sans"/>
              <a:cs typeface="Open Sans"/>
            </a:endParaRPr>
          </a:p>
        </p:txBody>
      </p:sp>
    </p:spTree>
    <p:extLst>
      <p:ext uri="{BB962C8B-B14F-4D97-AF65-F5344CB8AC3E}">
        <p14:creationId xmlns:p14="http://schemas.microsoft.com/office/powerpoint/2010/main" val="157712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6B3FF74-CE5D-4933-9376-70E81AB9E641}"/>
              </a:ext>
            </a:extLst>
          </p:cNvPr>
          <p:cNvSpPr/>
          <p:nvPr/>
        </p:nvSpPr>
        <p:spPr>
          <a:xfrm>
            <a:off x="930374" y="2040194"/>
            <a:ext cx="2777612" cy="2777612"/>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2720A711-9800-4330-B580-3A8FC09D45D9}"/>
              </a:ext>
            </a:extLst>
          </p:cNvPr>
          <p:cNvSpPr/>
          <p:nvPr/>
        </p:nvSpPr>
        <p:spPr>
          <a:xfrm>
            <a:off x="4592890" y="2040194"/>
            <a:ext cx="2777612" cy="2777612"/>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2A74C45-D638-444B-B77A-63E6AA02242F}"/>
              </a:ext>
            </a:extLst>
          </p:cNvPr>
          <p:cNvSpPr/>
          <p:nvPr/>
        </p:nvSpPr>
        <p:spPr>
          <a:xfrm>
            <a:off x="8345535" y="2040194"/>
            <a:ext cx="2777612" cy="2777612"/>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E0E412DA-8897-4897-A0DB-D5EA5D304BF0}"/>
              </a:ext>
            </a:extLst>
          </p:cNvPr>
          <p:cNvSpPr txBox="1"/>
          <p:nvPr/>
        </p:nvSpPr>
        <p:spPr>
          <a:xfrm>
            <a:off x="1088606" y="3104024"/>
            <a:ext cx="24344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rgbClr val="262626"/>
                </a:solidFill>
                <a:latin typeface="Open Sans"/>
                <a:ea typeface="Open Sans"/>
                <a:cs typeface="Open Sans"/>
              </a:rPr>
              <a:t>Show progress </a:t>
            </a:r>
            <a:r>
              <a:rPr lang="en-GB">
                <a:solidFill>
                  <a:srgbClr val="262626"/>
                </a:solidFill>
                <a:latin typeface="Open Sans"/>
                <a:ea typeface="Open Sans"/>
                <a:cs typeface="Open Sans"/>
              </a:rPr>
              <a:t>early and often</a:t>
            </a:r>
            <a:endParaRPr lang="en-US">
              <a:solidFill>
                <a:srgbClr val="262626"/>
              </a:solidFill>
              <a:latin typeface="Open Sans"/>
              <a:ea typeface="Open Sans"/>
              <a:cs typeface="Open Sans"/>
            </a:endParaRPr>
          </a:p>
        </p:txBody>
      </p:sp>
      <p:sp>
        <p:nvSpPr>
          <p:cNvPr id="11" name="TextBox 10">
            <a:extLst>
              <a:ext uri="{FF2B5EF4-FFF2-40B4-BE49-F238E27FC236}">
                <a16:creationId xmlns:a16="http://schemas.microsoft.com/office/drawing/2014/main" id="{72B42AD8-C1A1-40E6-B020-AD433D4BC956}"/>
              </a:ext>
            </a:extLst>
          </p:cNvPr>
          <p:cNvSpPr txBox="1"/>
          <p:nvPr/>
        </p:nvSpPr>
        <p:spPr>
          <a:xfrm>
            <a:off x="4767226" y="2880679"/>
            <a:ext cx="243445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chemeClr val="tx1">
                    <a:lumMod val="85000"/>
                    <a:lumOff val="15000"/>
                  </a:schemeClr>
                </a:solidFill>
                <a:latin typeface="Open Sans"/>
                <a:ea typeface="Open Sans"/>
                <a:cs typeface="Open Sans"/>
              </a:rPr>
              <a:t>Get feedback </a:t>
            </a:r>
            <a:r>
              <a:rPr lang="en-GB">
                <a:solidFill>
                  <a:schemeClr val="tx1">
                    <a:lumMod val="85000"/>
                    <a:lumOff val="15000"/>
                  </a:schemeClr>
                </a:solidFill>
                <a:latin typeface="Open Sans"/>
                <a:ea typeface="Open Sans"/>
                <a:cs typeface="Open Sans"/>
              </a:rPr>
              <a:t>from everyone, to shape what we do next</a:t>
            </a:r>
          </a:p>
          <a:p>
            <a:pPr algn="ctr"/>
            <a:endParaRPr lang="en-GB" sz="1200">
              <a:solidFill>
                <a:schemeClr val="tx1">
                  <a:lumMod val="85000"/>
                  <a:lumOff val="15000"/>
                </a:schemeClr>
              </a:solidFill>
              <a:latin typeface="Open Sans"/>
              <a:ea typeface="Open Sans"/>
              <a:cs typeface="Open Sans"/>
            </a:endParaRPr>
          </a:p>
          <a:p>
            <a:pPr algn="ctr"/>
            <a:r>
              <a:rPr lang="en-GB" sz="1200">
                <a:solidFill>
                  <a:schemeClr val="tx1">
                    <a:lumMod val="85000"/>
                    <a:lumOff val="15000"/>
                  </a:schemeClr>
                </a:solidFill>
                <a:latin typeface="Open Sans"/>
                <a:ea typeface="Open Sans"/>
                <a:cs typeface="Open Sans"/>
              </a:rPr>
              <a:t>(not just those involved in the day to day work)</a:t>
            </a:r>
          </a:p>
        </p:txBody>
      </p:sp>
      <p:sp>
        <p:nvSpPr>
          <p:cNvPr id="12" name="TextBox 11">
            <a:extLst>
              <a:ext uri="{FF2B5EF4-FFF2-40B4-BE49-F238E27FC236}">
                <a16:creationId xmlns:a16="http://schemas.microsoft.com/office/drawing/2014/main" id="{268DEFB7-D3F5-45A2-BE08-A526DF0E14AD}"/>
              </a:ext>
            </a:extLst>
          </p:cNvPr>
          <p:cNvSpPr txBox="1"/>
          <p:nvPr/>
        </p:nvSpPr>
        <p:spPr>
          <a:xfrm>
            <a:off x="8358557" y="2797760"/>
            <a:ext cx="267589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chemeClr val="tx1">
                    <a:lumMod val="85000"/>
                    <a:lumOff val="15000"/>
                  </a:schemeClr>
                </a:solidFill>
                <a:latin typeface="Open Sans"/>
                <a:ea typeface="Open Sans"/>
                <a:cs typeface="Open Sans"/>
              </a:rPr>
              <a:t>Make connections </a:t>
            </a:r>
            <a:r>
              <a:rPr lang="en-GB">
                <a:solidFill>
                  <a:schemeClr val="tx1">
                    <a:lumMod val="85000"/>
                    <a:lumOff val="15000"/>
                  </a:schemeClr>
                </a:solidFill>
                <a:latin typeface="Open Sans"/>
                <a:ea typeface="Open Sans"/>
                <a:cs typeface="Open Sans"/>
              </a:rPr>
              <a:t>with other work and knowledge</a:t>
            </a:r>
            <a:endParaRPr lang="en-US">
              <a:solidFill>
                <a:schemeClr val="tx1">
                  <a:lumMod val="85000"/>
                  <a:lumOff val="15000"/>
                </a:schemeClr>
              </a:solidFill>
              <a:cs typeface="Calibri"/>
            </a:endParaRPr>
          </a:p>
        </p:txBody>
      </p:sp>
      <p:sp>
        <p:nvSpPr>
          <p:cNvPr id="3" name="Rectangle 2">
            <a:extLst>
              <a:ext uri="{FF2B5EF4-FFF2-40B4-BE49-F238E27FC236}">
                <a16:creationId xmlns:a16="http://schemas.microsoft.com/office/drawing/2014/main" id="{A05C8588-AED5-4970-B088-60E4B7CD525F}"/>
              </a:ext>
            </a:extLst>
          </p:cNvPr>
          <p:cNvSpPr/>
          <p:nvPr/>
        </p:nvSpPr>
        <p:spPr>
          <a:xfrm>
            <a:off x="4" y="6061754"/>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6" name="Picture 5" descr="Text&#10;&#10;Description automatically generated">
            <a:extLst>
              <a:ext uri="{FF2B5EF4-FFF2-40B4-BE49-F238E27FC236}">
                <a16:creationId xmlns:a16="http://schemas.microsoft.com/office/drawing/2014/main" id="{DCDFDF9C-000C-498F-BE95-94AD071022FD}"/>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13" name="TextBox 12">
            <a:extLst>
              <a:ext uri="{FF2B5EF4-FFF2-40B4-BE49-F238E27FC236}">
                <a16:creationId xmlns:a16="http://schemas.microsoft.com/office/drawing/2014/main" id="{0A3E1331-D788-3E4C-BC99-DFF62B322A1A}"/>
              </a:ext>
            </a:extLst>
          </p:cNvPr>
          <p:cNvSpPr txBox="1"/>
          <p:nvPr/>
        </p:nvSpPr>
        <p:spPr>
          <a:xfrm>
            <a:off x="567250" y="458324"/>
            <a:ext cx="8030650" cy="1323439"/>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What is a Show &amp; Tell? </a:t>
            </a:r>
          </a:p>
          <a:p>
            <a:endParaRPr lang="en-US" sz="2800" b="1">
              <a:solidFill>
                <a:srgbClr val="008080"/>
              </a:solidFill>
              <a:latin typeface="Open Sans"/>
              <a:ea typeface="Open Sans"/>
              <a:cs typeface="Open Sans"/>
            </a:endParaRPr>
          </a:p>
          <a:p>
            <a:r>
              <a:rPr lang="en-US" sz="2400" b="1">
                <a:solidFill>
                  <a:srgbClr val="008080"/>
                </a:solidFill>
                <a:latin typeface="Open Sans"/>
                <a:ea typeface="Open Sans"/>
                <a:cs typeface="Open Sans"/>
              </a:rPr>
              <a:t>A regular event where we...</a:t>
            </a:r>
            <a:endParaRPr lang="en-US" sz="24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66779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038920A-40F0-C420-E761-32189E968890}"/>
              </a:ext>
            </a:extLst>
          </p:cNvPr>
          <p:cNvSpPr/>
          <p:nvPr/>
        </p:nvSpPr>
        <p:spPr>
          <a:xfrm>
            <a:off x="4192859" y="3763073"/>
            <a:ext cx="7876760" cy="2127452"/>
          </a:xfrm>
          <a:prstGeom prst="rect">
            <a:avLst/>
          </a:prstGeom>
          <a:solidFill>
            <a:srgbClr val="008080">
              <a:alpha val="74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6"/>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6"/>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6041269"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What would you or residents </a:t>
            </a:r>
            <a:r>
              <a:rPr lang="en-US" sz="2800" b="1" err="1">
                <a:solidFill>
                  <a:srgbClr val="008080"/>
                </a:solidFill>
                <a:latin typeface="Open Sans"/>
                <a:ea typeface="Open Sans"/>
                <a:cs typeface="Open Sans"/>
              </a:rPr>
              <a:t>do</a:t>
            </a:r>
            <a:r>
              <a:rPr lang="en-US" sz="2800" b="1">
                <a:solidFill>
                  <a:srgbClr val="008080"/>
                </a:solidFill>
                <a:latin typeface="Open Sans"/>
                <a:ea typeface="Open Sans"/>
                <a:cs typeface="Open Sans"/>
              </a:rPr>
              <a:t>?</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6CE68AD3-3016-5463-42AC-D419DC6D2990}"/>
              </a:ext>
            </a:extLst>
          </p:cNvPr>
          <p:cNvSpPr txBox="1"/>
          <p:nvPr/>
        </p:nvSpPr>
        <p:spPr>
          <a:xfrm>
            <a:off x="4088555" y="1279049"/>
            <a:ext cx="7981064" cy="2105256"/>
          </a:xfrm>
          <a:prstGeom prst="rect">
            <a:avLst/>
          </a:prstGeom>
          <a:noFill/>
        </p:spPr>
        <p:txBody>
          <a:bodyPr wrap="square" lIns="91440" tIns="45720" rIns="91440" bIns="45720" rtlCol="0" anchor="t">
            <a:spAutoFit/>
          </a:bodyPr>
          <a:lstStyle/>
          <a:p>
            <a:pPr>
              <a:lnSpc>
                <a:spcPct val="110000"/>
              </a:lnSpc>
            </a:pPr>
            <a:r>
              <a:rPr lang="en-GB" sz="2000" b="1">
                <a:latin typeface="Open Sans" panose="020B0606030504020204" pitchFamily="34" charset="0"/>
                <a:ea typeface="Open Sans" panose="020B0606030504020204" pitchFamily="34" charset="0"/>
                <a:cs typeface="Open Sans" panose="020B0606030504020204" pitchFamily="34" charset="0"/>
              </a:rPr>
              <a:t>Scenario: </a:t>
            </a:r>
            <a:r>
              <a:rPr lang="en-GB" sz="2000">
                <a:latin typeface="Open Sans" panose="020B0606030504020204" pitchFamily="34" charset="0"/>
                <a:ea typeface="Open Sans" panose="020B0606030504020204" pitchFamily="34" charset="0"/>
                <a:cs typeface="Open Sans" panose="020B0606030504020204" pitchFamily="34" charset="0"/>
              </a:rPr>
              <a:t>A family member has had a fall and recently came out of the hospital. They are recovering but are struggling with their mobility and it’s difficult to do daily activities and tasks around the house. They have asked if you can find them some assistance.</a:t>
            </a:r>
          </a:p>
          <a:p>
            <a:pPr>
              <a:lnSpc>
                <a:spcPct val="110000"/>
              </a:lnSpc>
            </a:pPr>
            <a:endParaRPr lang="en-GB" sz="200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r>
              <a:rPr lang="en-GB" sz="2000" b="1">
                <a:latin typeface="Open Sans" panose="020B0606030504020204" pitchFamily="34" charset="0"/>
                <a:ea typeface="Open Sans" panose="020B0606030504020204" pitchFamily="34" charset="0"/>
                <a:cs typeface="Open Sans" panose="020B0606030504020204" pitchFamily="34" charset="0"/>
              </a:rPr>
              <a:t>Task: </a:t>
            </a:r>
            <a:r>
              <a:rPr lang="en-GB" sz="2000">
                <a:latin typeface="Open Sans" panose="020B0606030504020204" pitchFamily="34" charset="0"/>
                <a:ea typeface="Open Sans" panose="020B0606030504020204" pitchFamily="34" charset="0"/>
                <a:cs typeface="Open Sans" panose="020B0606030504020204" pitchFamily="34" charset="0"/>
              </a:rPr>
              <a:t>Using the site, find something that you think might help.</a:t>
            </a:r>
          </a:p>
        </p:txBody>
      </p:sp>
      <p:pic>
        <p:nvPicPr>
          <p:cNvPr id="18" name="GCD scroll test">
            <a:hlinkClick r:id="" action="ppaction://media"/>
            <a:extLst>
              <a:ext uri="{FF2B5EF4-FFF2-40B4-BE49-F238E27FC236}">
                <a16:creationId xmlns:a16="http://schemas.microsoft.com/office/drawing/2014/main" id="{CA5D28AD-FE81-1F0E-690C-98C6FDF1CC4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27369" y="1070646"/>
            <a:ext cx="2988336" cy="5449392"/>
          </a:xfrm>
          <a:prstGeom prst="rect">
            <a:avLst/>
          </a:prstGeom>
          <a:ln>
            <a:noFill/>
          </a:ln>
          <a:effectLst>
            <a:outerShdw blurRad="190500" algn="tl" rotWithShape="0">
              <a:srgbClr val="000000">
                <a:alpha val="70000"/>
              </a:srgbClr>
            </a:outerShdw>
          </a:effectLst>
        </p:spPr>
      </p:pic>
      <p:sp>
        <p:nvSpPr>
          <p:cNvPr id="20" name="TextBox 19">
            <a:extLst>
              <a:ext uri="{FF2B5EF4-FFF2-40B4-BE49-F238E27FC236}">
                <a16:creationId xmlns:a16="http://schemas.microsoft.com/office/drawing/2014/main" id="{2BEC724F-D02B-1F8F-6883-0834F33E9AEB}"/>
              </a:ext>
            </a:extLst>
          </p:cNvPr>
          <p:cNvSpPr txBox="1"/>
          <p:nvPr/>
        </p:nvSpPr>
        <p:spPr>
          <a:xfrm>
            <a:off x="8361256" y="3963071"/>
            <a:ext cx="3644099" cy="1754326"/>
          </a:xfrm>
          <a:prstGeom prst="rect">
            <a:avLst/>
          </a:prstGeom>
          <a:noFill/>
        </p:spPr>
        <p:txBody>
          <a:bodyPr wrap="square" lIns="91440" tIns="45720" rIns="91440" bIns="45720" anchor="t">
            <a:spAutoFit/>
          </a:bodyPr>
          <a:lstStyle/>
          <a:p>
            <a:r>
              <a:rPr lang="en-GB">
                <a:solidFill>
                  <a:srgbClr val="000000"/>
                </a:solidFill>
                <a:effectLst/>
                <a:latin typeface="Open Sans"/>
                <a:ea typeface="Open Sans"/>
                <a:cs typeface="Open Sans"/>
              </a:rPr>
              <a:t>A: </a:t>
            </a:r>
            <a:r>
              <a:rPr lang="en-GB">
                <a:solidFill>
                  <a:srgbClr val="000000"/>
                </a:solidFill>
                <a:latin typeface="Open Sans"/>
                <a:ea typeface="Open Sans"/>
                <a:cs typeface="Open Sans"/>
              </a:rPr>
              <a:t>Use</a:t>
            </a:r>
            <a:r>
              <a:rPr lang="en-GB">
                <a:solidFill>
                  <a:srgbClr val="000000"/>
                </a:solidFill>
                <a:effectLst/>
                <a:latin typeface="Open Sans"/>
                <a:ea typeface="Open Sans"/>
                <a:cs typeface="Open Sans"/>
              </a:rPr>
              <a:t> the search box</a:t>
            </a:r>
          </a:p>
          <a:p>
            <a:r>
              <a:rPr lang="en-GB">
                <a:solidFill>
                  <a:srgbClr val="000000"/>
                </a:solidFill>
                <a:effectLst/>
                <a:latin typeface="Open Sans"/>
                <a:ea typeface="Open Sans"/>
                <a:cs typeface="Open Sans"/>
              </a:rPr>
              <a:t>B: Click on Health and Wellbeing</a:t>
            </a:r>
          </a:p>
          <a:p>
            <a:r>
              <a:rPr lang="en-GB">
                <a:solidFill>
                  <a:srgbClr val="000000"/>
                </a:solidFill>
                <a:effectLst/>
                <a:latin typeface="Open Sans"/>
                <a:ea typeface="Open Sans"/>
                <a:cs typeface="Open Sans"/>
              </a:rPr>
              <a:t>C: Click on Care at home</a:t>
            </a:r>
          </a:p>
          <a:p>
            <a:r>
              <a:rPr lang="en-GB">
                <a:solidFill>
                  <a:srgbClr val="000000"/>
                </a:solidFill>
                <a:effectLst/>
                <a:latin typeface="Open Sans"/>
                <a:ea typeface="Open Sans"/>
                <a:cs typeface="Open Sans"/>
              </a:rPr>
              <a:t>D: Click on Adults</a:t>
            </a:r>
          </a:p>
          <a:p>
            <a:r>
              <a:rPr lang="en-GB">
                <a:solidFill>
                  <a:srgbClr val="000000"/>
                </a:solidFill>
                <a:effectLst/>
                <a:latin typeface="Open Sans"/>
                <a:ea typeface="Open Sans"/>
                <a:cs typeface="Open Sans"/>
              </a:rPr>
              <a:t>E: Call the helpline</a:t>
            </a:r>
          </a:p>
          <a:p>
            <a:r>
              <a:rPr lang="en-GB">
                <a:solidFill>
                  <a:srgbClr val="000000"/>
                </a:solidFill>
                <a:effectLst/>
                <a:latin typeface="Open Sans"/>
                <a:ea typeface="Open Sans"/>
                <a:cs typeface="Open Sans"/>
              </a:rPr>
              <a:t>F: Go to </a:t>
            </a:r>
            <a:r>
              <a:rPr lang="en-GB">
                <a:solidFill>
                  <a:srgbClr val="000000"/>
                </a:solidFill>
                <a:latin typeface="Open Sans"/>
                <a:ea typeface="Open Sans"/>
                <a:cs typeface="Open Sans"/>
              </a:rPr>
              <a:t>Google</a:t>
            </a:r>
            <a:endParaRPr lang="en-GB">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36707A54-0612-5CA5-58DF-37BE26919277}"/>
              </a:ext>
            </a:extLst>
          </p:cNvPr>
          <p:cNvSpPr txBox="1"/>
          <p:nvPr/>
        </p:nvSpPr>
        <p:spPr>
          <a:xfrm>
            <a:off x="4360127" y="3963071"/>
            <a:ext cx="3746810" cy="1732782"/>
          </a:xfrm>
          <a:prstGeom prst="rect">
            <a:avLst/>
          </a:prstGeom>
          <a:noFill/>
        </p:spPr>
        <p:txBody>
          <a:bodyPr wrap="square">
            <a:spAutoFit/>
          </a:bodyPr>
          <a:lstStyle/>
          <a:p>
            <a:pPr>
              <a:lnSpc>
                <a:spcPct val="110000"/>
              </a:lnSpc>
            </a:pPr>
            <a:r>
              <a:rPr lang="en-GB" b="1">
                <a:solidFill>
                  <a:srgbClr val="008080"/>
                </a:solidFill>
                <a:latin typeface="Open Sans" panose="020B0606030504020204" pitchFamily="34" charset="0"/>
                <a:ea typeface="Open Sans" panose="020B0606030504020204" pitchFamily="34" charset="0"/>
                <a:cs typeface="Open Sans" panose="020B0606030504020204" pitchFamily="34" charset="0"/>
              </a:rPr>
              <a:t>Question</a:t>
            </a:r>
          </a:p>
          <a:p>
            <a:pPr marL="457200" indent="-457200">
              <a:lnSpc>
                <a:spcPct val="110000"/>
              </a:lnSpc>
              <a:buFont typeface="+mj-lt"/>
              <a:buAutoNum type="arabicPeriod"/>
            </a:pPr>
            <a:r>
              <a:rPr lang="en-GB" sz="2000">
                <a:solidFill>
                  <a:srgbClr val="008080"/>
                </a:solidFill>
                <a:latin typeface="Open Sans" panose="020B0606030504020204" pitchFamily="34" charset="0"/>
                <a:ea typeface="Open Sans" panose="020B0606030504020204" pitchFamily="34" charset="0"/>
                <a:cs typeface="Open Sans" panose="020B0606030504020204" pitchFamily="34" charset="0"/>
              </a:rPr>
              <a:t>What would you do?</a:t>
            </a:r>
          </a:p>
          <a:p>
            <a:pPr marL="457200" indent="-457200">
              <a:lnSpc>
                <a:spcPct val="110000"/>
              </a:lnSpc>
              <a:buFont typeface="+mj-lt"/>
              <a:buAutoNum type="arabicPeriod"/>
            </a:pPr>
            <a:r>
              <a:rPr lang="en-GB" sz="2000">
                <a:solidFill>
                  <a:srgbClr val="008080"/>
                </a:solidFill>
                <a:latin typeface="Open Sans" panose="020B0606030504020204" pitchFamily="34" charset="0"/>
                <a:ea typeface="Open Sans" panose="020B0606030504020204" pitchFamily="34" charset="0"/>
                <a:cs typeface="Open Sans" panose="020B0606030504020204" pitchFamily="34" charset="0"/>
              </a:rPr>
              <a:t>What do you think most of the residents that we tested with did?</a:t>
            </a:r>
          </a:p>
        </p:txBody>
      </p:sp>
    </p:spTree>
    <p:extLst>
      <p:ext uri="{BB962C8B-B14F-4D97-AF65-F5344CB8AC3E}">
        <p14:creationId xmlns:p14="http://schemas.microsoft.com/office/powerpoint/2010/main" val="420603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6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extLst>
    <p:ext uri="{6950BFC3-D8DA-4A85-94F7-54DA5524770B}">
      <p188:commentRel xmlns:p188="http://schemas.microsoft.com/office/powerpoint/2018/8/main" r:id="rId5"/>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4"/>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4"/>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1" y="458324"/>
            <a:ext cx="9205400" cy="954107"/>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Navigation by topic was the main path residents took to start finding services</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4EFA4F7-9C0A-2FEF-FA81-BEB3D5E7CF99}"/>
              </a:ext>
            </a:extLst>
          </p:cNvPr>
          <p:cNvSpPr txBox="1"/>
          <p:nvPr/>
        </p:nvSpPr>
        <p:spPr>
          <a:xfrm>
            <a:off x="638300" y="1677418"/>
            <a:ext cx="10236964" cy="1231106"/>
          </a:xfrm>
          <a:prstGeom prst="rect">
            <a:avLst/>
          </a:prstGeom>
          <a:noFill/>
        </p:spPr>
        <p:txBody>
          <a:bodyPr wrap="square" rtlCol="0">
            <a:spAutoFit/>
          </a:bodyPr>
          <a:lstStyle/>
          <a:p>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sz="2800"/>
          </a:p>
          <a:p>
            <a:pPr marL="342900" indent="-342900">
              <a:buFontTx/>
              <a:buChar char="-"/>
            </a:pPr>
            <a:endParaRPr lang="en-GB" sz="2800"/>
          </a:p>
        </p:txBody>
      </p:sp>
      <p:sp>
        <p:nvSpPr>
          <p:cNvPr id="26" name="TextBox 25">
            <a:extLst>
              <a:ext uri="{FF2B5EF4-FFF2-40B4-BE49-F238E27FC236}">
                <a16:creationId xmlns:a16="http://schemas.microsoft.com/office/drawing/2014/main" id="{A2FC98CF-32C1-27D8-ECF3-99C9849B6E39}"/>
              </a:ext>
            </a:extLst>
          </p:cNvPr>
          <p:cNvSpPr txBox="1"/>
          <p:nvPr/>
        </p:nvSpPr>
        <p:spPr>
          <a:xfrm>
            <a:off x="467975" y="1558812"/>
            <a:ext cx="2873290" cy="3392788"/>
          </a:xfrm>
          <a:prstGeom prst="rect">
            <a:avLst/>
          </a:prstGeom>
          <a:noFill/>
        </p:spPr>
        <p:txBody>
          <a:bodyPr wrap="square" lIns="91440" tIns="45720" rIns="91440" bIns="45720" rtlCol="0" anchor="t">
            <a:spAutoFit/>
          </a:bodyPr>
          <a:lstStyle/>
          <a:p>
            <a:pPr>
              <a:lnSpc>
                <a:spcPct val="120000"/>
              </a:lnSpc>
            </a:pPr>
            <a:r>
              <a:rPr lang="en-GB">
                <a:latin typeface="Open Sans" panose="020B0606030504020204" pitchFamily="34" charset="0"/>
                <a:ea typeface="Open Sans" panose="020B0606030504020204" pitchFamily="34" charset="0"/>
                <a:cs typeface="Open Sans" panose="020B0606030504020204" pitchFamily="34" charset="0"/>
              </a:rPr>
              <a:t>Different mental models:</a:t>
            </a:r>
          </a:p>
          <a:p>
            <a:pPr>
              <a:lnSpc>
                <a:spcPct val="120000"/>
              </a:lnSpc>
            </a:pPr>
            <a:endParaRPr lang="en-GB">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en-GB">
                <a:latin typeface="Open Sans" panose="020B0606030504020204" pitchFamily="34" charset="0"/>
                <a:ea typeface="Open Sans" panose="020B0606030504020204" pitchFamily="34" charset="0"/>
                <a:cs typeface="Open Sans" panose="020B0606030504020204" pitchFamily="34" charset="0"/>
              </a:rPr>
              <a:t>The person that chose to go via Adults was thinking in a logical sequence: who is it for? What do they need?. Whereas other people went straight to thinking about specific needs.</a:t>
            </a:r>
          </a:p>
        </p:txBody>
      </p:sp>
      <p:pic>
        <p:nvPicPr>
          <p:cNvPr id="30" name="Picture 29" descr="Graphical user interface&#10;&#10;Description automatically generated with medium confidence">
            <a:extLst>
              <a:ext uri="{FF2B5EF4-FFF2-40B4-BE49-F238E27FC236}">
                <a16:creationId xmlns:a16="http://schemas.microsoft.com/office/drawing/2014/main" id="{B7E71296-28A9-32F6-F03F-2EA9BD6C91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1873" y="1558812"/>
            <a:ext cx="8583482" cy="4259472"/>
          </a:xfrm>
          <a:prstGeom prst="rect">
            <a:avLst/>
          </a:prstGeom>
        </p:spPr>
      </p:pic>
    </p:spTree>
    <p:extLst>
      <p:ext uri="{BB962C8B-B14F-4D97-AF65-F5344CB8AC3E}">
        <p14:creationId xmlns:p14="http://schemas.microsoft.com/office/powerpoint/2010/main" val="397243093"/>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1" y="458324"/>
            <a:ext cx="9205400" cy="954107"/>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People used different design elements to help them refine and find services</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4EFA4F7-9C0A-2FEF-FA81-BEB3D5E7CF99}"/>
              </a:ext>
            </a:extLst>
          </p:cNvPr>
          <p:cNvSpPr txBox="1"/>
          <p:nvPr/>
        </p:nvSpPr>
        <p:spPr>
          <a:xfrm>
            <a:off x="638300" y="1677418"/>
            <a:ext cx="10236964" cy="1231106"/>
          </a:xfrm>
          <a:prstGeom prst="rect">
            <a:avLst/>
          </a:prstGeom>
          <a:noFill/>
        </p:spPr>
        <p:txBody>
          <a:bodyPr wrap="square" rtlCol="0">
            <a:spAutoFit/>
          </a:bodyPr>
          <a:lstStyle/>
          <a:p>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sz="2800"/>
          </a:p>
          <a:p>
            <a:pPr marL="342900" indent="-342900">
              <a:buFontTx/>
              <a:buChar char="-"/>
            </a:pPr>
            <a:endParaRPr lang="en-GB" sz="2800"/>
          </a:p>
        </p:txBody>
      </p:sp>
      <p:sp>
        <p:nvSpPr>
          <p:cNvPr id="26" name="TextBox 25">
            <a:extLst>
              <a:ext uri="{FF2B5EF4-FFF2-40B4-BE49-F238E27FC236}">
                <a16:creationId xmlns:a16="http://schemas.microsoft.com/office/drawing/2014/main" id="{A2FC98CF-32C1-27D8-ECF3-99C9849B6E39}"/>
              </a:ext>
            </a:extLst>
          </p:cNvPr>
          <p:cNvSpPr txBox="1"/>
          <p:nvPr/>
        </p:nvSpPr>
        <p:spPr>
          <a:xfrm>
            <a:off x="567250" y="1720280"/>
            <a:ext cx="5678989" cy="1477328"/>
          </a:xfrm>
          <a:prstGeom prst="rect">
            <a:avLst/>
          </a:prstGeom>
          <a:noFill/>
        </p:spPr>
        <p:txBody>
          <a:bodyPr wrap="square" rtlCol="0">
            <a:spAutoFit/>
          </a:bodyPr>
          <a:lstStyle/>
          <a:p>
            <a:r>
              <a:rPr lang="en-GB">
                <a:latin typeface="Open Sans" panose="020B0606030504020204" pitchFamily="34" charset="0"/>
                <a:ea typeface="Open Sans" panose="020B0606030504020204" pitchFamily="34" charset="0"/>
                <a:cs typeface="Open Sans" panose="020B0606030504020204" pitchFamily="34" charset="0"/>
              </a:rPr>
              <a:t>The different ways people may look for things:</a:t>
            </a: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Navigating using main links/page links</a:t>
            </a: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using keyword search</a:t>
            </a: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filters</a:t>
            </a: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looking at the tags on the service listing</a:t>
            </a:r>
          </a:p>
        </p:txBody>
      </p:sp>
      <p:pic>
        <p:nvPicPr>
          <p:cNvPr id="4" name="Picture 3" descr="Graphical user interface, text, application&#10;&#10;Description automatically generated">
            <a:extLst>
              <a:ext uri="{FF2B5EF4-FFF2-40B4-BE49-F238E27FC236}">
                <a16:creationId xmlns:a16="http://schemas.microsoft.com/office/drawing/2014/main" id="{8CC88EA3-6AEC-90AA-3F38-22FB73D6C4F4}"/>
              </a:ext>
            </a:extLst>
          </p:cNvPr>
          <p:cNvPicPr>
            <a:picLocks noChangeAspect="1"/>
          </p:cNvPicPr>
          <p:nvPr/>
        </p:nvPicPr>
        <p:blipFill rotWithShape="1">
          <a:blip r:embed="rId4">
            <a:extLst>
              <a:ext uri="{28A0092B-C50C-407E-A947-70E740481C1C}">
                <a14:useLocalDpi xmlns:a14="http://schemas.microsoft.com/office/drawing/2010/main" val="0"/>
              </a:ext>
            </a:extLst>
          </a:blip>
          <a:srcRect l="1662" t="6265"/>
          <a:stretch/>
        </p:blipFill>
        <p:spPr>
          <a:xfrm>
            <a:off x="9618096" y="833681"/>
            <a:ext cx="2347910" cy="5047445"/>
          </a:xfrm>
          <a:prstGeom prst="rect">
            <a:avLst/>
          </a:prstGeom>
          <a:effectLst>
            <a:outerShdw blurRad="50800" dist="38100" dir="2700000" algn="tl" rotWithShape="0">
              <a:prstClr val="black">
                <a:alpha val="20895"/>
              </a:prstClr>
            </a:outerShdw>
          </a:effectLst>
        </p:spPr>
      </p:pic>
      <p:pic>
        <p:nvPicPr>
          <p:cNvPr id="8" name="Picture 7" descr="Graphical user interface, text, application, chat or text message&#10;&#10;Description automatically generated">
            <a:extLst>
              <a:ext uri="{FF2B5EF4-FFF2-40B4-BE49-F238E27FC236}">
                <a16:creationId xmlns:a16="http://schemas.microsoft.com/office/drawing/2014/main" id="{78F80EB8-7317-2ACA-0576-E7D21AB7D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7728" y="1677418"/>
            <a:ext cx="2984319" cy="2776110"/>
          </a:xfrm>
          <a:prstGeom prst="rect">
            <a:avLst/>
          </a:prstGeom>
          <a:effectLst>
            <a:outerShdw blurRad="50800" dist="38100" dir="2700000" algn="tl" rotWithShape="0">
              <a:prstClr val="black">
                <a:alpha val="20895"/>
              </a:prstClr>
            </a:outerShdw>
          </a:effectLst>
        </p:spPr>
      </p:pic>
      <p:sp>
        <p:nvSpPr>
          <p:cNvPr id="14" name="TextBox 13">
            <a:extLst>
              <a:ext uri="{FF2B5EF4-FFF2-40B4-BE49-F238E27FC236}">
                <a16:creationId xmlns:a16="http://schemas.microsoft.com/office/drawing/2014/main" id="{A2F57D7A-3FD2-37AE-CA90-49981D0FB969}"/>
              </a:ext>
            </a:extLst>
          </p:cNvPr>
          <p:cNvSpPr txBox="1"/>
          <p:nvPr/>
        </p:nvSpPr>
        <p:spPr>
          <a:xfrm>
            <a:off x="686183" y="4490486"/>
            <a:ext cx="5493697" cy="369332"/>
          </a:xfrm>
          <a:prstGeom prst="rect">
            <a:avLst/>
          </a:prstGeom>
          <a:noFill/>
        </p:spPr>
        <p:txBody>
          <a:bodyPr wrap="square" rtlCol="0">
            <a:spAutoFit/>
          </a:bodyPr>
          <a:lstStyle/>
          <a:p>
            <a:r>
              <a:rPr lang="en-GB" i="1">
                <a:solidFill>
                  <a:srgbClr val="008080"/>
                </a:solidFill>
                <a:latin typeface="Open Sans" panose="020B0606030504020204" pitchFamily="34" charset="0"/>
                <a:ea typeface="Open Sans" panose="020B0606030504020204" pitchFamily="34" charset="0"/>
                <a:cs typeface="Open Sans" panose="020B0606030504020204" pitchFamily="34" charset="0"/>
              </a:rPr>
              <a:t>“I might type in 'district nurse' to see what came up.”</a:t>
            </a:r>
            <a:endParaRPr lang="en-US" i="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D9C6CBD5-F59F-CDAB-A0F8-C4AA0076A86B}"/>
              </a:ext>
            </a:extLst>
          </p:cNvPr>
          <p:cNvSpPr txBox="1"/>
          <p:nvPr/>
        </p:nvSpPr>
        <p:spPr>
          <a:xfrm>
            <a:off x="644167" y="3630245"/>
            <a:ext cx="5409664" cy="646331"/>
          </a:xfrm>
          <a:prstGeom prst="rect">
            <a:avLst/>
          </a:prstGeom>
          <a:noFill/>
        </p:spPr>
        <p:txBody>
          <a:bodyPr wrap="square" rtlCol="0">
            <a:spAutoFit/>
          </a:bodyPr>
          <a:lstStyle/>
          <a:p>
            <a:r>
              <a:rPr lang="en-GB" i="1">
                <a:solidFill>
                  <a:srgbClr val="008080"/>
                </a:solidFill>
                <a:latin typeface="Open Sans" panose="020B0606030504020204" pitchFamily="34" charset="0"/>
                <a:ea typeface="Open Sans" panose="020B0606030504020204" pitchFamily="34" charset="0"/>
                <a:cs typeface="Open Sans" panose="020B0606030504020204" pitchFamily="34" charset="0"/>
              </a:rPr>
              <a:t>“Age (filter) is of interest, not sure about price. Maybe for free things.” </a:t>
            </a:r>
            <a:endParaRPr lang="en-US" i="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9B4652F6-E63D-77F8-5606-3E3005349C7E}"/>
              </a:ext>
            </a:extLst>
          </p:cNvPr>
          <p:cNvSpPr txBox="1"/>
          <p:nvPr/>
        </p:nvSpPr>
        <p:spPr>
          <a:xfrm>
            <a:off x="644167" y="4962632"/>
            <a:ext cx="5493697" cy="923330"/>
          </a:xfrm>
          <a:prstGeom prst="rect">
            <a:avLst/>
          </a:prstGeom>
          <a:noFill/>
        </p:spPr>
        <p:txBody>
          <a:bodyPr wrap="square">
            <a:spAutoFit/>
          </a:bodyPr>
          <a:lstStyle/>
          <a:p>
            <a:r>
              <a:rPr lang="en-GB" i="1">
                <a:solidFill>
                  <a:srgbClr val="008080"/>
                </a:solidFill>
                <a:latin typeface="Open Sans" panose="020B0606030504020204" pitchFamily="34" charset="0"/>
                <a:ea typeface="Open Sans" panose="020B0606030504020204" pitchFamily="34" charset="0"/>
                <a:cs typeface="Open Sans" panose="020B0606030504020204" pitchFamily="34" charset="0"/>
              </a:rPr>
              <a:t>"I would pick on something based on what I can see and the little labels that are on the boxes.” </a:t>
            </a:r>
            <a:r>
              <a:rPr lang="en-GB"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(tags on services)</a:t>
            </a:r>
            <a:endParaRPr lang="en-US"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8AC3A5A7-0838-6FCF-0EE8-90CC7C4C2807}"/>
              </a:ext>
            </a:extLst>
          </p:cNvPr>
          <p:cNvSpPr txBox="1"/>
          <p:nvPr/>
        </p:nvSpPr>
        <p:spPr>
          <a:xfrm>
            <a:off x="6619997" y="4796476"/>
            <a:ext cx="1100588" cy="338554"/>
          </a:xfrm>
          <a:prstGeom prst="rect">
            <a:avLst/>
          </a:prstGeom>
          <a:noFill/>
        </p:spPr>
        <p:txBody>
          <a:bodyPr wrap="square" rtlCol="0">
            <a:spAutoFit/>
          </a:bodyPr>
          <a:lstStyle/>
          <a:p>
            <a:r>
              <a:rPr lang="en-GB" sz="1600" i="1">
                <a:latin typeface="Open Sans" panose="020B0606030504020204" pitchFamily="34" charset="0"/>
                <a:ea typeface="Open Sans" panose="020B0606030504020204" pitchFamily="34" charset="0"/>
                <a:cs typeface="Open Sans" panose="020B0606030504020204" pitchFamily="34" charset="0"/>
              </a:rPr>
              <a:t>Tags </a:t>
            </a:r>
          </a:p>
        </p:txBody>
      </p:sp>
      <p:cxnSp>
        <p:nvCxnSpPr>
          <p:cNvPr id="21" name="Straight Arrow Connector 20">
            <a:extLst>
              <a:ext uri="{FF2B5EF4-FFF2-40B4-BE49-F238E27FC236}">
                <a16:creationId xmlns:a16="http://schemas.microsoft.com/office/drawing/2014/main" id="{F4655A1A-CF82-DD9C-61A5-9CB034EDBB98}"/>
              </a:ext>
            </a:extLst>
          </p:cNvPr>
          <p:cNvCxnSpPr/>
          <p:nvPr/>
        </p:nvCxnSpPr>
        <p:spPr>
          <a:xfrm flipV="1">
            <a:off x="7037743" y="4445015"/>
            <a:ext cx="0" cy="2735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30126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616237" y="458324"/>
            <a:ext cx="10228657" cy="523220"/>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Curated and topical listings</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A screenshot of a website&#10;&#10;Description automatically generated with low confidence">
            <a:extLst>
              <a:ext uri="{FF2B5EF4-FFF2-40B4-BE49-F238E27FC236}">
                <a16:creationId xmlns:a16="http://schemas.microsoft.com/office/drawing/2014/main" id="{7748FFA2-4C7A-150D-FBE8-281F322E894B}"/>
              </a:ext>
            </a:extLst>
          </p:cNvPr>
          <p:cNvPicPr>
            <a:picLocks noChangeAspect="1"/>
          </p:cNvPicPr>
          <p:nvPr/>
        </p:nvPicPr>
        <p:blipFill rotWithShape="1">
          <a:blip r:embed="rId4">
            <a:extLst>
              <a:ext uri="{28A0092B-C50C-407E-A947-70E740481C1C}">
                <a14:useLocalDpi xmlns:a14="http://schemas.microsoft.com/office/drawing/2010/main" val="0"/>
              </a:ext>
            </a:extLst>
          </a:blip>
          <a:srcRect t="6226" b="58762"/>
          <a:stretch/>
        </p:blipFill>
        <p:spPr>
          <a:xfrm>
            <a:off x="3721519" y="1144396"/>
            <a:ext cx="1858835" cy="4397760"/>
          </a:xfrm>
          <a:prstGeom prst="rect">
            <a:avLst/>
          </a:prstGeom>
          <a:effectLst>
            <a:outerShdw blurRad="50800" dist="38100" dir="6660000" algn="tl" rotWithShape="0">
              <a:prstClr val="black">
                <a:alpha val="22000"/>
              </a:prstClr>
            </a:outerShdw>
          </a:effectLst>
        </p:spPr>
      </p:pic>
      <p:pic>
        <p:nvPicPr>
          <p:cNvPr id="17" name="Picture 16" descr="Graphical user interface, text, application&#10;&#10;Description automatically generated">
            <a:extLst>
              <a:ext uri="{FF2B5EF4-FFF2-40B4-BE49-F238E27FC236}">
                <a16:creationId xmlns:a16="http://schemas.microsoft.com/office/drawing/2014/main" id="{48089B8D-46C3-7EBF-7801-B1BA3D886B4B}"/>
              </a:ext>
            </a:extLst>
          </p:cNvPr>
          <p:cNvPicPr>
            <a:picLocks noChangeAspect="1"/>
          </p:cNvPicPr>
          <p:nvPr/>
        </p:nvPicPr>
        <p:blipFill rotWithShape="1">
          <a:blip r:embed="rId5">
            <a:extLst>
              <a:ext uri="{28A0092B-C50C-407E-A947-70E740481C1C}">
                <a14:useLocalDpi xmlns:a14="http://schemas.microsoft.com/office/drawing/2010/main" val="0"/>
              </a:ext>
            </a:extLst>
          </a:blip>
          <a:srcRect t="5501" b="53714"/>
          <a:stretch/>
        </p:blipFill>
        <p:spPr>
          <a:xfrm>
            <a:off x="9315526" y="829046"/>
            <a:ext cx="1783184" cy="5385205"/>
          </a:xfrm>
          <a:prstGeom prst="rect">
            <a:avLst/>
          </a:prstGeom>
          <a:effectLst>
            <a:outerShdw blurRad="50800" dist="38100" dir="6660000" algn="tl" rotWithShape="0">
              <a:prstClr val="black">
                <a:alpha val="22000"/>
              </a:prstClr>
            </a:outerShdw>
          </a:effectLst>
        </p:spPr>
      </p:pic>
      <p:sp>
        <p:nvSpPr>
          <p:cNvPr id="18" name="TextBox 17">
            <a:extLst>
              <a:ext uri="{FF2B5EF4-FFF2-40B4-BE49-F238E27FC236}">
                <a16:creationId xmlns:a16="http://schemas.microsoft.com/office/drawing/2014/main" id="{4C02F7E4-0BDC-95B7-95AC-E6A98FB4DDFC}"/>
              </a:ext>
            </a:extLst>
          </p:cNvPr>
          <p:cNvSpPr txBox="1"/>
          <p:nvPr/>
        </p:nvSpPr>
        <p:spPr>
          <a:xfrm>
            <a:off x="616237" y="1476244"/>
            <a:ext cx="2941002" cy="2031325"/>
          </a:xfrm>
          <a:prstGeom prst="rect">
            <a:avLst/>
          </a:prstGeom>
          <a:noFill/>
        </p:spPr>
        <p:txBody>
          <a:bodyPr wrap="square" rtlCol="0">
            <a:spAutoFit/>
          </a:bodyPr>
          <a:lstStyle/>
          <a:p>
            <a:r>
              <a:rPr lang="en-GB" b="1">
                <a:latin typeface="Open Sans" panose="020B0606030504020204" pitchFamily="34" charset="0"/>
                <a:ea typeface="Open Sans" panose="020B0606030504020204" pitchFamily="34" charset="0"/>
                <a:cs typeface="Open Sans" panose="020B0606030504020204" pitchFamily="34" charset="0"/>
              </a:rPr>
              <a:t>Topical listings </a:t>
            </a:r>
          </a:p>
          <a:p>
            <a:r>
              <a:rPr lang="en-GB">
                <a:solidFill>
                  <a:srgbClr val="1A1A1A"/>
                </a:solidFill>
                <a:effectLst/>
                <a:latin typeface="Open Sans" panose="020B0606030504020204" pitchFamily="34" charset="0"/>
                <a:ea typeface="Open Sans" panose="020B0606030504020204" pitchFamily="34" charset="0"/>
                <a:cs typeface="Open Sans" panose="020B0606030504020204" pitchFamily="34" charset="0"/>
              </a:rPr>
              <a:t>A way to promote certain listings related to a specific topic.</a:t>
            </a:r>
          </a:p>
          <a:p>
            <a:endParaRPr lang="en-GB">
              <a:solidFill>
                <a:srgbClr val="1A1A1A"/>
              </a:solidFill>
              <a:effectLst/>
              <a:latin typeface="Open Sans" panose="020B0606030504020204" pitchFamily="34" charset="0"/>
              <a:ea typeface="Open Sans" panose="020B0606030504020204" pitchFamily="34" charset="0"/>
              <a:cs typeface="Open Sans" panose="020B0606030504020204" pitchFamily="34" charset="0"/>
            </a:endParaRPr>
          </a:p>
          <a:p>
            <a:r>
              <a:rPr lang="en-GB">
                <a:solidFill>
                  <a:srgbClr val="1A1A1A"/>
                </a:solidFill>
                <a:effectLst/>
                <a:latin typeface="Open Sans" panose="020B0606030504020204" pitchFamily="34" charset="0"/>
                <a:ea typeface="Open Sans" panose="020B0606030504020204" pitchFamily="34" charset="0"/>
                <a:cs typeface="Open Sans" panose="020B0606030504020204" pitchFamily="34" charset="0"/>
              </a:rPr>
              <a:t>They can also be more timely.</a:t>
            </a:r>
          </a:p>
        </p:txBody>
      </p:sp>
      <p:sp>
        <p:nvSpPr>
          <p:cNvPr id="26" name="TextBox 25">
            <a:extLst>
              <a:ext uri="{FF2B5EF4-FFF2-40B4-BE49-F238E27FC236}">
                <a16:creationId xmlns:a16="http://schemas.microsoft.com/office/drawing/2014/main" id="{2B45DD79-DF9D-C6C9-5733-42EB105C0B70}"/>
              </a:ext>
            </a:extLst>
          </p:cNvPr>
          <p:cNvSpPr txBox="1"/>
          <p:nvPr/>
        </p:nvSpPr>
        <p:spPr>
          <a:xfrm>
            <a:off x="6237514" y="1443071"/>
            <a:ext cx="3078012" cy="3139321"/>
          </a:xfrm>
          <a:prstGeom prst="rect">
            <a:avLst/>
          </a:prstGeom>
          <a:noFill/>
        </p:spPr>
        <p:txBody>
          <a:bodyPr wrap="square" rtlCol="0">
            <a:spAutoFit/>
          </a:bodyPr>
          <a:lstStyle/>
          <a:p>
            <a:r>
              <a:rPr lang="en-GB" b="1">
                <a:latin typeface="Open Sans" panose="020B0606030504020204" pitchFamily="34" charset="0"/>
                <a:ea typeface="Open Sans" panose="020B0606030504020204" pitchFamily="34" charset="0"/>
                <a:cs typeface="Open Sans" panose="020B0606030504020204" pitchFamily="34" charset="0"/>
              </a:rPr>
              <a:t>Curated listings</a:t>
            </a:r>
          </a:p>
          <a:p>
            <a:r>
              <a:rPr lang="en-GB" b="0" i="0">
                <a:effectLst/>
                <a:latin typeface="Open Sans" panose="020B0606030504020204" pitchFamily="34" charset="0"/>
                <a:ea typeface="Open Sans" panose="020B0606030504020204" pitchFamily="34" charset="0"/>
                <a:cs typeface="Open Sans" panose="020B0606030504020204" pitchFamily="34" charset="0"/>
              </a:rPr>
              <a:t>A way to help residents find groups of listings under subcategories.</a:t>
            </a:r>
          </a:p>
          <a:p>
            <a:endParaRPr lang="en-GB" b="0" i="0">
              <a:effectLst/>
              <a:latin typeface="Open Sans" panose="020B0606030504020204" pitchFamily="34" charset="0"/>
              <a:ea typeface="Open Sans" panose="020B0606030504020204" pitchFamily="34" charset="0"/>
              <a:cs typeface="Open Sans" panose="020B0606030504020204" pitchFamily="34" charset="0"/>
            </a:endParaRPr>
          </a:p>
          <a:p>
            <a:r>
              <a:rPr lang="en-GB">
                <a:solidFill>
                  <a:srgbClr val="1A1A1A"/>
                </a:solidFill>
                <a:effectLst/>
                <a:latin typeface="Open Sans" panose="020B0606030504020204" pitchFamily="34" charset="0"/>
                <a:ea typeface="Open Sans" panose="020B0606030504020204" pitchFamily="34" charset="0"/>
                <a:cs typeface="Open Sans" panose="020B0606030504020204" pitchFamily="34" charset="0"/>
              </a:rPr>
              <a:t>Breaks down a broad topic and g</a:t>
            </a:r>
            <a:r>
              <a:rPr lang="en-GB">
                <a:solidFill>
                  <a:srgbClr val="1A1A1A"/>
                </a:solidFill>
                <a:latin typeface="Open Sans" panose="020B0606030504020204" pitchFamily="34" charset="0"/>
                <a:ea typeface="Open Sans" panose="020B0606030504020204" pitchFamily="34" charset="0"/>
                <a:cs typeface="Open Sans" panose="020B0606030504020204" pitchFamily="34" charset="0"/>
              </a:rPr>
              <a:t>ives people a sense of the types of support available without a long list of results to start with.</a:t>
            </a:r>
            <a:endParaRPr lang="en-GB">
              <a:latin typeface="Open Sans" panose="020B0606030504020204" pitchFamily="34" charset="0"/>
              <a:ea typeface="Open Sans" panose="020B0606030504020204" pitchFamily="34" charset="0"/>
              <a:cs typeface="Open Sans" panose="020B0606030504020204" pitchFamily="34" charset="0"/>
            </a:endParaRPr>
          </a:p>
          <a:p>
            <a:endParaRPr lang="en-GB">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2419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616237" y="458324"/>
            <a:ext cx="10826463" cy="1384995"/>
          </a:xfrm>
          <a:prstGeom prst="rect">
            <a:avLst/>
          </a:prstGeom>
          <a:noFill/>
        </p:spPr>
        <p:txBody>
          <a:bodyPr wrap="square" lIns="91440" tIns="45720" rIns="91440" bIns="45720" rtlCol="0" anchor="t">
            <a:spAutoFit/>
          </a:bodyPr>
          <a:lstStyle/>
          <a:p>
            <a:r>
              <a:rPr lang="en-GB" sz="2800" b="1">
                <a:solidFill>
                  <a:srgbClr val="008080"/>
                </a:solidFill>
                <a:latin typeface="Open Sans" panose="020B0606030504020204" pitchFamily="34" charset="0"/>
                <a:ea typeface="Open Sans" panose="020B0606030504020204" pitchFamily="34" charset="0"/>
                <a:cs typeface="Open Sans" panose="020B0606030504020204" pitchFamily="34" charset="0"/>
              </a:rPr>
              <a:t>The topical listings were seen as useful topics, but the  example used might not have been the right type as people thought it was missing diversity and breadth of services</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50C6D4E1-EFD2-6C68-7A11-86BDBBEDB305}"/>
              </a:ext>
            </a:extLst>
          </p:cNvPr>
          <p:cNvSpPr txBox="1"/>
          <p:nvPr/>
        </p:nvSpPr>
        <p:spPr>
          <a:xfrm>
            <a:off x="616237" y="4518190"/>
            <a:ext cx="4908698" cy="369332"/>
          </a:xfrm>
          <a:prstGeom prst="rect">
            <a:avLst/>
          </a:prstGeom>
          <a:noFill/>
        </p:spPr>
        <p:txBody>
          <a:bodyPr wrap="square">
            <a:spAutoFit/>
          </a:bodyPr>
          <a:lstStyle/>
          <a:p>
            <a:r>
              <a:rPr lang="en-GB" i="1">
                <a:solidFill>
                  <a:srgbClr val="008080"/>
                </a:solidFill>
                <a:latin typeface="Open Sans" panose="020B0606030504020204" pitchFamily="34" charset="0"/>
                <a:ea typeface="Open Sans" panose="020B0606030504020204" pitchFamily="34" charset="0"/>
                <a:cs typeface="Open Sans" panose="020B0606030504020204" pitchFamily="34" charset="0"/>
              </a:rPr>
              <a:t>“It doesn’t have everything for everyone.”</a:t>
            </a:r>
            <a:endParaRPr lang="en-US" i="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A3E3643D-6EE6-F8E7-FEE7-9617030369A4}"/>
              </a:ext>
            </a:extLst>
          </p:cNvPr>
          <p:cNvSpPr txBox="1"/>
          <p:nvPr/>
        </p:nvSpPr>
        <p:spPr>
          <a:xfrm>
            <a:off x="618492" y="4989289"/>
            <a:ext cx="5274308" cy="646331"/>
          </a:xfrm>
          <a:prstGeom prst="rect">
            <a:avLst/>
          </a:prstGeom>
          <a:noFill/>
        </p:spPr>
        <p:txBody>
          <a:bodyPr wrap="square">
            <a:spAutoFit/>
          </a:bodyPr>
          <a:lstStyle/>
          <a:p>
            <a:r>
              <a:rPr lang="en-GB" i="1">
                <a:solidFill>
                  <a:srgbClr val="008080"/>
                </a:solidFill>
                <a:latin typeface="Open Sans" panose="020B0606030504020204" pitchFamily="34" charset="0"/>
                <a:ea typeface="Open Sans" panose="020B0606030504020204" pitchFamily="34" charset="0"/>
                <a:cs typeface="Open Sans" panose="020B0606030504020204" pitchFamily="34" charset="0"/>
              </a:rPr>
              <a:t>“Useful, that’s just a small amount there could be a lot more. It’s for the whole of Greenwich right?”</a:t>
            </a:r>
            <a:endParaRPr lang="en-US" i="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A6EC8A8-D16C-0AC8-0570-41B047D2B105}"/>
              </a:ext>
            </a:extLst>
          </p:cNvPr>
          <p:cNvSpPr txBox="1"/>
          <p:nvPr/>
        </p:nvSpPr>
        <p:spPr>
          <a:xfrm>
            <a:off x="616237" y="2191358"/>
            <a:ext cx="5678989" cy="2031325"/>
          </a:xfrm>
          <a:prstGeom prst="rect">
            <a:avLst/>
          </a:prstGeom>
          <a:noFill/>
        </p:spPr>
        <p:txBody>
          <a:bodyPr wrap="square" rtlCol="0">
            <a:spAutoFit/>
          </a:bodyPr>
          <a:lstStyle/>
          <a:p>
            <a:r>
              <a:rPr lang="en-GB">
                <a:latin typeface="Open Sans" panose="020B0606030504020204" pitchFamily="34" charset="0"/>
                <a:ea typeface="Open Sans" panose="020B0606030504020204" pitchFamily="34" charset="0"/>
                <a:cs typeface="Open Sans" panose="020B0606030504020204" pitchFamily="34" charset="0"/>
              </a:rPr>
              <a:t>We still believe it has a use case for specific topics that you can’t filter or search for yourself. For example, the cost of living topic was seen by people as good right now. </a:t>
            </a:r>
          </a:p>
          <a:p>
            <a:endParaRPr lang="en-GB">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Topical listings are also not meant to be a finite list but a starting point.</a:t>
            </a:r>
          </a:p>
        </p:txBody>
      </p:sp>
      <p:pic>
        <p:nvPicPr>
          <p:cNvPr id="8" name="Picture 7" descr="A screenshot of a website&#10;&#10;Description automatically generated with low confidence">
            <a:extLst>
              <a:ext uri="{FF2B5EF4-FFF2-40B4-BE49-F238E27FC236}">
                <a16:creationId xmlns:a16="http://schemas.microsoft.com/office/drawing/2014/main" id="{45A9BE87-006B-A4C5-15A2-479415D800C3}"/>
              </a:ext>
            </a:extLst>
          </p:cNvPr>
          <p:cNvPicPr>
            <a:picLocks noChangeAspect="1"/>
          </p:cNvPicPr>
          <p:nvPr/>
        </p:nvPicPr>
        <p:blipFill rotWithShape="1">
          <a:blip r:embed="rId4">
            <a:extLst>
              <a:ext uri="{28A0092B-C50C-407E-A947-70E740481C1C}">
                <a14:useLocalDpi xmlns:a14="http://schemas.microsoft.com/office/drawing/2010/main" val="0"/>
              </a:ext>
            </a:extLst>
          </a:blip>
          <a:srcRect t="6226" b="64028"/>
          <a:stretch/>
        </p:blipFill>
        <p:spPr>
          <a:xfrm>
            <a:off x="6792868" y="2056130"/>
            <a:ext cx="2249532" cy="4521553"/>
          </a:xfrm>
          <a:prstGeom prst="rect">
            <a:avLst/>
          </a:prstGeom>
          <a:effectLst>
            <a:outerShdw blurRad="50800" dist="38100" dir="6660000" algn="tl" rotWithShape="0">
              <a:prstClr val="black">
                <a:alpha val="22000"/>
              </a:prstClr>
            </a:outerShdw>
          </a:effectLst>
        </p:spPr>
      </p:pic>
      <p:pic>
        <p:nvPicPr>
          <p:cNvPr id="11" name="Picture 10" descr="Graphical user interface, application, chat or text message&#10;&#10;Description automatically generated">
            <a:extLst>
              <a:ext uri="{FF2B5EF4-FFF2-40B4-BE49-F238E27FC236}">
                <a16:creationId xmlns:a16="http://schemas.microsoft.com/office/drawing/2014/main" id="{56709A04-2B1F-F734-0105-A9930C962205}"/>
              </a:ext>
            </a:extLst>
          </p:cNvPr>
          <p:cNvPicPr>
            <a:picLocks noChangeAspect="1"/>
          </p:cNvPicPr>
          <p:nvPr/>
        </p:nvPicPr>
        <p:blipFill rotWithShape="1">
          <a:blip r:embed="rId5">
            <a:extLst>
              <a:ext uri="{28A0092B-C50C-407E-A947-70E740481C1C}">
                <a14:useLocalDpi xmlns:a14="http://schemas.microsoft.com/office/drawing/2010/main" val="0"/>
              </a:ext>
            </a:extLst>
          </a:blip>
          <a:srcRect b="17894"/>
          <a:stretch/>
        </p:blipFill>
        <p:spPr>
          <a:xfrm>
            <a:off x="9297470" y="2001845"/>
            <a:ext cx="2145230" cy="3986718"/>
          </a:xfrm>
          <a:prstGeom prst="rect">
            <a:avLst/>
          </a:prstGeom>
          <a:effectLst>
            <a:outerShdw blurRad="50800" dist="38100" dir="3900000" algn="tl" rotWithShape="0">
              <a:prstClr val="black">
                <a:alpha val="40000"/>
              </a:prstClr>
            </a:outerShdw>
          </a:effectLst>
        </p:spPr>
      </p:pic>
    </p:spTree>
    <p:extLst>
      <p:ext uri="{BB962C8B-B14F-4D97-AF65-F5344CB8AC3E}">
        <p14:creationId xmlns:p14="http://schemas.microsoft.com/office/powerpoint/2010/main" val="2459515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616237" y="458324"/>
            <a:ext cx="11296363" cy="954107"/>
          </a:xfrm>
          <a:prstGeom prst="rect">
            <a:avLst/>
          </a:prstGeom>
          <a:noFill/>
        </p:spPr>
        <p:txBody>
          <a:bodyPr wrap="square" lIns="91440" tIns="45720" rIns="91440" bIns="45720" rtlCol="0" anchor="t">
            <a:spAutoFit/>
          </a:bodyPr>
          <a:lstStyle/>
          <a:p>
            <a:r>
              <a:rPr lang="en-GB" sz="2800" b="1">
                <a:solidFill>
                  <a:srgbClr val="008080"/>
                </a:solidFill>
                <a:latin typeface="Open Sans"/>
                <a:ea typeface="Open Sans"/>
                <a:cs typeface="Open Sans"/>
              </a:rPr>
              <a:t>Some people expected more information and guidance at various points</a:t>
            </a:r>
            <a:endParaRPr lang="en-US" sz="2800" b="1">
              <a:solidFill>
                <a:srgbClr val="008080"/>
              </a:solidFill>
              <a:latin typeface="Open Sans"/>
              <a:ea typeface="Open Sans"/>
              <a:cs typeface="Open Sans"/>
            </a:endParaRPr>
          </a:p>
        </p:txBody>
      </p:sp>
      <p:sp>
        <p:nvSpPr>
          <p:cNvPr id="3" name="TextBox 2">
            <a:extLst>
              <a:ext uri="{FF2B5EF4-FFF2-40B4-BE49-F238E27FC236}">
                <a16:creationId xmlns:a16="http://schemas.microsoft.com/office/drawing/2014/main" id="{50C6D4E1-EFD2-6C68-7A11-86BDBBEDB305}"/>
              </a:ext>
            </a:extLst>
          </p:cNvPr>
          <p:cNvSpPr txBox="1"/>
          <p:nvPr/>
        </p:nvSpPr>
        <p:spPr>
          <a:xfrm>
            <a:off x="616236" y="6041798"/>
            <a:ext cx="4806663" cy="584775"/>
          </a:xfrm>
          <a:prstGeom prst="rect">
            <a:avLst/>
          </a:prstGeom>
          <a:noFill/>
        </p:spPr>
        <p:txBody>
          <a:bodyPr wrap="square">
            <a:spAutoFit/>
          </a:bodyPr>
          <a:lstStyle/>
          <a:p>
            <a:r>
              <a:rPr lang="en-GB" sz="1600" i="1">
                <a:solidFill>
                  <a:srgbClr val="008080"/>
                </a:solidFill>
                <a:latin typeface="Open Sans" panose="020B0606030504020204" pitchFamily="34" charset="0"/>
                <a:ea typeface="Open Sans" panose="020B0606030504020204" pitchFamily="34" charset="0"/>
                <a:cs typeface="Open Sans" panose="020B0606030504020204" pitchFamily="34" charset="0"/>
              </a:rPr>
              <a:t>"So for people using it, it is a starting point, not a solution but a starting point.”</a:t>
            </a:r>
          </a:p>
        </p:txBody>
      </p:sp>
      <p:sp>
        <p:nvSpPr>
          <p:cNvPr id="4" name="TextBox 3">
            <a:extLst>
              <a:ext uri="{FF2B5EF4-FFF2-40B4-BE49-F238E27FC236}">
                <a16:creationId xmlns:a16="http://schemas.microsoft.com/office/drawing/2014/main" id="{A3E3643D-6EE6-F8E7-FEE7-9617030369A4}"/>
              </a:ext>
            </a:extLst>
          </p:cNvPr>
          <p:cNvSpPr txBox="1"/>
          <p:nvPr/>
        </p:nvSpPr>
        <p:spPr>
          <a:xfrm>
            <a:off x="616236" y="4346459"/>
            <a:ext cx="5678988" cy="1569660"/>
          </a:xfrm>
          <a:prstGeom prst="rect">
            <a:avLst/>
          </a:prstGeom>
          <a:noFill/>
        </p:spPr>
        <p:txBody>
          <a:bodyPr wrap="square">
            <a:spAutoFit/>
          </a:bodyPr>
          <a:lstStyle/>
          <a:p>
            <a:r>
              <a:rPr lang="en-GB" sz="1600">
                <a:solidFill>
                  <a:srgbClr val="008080"/>
                </a:solidFill>
                <a:latin typeface="Open Sans" panose="020B0606030504020204" pitchFamily="34" charset="0"/>
                <a:ea typeface="Open Sans" panose="020B0606030504020204" pitchFamily="34" charset="0"/>
                <a:cs typeface="Open Sans" panose="020B0606030504020204" pitchFamily="34" charset="0"/>
              </a:rPr>
              <a:t>“…interpreted as how can young people learn to live independently.”</a:t>
            </a:r>
          </a:p>
          <a:p>
            <a:endParaRPr lang="en-GB" sz="1600">
              <a:solidFill>
                <a:srgbClr val="008080"/>
              </a:solidFill>
              <a:latin typeface="Open Sans" panose="020B0606030504020204" pitchFamily="34" charset="0"/>
              <a:ea typeface="Open Sans" panose="020B0606030504020204" pitchFamily="34" charset="0"/>
              <a:cs typeface="Open Sans" panose="020B0606030504020204" pitchFamily="34" charset="0"/>
            </a:endParaRPr>
          </a:p>
          <a:p>
            <a:r>
              <a:rPr lang="en-GB" sz="1600">
                <a:solidFill>
                  <a:srgbClr val="008080"/>
                </a:solidFill>
                <a:latin typeface="Open Sans" panose="020B0606030504020204" pitchFamily="34" charset="0"/>
                <a:ea typeface="Open Sans" panose="020B0606030504020204" pitchFamily="34" charset="0"/>
                <a:cs typeface="Open Sans" panose="020B0606030504020204" pitchFamily="34" charset="0"/>
              </a:rPr>
              <a:t>"I'd want to find out what the family member is eligible for... So I am surprised there isn’t anything about what the council would offer." </a:t>
            </a:r>
          </a:p>
        </p:txBody>
      </p:sp>
      <p:sp>
        <p:nvSpPr>
          <p:cNvPr id="6" name="TextBox 5">
            <a:extLst>
              <a:ext uri="{FF2B5EF4-FFF2-40B4-BE49-F238E27FC236}">
                <a16:creationId xmlns:a16="http://schemas.microsoft.com/office/drawing/2014/main" id="{1A6EC8A8-D16C-0AC8-0570-41B047D2B105}"/>
              </a:ext>
            </a:extLst>
          </p:cNvPr>
          <p:cNvSpPr txBox="1"/>
          <p:nvPr/>
        </p:nvSpPr>
        <p:spPr>
          <a:xfrm>
            <a:off x="616237" y="1580509"/>
            <a:ext cx="7092663" cy="2585323"/>
          </a:xfrm>
          <a:prstGeom prst="rect">
            <a:avLst/>
          </a:prstGeom>
          <a:noFill/>
        </p:spPr>
        <p:txBody>
          <a:bodyPr wrap="square" rtlCol="0">
            <a:spAutoFit/>
          </a:bodyPr>
          <a:lstStyle/>
          <a:p>
            <a:r>
              <a:rPr lang="en-GB">
                <a:latin typeface="Open Sans" panose="020B0606030504020204" pitchFamily="34" charset="0"/>
                <a:ea typeface="Open Sans" panose="020B0606030504020204" pitchFamily="34" charset="0"/>
                <a:cs typeface="Open Sans" panose="020B0606030504020204" pitchFamily="34" charset="0"/>
              </a:rPr>
              <a:t>Most first impressions of the GCD showed residents understood broadly the GCD is a place where you can go to find things you need in Greenwich.</a:t>
            </a:r>
          </a:p>
          <a:p>
            <a:endParaRPr lang="en-GB">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But as some went through the tasks and things in more detail they expected different things:</a:t>
            </a: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Some expectation the </a:t>
            </a:r>
            <a:r>
              <a:rPr lang="en-GB" b="1">
                <a:latin typeface="Open Sans" panose="020B0606030504020204" pitchFamily="34" charset="0"/>
                <a:ea typeface="Open Sans" panose="020B0606030504020204" pitchFamily="34" charset="0"/>
                <a:cs typeface="Open Sans" panose="020B0606030504020204" pitchFamily="34" charset="0"/>
              </a:rPr>
              <a:t>curated listing </a:t>
            </a:r>
            <a:r>
              <a:rPr lang="en-GB">
                <a:latin typeface="Open Sans" panose="020B0606030504020204" pitchFamily="34" charset="0"/>
                <a:ea typeface="Open Sans" panose="020B0606030504020204" pitchFamily="34" charset="0"/>
                <a:cs typeface="Open Sans" panose="020B0606030504020204" pitchFamily="34" charset="0"/>
              </a:rPr>
              <a:t>to contain guidance and the ‘how’ to do something. The title of ‘help to live independently’ might not be clear and was broad.</a:t>
            </a:r>
          </a:p>
        </p:txBody>
      </p:sp>
      <p:pic>
        <p:nvPicPr>
          <p:cNvPr id="11" name="Picture 10" descr="Graphical user interface, text, application&#10;&#10;Description automatically generated">
            <a:extLst>
              <a:ext uri="{FF2B5EF4-FFF2-40B4-BE49-F238E27FC236}">
                <a16:creationId xmlns:a16="http://schemas.microsoft.com/office/drawing/2014/main" id="{77975B6E-922E-7E48-25E6-C8C490BB609C}"/>
              </a:ext>
            </a:extLst>
          </p:cNvPr>
          <p:cNvPicPr>
            <a:picLocks noChangeAspect="1"/>
          </p:cNvPicPr>
          <p:nvPr/>
        </p:nvPicPr>
        <p:blipFill rotWithShape="1">
          <a:blip r:embed="rId4">
            <a:extLst>
              <a:ext uri="{28A0092B-C50C-407E-A947-70E740481C1C}">
                <a14:useLocalDpi xmlns:a14="http://schemas.microsoft.com/office/drawing/2010/main" val="0"/>
              </a:ext>
            </a:extLst>
          </a:blip>
          <a:srcRect t="5501" b="59017"/>
          <a:stretch/>
        </p:blipFill>
        <p:spPr>
          <a:xfrm>
            <a:off x="8342631" y="1140944"/>
            <a:ext cx="2017938" cy="5301809"/>
          </a:xfrm>
          <a:prstGeom prst="rect">
            <a:avLst/>
          </a:prstGeom>
          <a:effectLst>
            <a:outerShdw blurRad="50800" dist="38100" dir="6660000" algn="tl" rotWithShape="0">
              <a:prstClr val="black">
                <a:alpha val="22000"/>
              </a:prstClr>
            </a:outerShdw>
          </a:effectLst>
        </p:spPr>
      </p:pic>
      <p:pic>
        <p:nvPicPr>
          <p:cNvPr id="8" name="Picture 7" descr="Graphical user interface, text, application&#10;&#10;Description automatically generated">
            <a:extLst>
              <a:ext uri="{FF2B5EF4-FFF2-40B4-BE49-F238E27FC236}">
                <a16:creationId xmlns:a16="http://schemas.microsoft.com/office/drawing/2014/main" id="{01DB4931-0F3B-86D9-BBCE-6525AE6FAE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1986" y="3202566"/>
            <a:ext cx="2443369" cy="2678560"/>
          </a:xfrm>
          <a:prstGeom prst="rect">
            <a:avLst/>
          </a:prstGeom>
          <a:effectLst>
            <a:outerShdw blurRad="50800" dist="38100" dir="4440000" algn="tl" rotWithShape="0">
              <a:prstClr val="black">
                <a:alpha val="40000"/>
              </a:prstClr>
            </a:outerShdw>
          </a:effectLst>
        </p:spPr>
      </p:pic>
    </p:spTree>
    <p:extLst>
      <p:ext uri="{BB962C8B-B14F-4D97-AF65-F5344CB8AC3E}">
        <p14:creationId xmlns:p14="http://schemas.microsoft.com/office/powerpoint/2010/main" val="27637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616237" y="458324"/>
            <a:ext cx="10228657" cy="954107"/>
          </a:xfrm>
          <a:prstGeom prst="rect">
            <a:avLst/>
          </a:prstGeom>
          <a:noFill/>
        </p:spPr>
        <p:txBody>
          <a:bodyPr wrap="square" lIns="91440" tIns="45720" rIns="91440" bIns="45720" rtlCol="0" anchor="t">
            <a:spAutoFit/>
          </a:bodyPr>
          <a:lstStyle/>
          <a:p>
            <a:r>
              <a:rPr lang="en-GB" sz="2800" b="1">
                <a:solidFill>
                  <a:srgbClr val="008080"/>
                </a:solidFill>
                <a:latin typeface="Open Sans"/>
                <a:ea typeface="Open Sans"/>
                <a:cs typeface="Open Sans"/>
              </a:rPr>
              <a:t>There was a mixture of expectations about the type and scope of services you can find on the GCD</a:t>
            </a:r>
            <a:endParaRPr lang="en-US" sz="2800" b="1">
              <a:solidFill>
                <a:srgbClr val="008080"/>
              </a:solidFill>
              <a:latin typeface="Open Sans"/>
              <a:ea typeface="Open Sans"/>
              <a:cs typeface="Open Sans"/>
            </a:endParaRPr>
          </a:p>
        </p:txBody>
      </p:sp>
      <p:sp>
        <p:nvSpPr>
          <p:cNvPr id="6" name="TextBox 5">
            <a:extLst>
              <a:ext uri="{FF2B5EF4-FFF2-40B4-BE49-F238E27FC236}">
                <a16:creationId xmlns:a16="http://schemas.microsoft.com/office/drawing/2014/main" id="{1A6EC8A8-D16C-0AC8-0570-41B047D2B105}"/>
              </a:ext>
            </a:extLst>
          </p:cNvPr>
          <p:cNvSpPr txBox="1"/>
          <p:nvPr/>
        </p:nvSpPr>
        <p:spPr>
          <a:xfrm>
            <a:off x="616237" y="1683819"/>
            <a:ext cx="4743163" cy="4722383"/>
          </a:xfrm>
          <a:prstGeom prst="rect">
            <a:avLst/>
          </a:prstGeom>
          <a:noFill/>
        </p:spPr>
        <p:txBody>
          <a:bodyPr wrap="square" rtlCol="0">
            <a:spAutoFit/>
          </a:bodyPr>
          <a:lstStyle/>
          <a:p>
            <a:pPr>
              <a:lnSpc>
                <a:spcPct val="120000"/>
              </a:lnSpc>
            </a:pPr>
            <a:r>
              <a:rPr lang="en-GB" b="1">
                <a:latin typeface="Open Sans" panose="020B0606030504020204" pitchFamily="34" charset="0"/>
                <a:ea typeface="Open Sans" panose="020B0606030504020204" pitchFamily="34" charset="0"/>
                <a:cs typeface="Open Sans" panose="020B0606030504020204" pitchFamily="34" charset="0"/>
              </a:rPr>
              <a:t>Council and/or community?</a:t>
            </a:r>
          </a:p>
          <a:p>
            <a:pPr>
              <a:lnSpc>
                <a:spcPct val="120000"/>
              </a:lnSpc>
            </a:pPr>
            <a:endParaRPr lang="en-GB">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en-GB">
                <a:latin typeface="Open Sans" panose="020B0606030504020204" pitchFamily="34" charset="0"/>
                <a:ea typeface="Open Sans" panose="020B0606030504020204" pitchFamily="34" charset="0"/>
                <a:cs typeface="Open Sans" panose="020B0606030504020204" pitchFamily="34" charset="0"/>
              </a:rPr>
              <a:t>Some thought the GCD only had council services. Maybe because:</a:t>
            </a:r>
          </a:p>
          <a:p>
            <a:pPr marL="285750" indent="-285750">
              <a:lnSpc>
                <a:spcPct val="12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The branding with logo at top</a:t>
            </a:r>
          </a:p>
          <a:p>
            <a:pPr marL="285750" indent="-285750">
              <a:lnSpc>
                <a:spcPct val="12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It’s a council site and we are staff </a:t>
            </a:r>
          </a:p>
          <a:p>
            <a:pPr marL="285750" indent="-285750">
              <a:lnSpc>
                <a:spcPct val="12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Some might not associate the council with external services</a:t>
            </a:r>
          </a:p>
          <a:p>
            <a:pPr>
              <a:lnSpc>
                <a:spcPct val="120000"/>
              </a:lnSpc>
            </a:pPr>
            <a:endParaRPr lang="en-GB">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en-GB">
                <a:latin typeface="Open Sans" panose="020B0606030504020204" pitchFamily="34" charset="0"/>
                <a:ea typeface="Open Sans" panose="020B0606030504020204" pitchFamily="34" charset="0"/>
                <a:cs typeface="Open Sans" panose="020B0606030504020204" pitchFamily="34" charset="0"/>
              </a:rPr>
              <a:t>When people learned it was more than council services, some thought it covered everything and anything.</a:t>
            </a:r>
          </a:p>
          <a:p>
            <a:pPr>
              <a:lnSpc>
                <a:spcPct val="120000"/>
              </a:lnSpc>
            </a:pPr>
            <a:endParaRPr lang="en-GB">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Graphical user interface, application, Teams&#10;&#10;Description automatically generated">
            <a:extLst>
              <a:ext uri="{FF2B5EF4-FFF2-40B4-BE49-F238E27FC236}">
                <a16:creationId xmlns:a16="http://schemas.microsoft.com/office/drawing/2014/main" id="{AEE14685-D13C-4CA5-997F-3B800162C412}"/>
              </a:ext>
            </a:extLst>
          </p:cNvPr>
          <p:cNvPicPr>
            <a:picLocks noChangeAspect="1"/>
          </p:cNvPicPr>
          <p:nvPr/>
        </p:nvPicPr>
        <p:blipFill rotWithShape="1">
          <a:blip r:embed="rId4">
            <a:extLst>
              <a:ext uri="{28A0092B-C50C-407E-A947-70E740481C1C}">
                <a14:useLocalDpi xmlns:a14="http://schemas.microsoft.com/office/drawing/2010/main" val="0"/>
              </a:ext>
            </a:extLst>
          </a:blip>
          <a:srcRect b="77443"/>
          <a:stretch/>
        </p:blipFill>
        <p:spPr>
          <a:xfrm>
            <a:off x="9806851" y="1558812"/>
            <a:ext cx="2198504" cy="3819623"/>
          </a:xfrm>
          <a:prstGeom prst="rect">
            <a:avLst/>
          </a:prstGeom>
          <a:effectLst>
            <a:outerShdw blurRad="50800" dist="38100" dir="5011291" algn="tl" rotWithShape="0">
              <a:prstClr val="black">
                <a:alpha val="40000"/>
              </a:prstClr>
            </a:outerShdw>
          </a:effectLst>
        </p:spPr>
      </p:pic>
      <p:sp>
        <p:nvSpPr>
          <p:cNvPr id="14" name="TextBox 13">
            <a:extLst>
              <a:ext uri="{FF2B5EF4-FFF2-40B4-BE49-F238E27FC236}">
                <a16:creationId xmlns:a16="http://schemas.microsoft.com/office/drawing/2014/main" id="{ADDDB7C2-8145-F05F-D83E-FF776B29CD40}"/>
              </a:ext>
            </a:extLst>
          </p:cNvPr>
          <p:cNvSpPr txBox="1"/>
          <p:nvPr/>
        </p:nvSpPr>
        <p:spPr>
          <a:xfrm>
            <a:off x="5557475" y="2336708"/>
            <a:ext cx="4051300" cy="2800767"/>
          </a:xfrm>
          <a:prstGeom prst="rect">
            <a:avLst/>
          </a:prstGeom>
          <a:noFill/>
        </p:spPr>
        <p:txBody>
          <a:bodyPr wrap="square" lIns="91440" tIns="45720" rIns="91440" bIns="45720" anchor="t">
            <a:spAutoFit/>
          </a:bodyPr>
          <a:lstStyle/>
          <a:p>
            <a:r>
              <a:rPr lang="en-GB" sz="1600" i="1">
                <a:solidFill>
                  <a:srgbClr val="008080"/>
                </a:solidFill>
                <a:latin typeface="Open Sans"/>
                <a:ea typeface="Open Sans"/>
                <a:cs typeface="Open Sans"/>
              </a:rPr>
              <a:t>"I would expect council offered things.”</a:t>
            </a:r>
          </a:p>
          <a:p>
            <a:endParaRPr lang="en-GB" sz="1600" i="1">
              <a:solidFill>
                <a:srgbClr val="008080"/>
              </a:solidFill>
              <a:latin typeface="Open Sans" panose="020B0606030504020204" pitchFamily="34" charset="0"/>
              <a:ea typeface="Open Sans" panose="020B0606030504020204" pitchFamily="34" charset="0"/>
              <a:cs typeface="Open Sans" panose="020B0606030504020204" pitchFamily="34" charset="0"/>
            </a:endParaRPr>
          </a:p>
          <a:p>
            <a:r>
              <a:rPr lang="en-GB" sz="1600" i="1">
                <a:solidFill>
                  <a:srgbClr val="008080"/>
                </a:solidFill>
                <a:latin typeface="Open Sans"/>
                <a:ea typeface="Open Sans"/>
                <a:cs typeface="Open Sans"/>
              </a:rPr>
              <a:t>".. why not go to Google …What is special about these ones? Are they approved by the council, are they working with the council?”</a:t>
            </a:r>
          </a:p>
          <a:p>
            <a:endParaRPr lang="en-GB" sz="1600" i="1">
              <a:solidFill>
                <a:srgbClr val="008080"/>
              </a:solidFill>
              <a:latin typeface="Open Sans" panose="020B0606030504020204" pitchFamily="34" charset="0"/>
              <a:ea typeface="Open Sans" panose="020B0606030504020204" pitchFamily="34" charset="0"/>
              <a:cs typeface="Open Sans" panose="020B0606030504020204" pitchFamily="34" charset="0"/>
            </a:endParaRPr>
          </a:p>
          <a:p>
            <a:r>
              <a:rPr lang="en-GB" sz="1600" i="1">
                <a:solidFill>
                  <a:srgbClr val="008080"/>
                </a:solidFill>
                <a:latin typeface="Open Sans"/>
                <a:ea typeface="Open Sans"/>
                <a:cs typeface="Open Sans"/>
              </a:rPr>
              <a:t>"Wouldn’t matter to me who’s running the services…as long as it’s working and fulfilling that need and serving the community.”</a:t>
            </a:r>
          </a:p>
        </p:txBody>
      </p:sp>
    </p:spTree>
    <p:extLst>
      <p:ext uri="{BB962C8B-B14F-4D97-AF65-F5344CB8AC3E}">
        <p14:creationId xmlns:p14="http://schemas.microsoft.com/office/powerpoint/2010/main" val="3572577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616237" y="458324"/>
            <a:ext cx="10228657" cy="954107"/>
          </a:xfrm>
          <a:prstGeom prst="rect">
            <a:avLst/>
          </a:prstGeom>
          <a:noFill/>
        </p:spPr>
        <p:txBody>
          <a:bodyPr wrap="square" lIns="91440" tIns="45720" rIns="91440" bIns="45720" rtlCol="0" anchor="t">
            <a:spAutoFit/>
          </a:bodyPr>
          <a:lstStyle/>
          <a:p>
            <a:r>
              <a:rPr lang="en-GB" sz="2800" b="1">
                <a:solidFill>
                  <a:srgbClr val="008080"/>
                </a:solidFill>
                <a:latin typeface="Open Sans" panose="020B0606030504020204" pitchFamily="34" charset="0"/>
                <a:ea typeface="Open Sans" panose="020B0606030504020204" pitchFamily="34" charset="0"/>
                <a:cs typeface="Open Sans" panose="020B0606030504020204" pitchFamily="34" charset="0"/>
              </a:rPr>
              <a:t>There was some understanding that the GCD is part of a wider journey </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A6EC8A8-D16C-0AC8-0570-41B047D2B105}"/>
              </a:ext>
            </a:extLst>
          </p:cNvPr>
          <p:cNvSpPr txBox="1"/>
          <p:nvPr/>
        </p:nvSpPr>
        <p:spPr>
          <a:xfrm>
            <a:off x="616237" y="2191358"/>
            <a:ext cx="5678989" cy="2585323"/>
          </a:xfrm>
          <a:prstGeom prst="rect">
            <a:avLst/>
          </a:prstGeom>
          <a:noFill/>
        </p:spPr>
        <p:txBody>
          <a:bodyPr wrap="square" rtlCol="0">
            <a:spAutoFit/>
          </a:bodyPr>
          <a:lstStyle/>
          <a:p>
            <a:r>
              <a:rPr lang="en-GB">
                <a:latin typeface="Open Sans" panose="020B0606030504020204" pitchFamily="34" charset="0"/>
                <a:ea typeface="Open Sans" panose="020B0606030504020204" pitchFamily="34" charset="0"/>
                <a:cs typeface="Open Sans" panose="020B0606030504020204" pitchFamily="34" charset="0"/>
              </a:rPr>
              <a:t>The GCD prototype was tested in isolation but we know that it should be connected to other points of interaction residents might have with places like the RBG site, finding things via google search. </a:t>
            </a:r>
          </a:p>
          <a:p>
            <a:endParaRPr lang="en-GB">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It was good to hear that residents were also thinking about the wider journey and how the GCD might fit in that.</a:t>
            </a:r>
          </a:p>
          <a:p>
            <a:pPr marL="342900" indent="-342900">
              <a:buFontTx/>
              <a:buChar char="-"/>
            </a:pP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EB92A5C-A804-2419-2CE0-C0299A0BBCB9}"/>
              </a:ext>
            </a:extLst>
          </p:cNvPr>
          <p:cNvSpPr txBox="1"/>
          <p:nvPr/>
        </p:nvSpPr>
        <p:spPr>
          <a:xfrm>
            <a:off x="7685087" y="2028932"/>
            <a:ext cx="4087813" cy="3416320"/>
          </a:xfrm>
          <a:prstGeom prst="rect">
            <a:avLst/>
          </a:prstGeom>
          <a:noFill/>
        </p:spPr>
        <p:txBody>
          <a:bodyPr wrap="square">
            <a:spAutoFit/>
          </a:bodyPr>
          <a:lstStyle/>
          <a:p>
            <a:r>
              <a:rPr lang="en-GB" i="1">
                <a:solidFill>
                  <a:srgbClr val="008080"/>
                </a:solidFill>
              </a:rPr>
              <a:t>“Was wondering how I would get to this page, via google searching for help or care at home or the RBG site...?</a:t>
            </a:r>
          </a:p>
          <a:p>
            <a:endParaRPr lang="en-GB" i="1">
              <a:solidFill>
                <a:srgbClr val="008080"/>
              </a:solidFill>
            </a:endParaRPr>
          </a:p>
          <a:p>
            <a:r>
              <a:rPr lang="en-GB" i="1">
                <a:solidFill>
                  <a:srgbClr val="008080"/>
                </a:solidFill>
              </a:rPr>
              <a:t>“..expect to find information first then directed to this if can't be eligible for council support.”</a:t>
            </a:r>
          </a:p>
          <a:p>
            <a:endParaRPr lang="en-GB" i="1">
              <a:solidFill>
                <a:srgbClr val="008080"/>
              </a:solidFill>
            </a:endParaRPr>
          </a:p>
          <a:p>
            <a:r>
              <a:rPr lang="en-GB" i="1">
                <a:solidFill>
                  <a:srgbClr val="008080"/>
                </a:solidFill>
              </a:rPr>
              <a:t>“Expect to be able to go to the RBG site and this would come up…”</a:t>
            </a:r>
          </a:p>
          <a:p>
            <a:endParaRPr lang="en-GB" i="1">
              <a:solidFill>
                <a:srgbClr val="008080"/>
              </a:solidFill>
            </a:endParaRPr>
          </a:p>
          <a:p>
            <a:endParaRPr lang="en-US" i="1">
              <a:solidFill>
                <a:srgbClr val="008080"/>
              </a:solidFill>
            </a:endParaRPr>
          </a:p>
        </p:txBody>
      </p:sp>
    </p:spTree>
    <p:extLst>
      <p:ext uri="{BB962C8B-B14F-4D97-AF65-F5344CB8AC3E}">
        <p14:creationId xmlns:p14="http://schemas.microsoft.com/office/powerpoint/2010/main" val="1936286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616237" y="458324"/>
            <a:ext cx="10228657" cy="523220"/>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Using clearer language to guide people's expectations</a:t>
            </a:r>
            <a:endParaRPr lang="en-US"/>
          </a:p>
        </p:txBody>
      </p:sp>
      <p:sp>
        <p:nvSpPr>
          <p:cNvPr id="2" name="TextBox 1">
            <a:extLst>
              <a:ext uri="{FF2B5EF4-FFF2-40B4-BE49-F238E27FC236}">
                <a16:creationId xmlns:a16="http://schemas.microsoft.com/office/drawing/2014/main" id="{94EFA4F7-9C0A-2FEF-FA81-BEB3D5E7CF99}"/>
              </a:ext>
            </a:extLst>
          </p:cNvPr>
          <p:cNvSpPr txBox="1"/>
          <p:nvPr/>
        </p:nvSpPr>
        <p:spPr>
          <a:xfrm>
            <a:off x="616528" y="1329075"/>
            <a:ext cx="5926222" cy="7263527"/>
          </a:xfrm>
          <a:prstGeom prst="rect">
            <a:avLst/>
          </a:prstGeom>
          <a:noFill/>
        </p:spPr>
        <p:txBody>
          <a:bodyPr wrap="square" lIns="91440" tIns="45720" rIns="91440" bIns="45720" rtlCol="0" anchor="t">
            <a:spAutoFit/>
          </a:bodyPr>
          <a:lstStyle/>
          <a:p>
            <a:pPr marL="342900" indent="-342900">
              <a:buFont typeface="Arial"/>
              <a:buChar char="•"/>
            </a:pPr>
            <a:r>
              <a:rPr lang="en-GB" sz="2000">
                <a:latin typeface="Open Sans"/>
                <a:ea typeface="Open Sans"/>
                <a:cs typeface="Calibri"/>
              </a:rPr>
              <a:t>Some labels were too broad and made people expect a wider range of services</a:t>
            </a:r>
          </a:p>
          <a:p>
            <a:pPr marL="342900" indent="-342900">
              <a:buFont typeface="Arial"/>
              <a:buChar char="•"/>
            </a:pPr>
            <a:endParaRPr lang="en-GB" sz="2000">
              <a:latin typeface="Open Sans"/>
              <a:ea typeface="Open Sans"/>
              <a:cs typeface="Calibri"/>
            </a:endParaRPr>
          </a:p>
          <a:p>
            <a:pPr marL="342900" indent="-342900">
              <a:buFont typeface="Arial"/>
              <a:buChar char="•"/>
            </a:pPr>
            <a:r>
              <a:rPr lang="en-GB" sz="2000">
                <a:latin typeface="Open Sans"/>
                <a:ea typeface="Open Sans"/>
                <a:cs typeface="Calibri"/>
              </a:rPr>
              <a:t>Some terms are used for more than one council services like young people with SEND and adults with care needs </a:t>
            </a:r>
            <a:endParaRPr lang="en-GB">
              <a:latin typeface="Calibri" panose="020F0502020204030204" pitchFamily="34" charset="0"/>
              <a:ea typeface="Open Sans"/>
              <a:cs typeface="Times New Roman" panose="02020603050405020304" pitchFamily="18" charset="0"/>
            </a:endParaRPr>
          </a:p>
          <a:p>
            <a:pPr marL="342900" indent="-342900">
              <a:buFont typeface="Arial"/>
              <a:buChar char="•"/>
            </a:pPr>
            <a:endParaRPr lang="en-GB" sz="2000">
              <a:latin typeface="Open Sans"/>
              <a:ea typeface="Open Sans"/>
              <a:cs typeface="Calibri"/>
            </a:endParaRPr>
          </a:p>
          <a:p>
            <a:pPr marL="342900" indent="-342900">
              <a:buFont typeface="Arial"/>
              <a:buChar char="•"/>
            </a:pPr>
            <a:r>
              <a:rPr lang="en-GB" sz="2000">
                <a:latin typeface="Open Sans"/>
                <a:ea typeface="Open Sans"/>
                <a:cs typeface="Calibri"/>
              </a:rPr>
              <a:t>Descriptions under each topic may help people better know what services to expect</a:t>
            </a:r>
            <a:endParaRPr lang="en-GB">
              <a:latin typeface="Calibri" panose="020F0502020204030204" pitchFamily="34" charset="0"/>
              <a:ea typeface="Open Sans"/>
              <a:cs typeface="Times New Roman" panose="02020603050405020304" pitchFamily="18" charset="0"/>
            </a:endParaRPr>
          </a:p>
          <a:p>
            <a:pPr marL="342900" indent="-342900">
              <a:buFont typeface="Arial"/>
              <a:buChar char="•"/>
            </a:pPr>
            <a:endParaRPr lang="en-GB" sz="2000">
              <a:latin typeface="Open Sans"/>
              <a:ea typeface="Open Sans"/>
              <a:cs typeface="Calibri" panose="020F0502020204030204"/>
            </a:endParaRPr>
          </a:p>
          <a:p>
            <a:pPr marL="342900" indent="-342900">
              <a:buFont typeface="Arial"/>
              <a:buChar char="•"/>
            </a:pPr>
            <a:r>
              <a:rPr lang="en-GB" sz="2000">
                <a:latin typeface="Open Sans"/>
                <a:ea typeface="Open Sans"/>
                <a:cs typeface="Calibri" panose="020F0502020204030204"/>
              </a:rPr>
              <a:t>Some language we used to explain what content to expect was too custom and not clear </a:t>
            </a:r>
            <a:endParaRPr lang="en-GB">
              <a:latin typeface="Calibri" panose="020F0502020204030204" pitchFamily="34" charset="0"/>
              <a:ea typeface="Open Sans"/>
              <a:cs typeface="Times New Roman" panose="02020603050405020304" pitchFamily="18" charset="0"/>
            </a:endParaRPr>
          </a:p>
          <a:p>
            <a:pPr marL="457200" indent="-457200">
              <a:buFont typeface="Arial"/>
              <a:buChar char="•"/>
            </a:pPr>
            <a:endParaRPr lang="en-GB" sz="2400">
              <a:latin typeface="Open Sans"/>
              <a:ea typeface="Open Sans"/>
              <a:cs typeface="Calibri" panose="020F0502020204030204"/>
            </a:endParaRPr>
          </a:p>
          <a:p>
            <a:pPr marL="457200" indent="-457200">
              <a:buFont typeface="Arial"/>
              <a:buChar char="•"/>
            </a:pPr>
            <a:endParaRPr lang="en-GB" sz="2400">
              <a:latin typeface="Open Sans"/>
              <a:ea typeface="Open Sans"/>
              <a:cs typeface="Calibri" panose="020F0502020204030204"/>
            </a:endParaRPr>
          </a:p>
          <a:p>
            <a:pPr marL="457200" indent="-457200">
              <a:buFont typeface="Arial"/>
              <a:buChar char="•"/>
            </a:pPr>
            <a:endParaRPr lang="en-GB" sz="2800">
              <a:cs typeface="Calibri" panose="020F0502020204030204"/>
            </a:endParaRPr>
          </a:p>
          <a:p>
            <a:pPr marL="457200" indent="-457200">
              <a:buFont typeface="Arial"/>
              <a:buChar char="•"/>
            </a:pPr>
            <a:endParaRPr lang="en-GB" sz="2800">
              <a:cs typeface="Calibri" panose="020F0502020204030204"/>
            </a:endParaRPr>
          </a:p>
          <a:p>
            <a:pPr marL="457200" indent="-457200">
              <a:buFont typeface="Arial"/>
              <a:buChar char="•"/>
            </a:pPr>
            <a:endParaRPr lang="en-GB">
              <a:cs typeface="Calibri" panose="020F0502020204030204"/>
            </a:endParaRPr>
          </a:p>
          <a:p>
            <a:pPr marL="457200" indent="-457200">
              <a:buFont typeface="Arial"/>
              <a:buChar char="•"/>
            </a:pPr>
            <a:endParaRPr lang="en-GB" sz="2800">
              <a:cs typeface="Calibri" panose="020F0502020204030204"/>
            </a:endParaRPr>
          </a:p>
          <a:p>
            <a:endParaRPr lang="en-GB" sz="2800">
              <a:cs typeface="Calibri" panose="020F0502020204030204"/>
            </a:endParaRPr>
          </a:p>
          <a:p>
            <a:pPr marL="342900" indent="-342900">
              <a:buFontTx/>
              <a:buChar char="-"/>
            </a:pPr>
            <a:endParaRPr lang="en-GB" sz="2800">
              <a:cs typeface="Calibri" panose="020F0502020204030204"/>
            </a:endParaRPr>
          </a:p>
        </p:txBody>
      </p:sp>
      <p:sp>
        <p:nvSpPr>
          <p:cNvPr id="4" name="Speech Bubble: Oval 3">
            <a:extLst>
              <a:ext uri="{FF2B5EF4-FFF2-40B4-BE49-F238E27FC236}">
                <a16:creationId xmlns:a16="http://schemas.microsoft.com/office/drawing/2014/main" id="{5070AB56-EFF2-1156-3257-9848321D6597}"/>
              </a:ext>
            </a:extLst>
          </p:cNvPr>
          <p:cNvSpPr/>
          <p:nvPr/>
        </p:nvSpPr>
        <p:spPr>
          <a:xfrm>
            <a:off x="9123589" y="1072080"/>
            <a:ext cx="2634342" cy="1442356"/>
          </a:xfrm>
          <a:prstGeom prst="wedgeEllipseCallout">
            <a:avLst/>
          </a:prstGeom>
          <a:no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5F1925C-89F8-0C8C-9B60-8E276FE8623F}"/>
              </a:ext>
            </a:extLst>
          </p:cNvPr>
          <p:cNvSpPr txBox="1"/>
          <p:nvPr/>
        </p:nvSpPr>
        <p:spPr>
          <a:xfrm>
            <a:off x="9617528" y="1328058"/>
            <a:ext cx="186145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mn-lt"/>
                <a:cs typeface="+mn-lt"/>
              </a:rPr>
              <a:t>'Activities' is broad or can be vague</a:t>
            </a:r>
            <a:endParaRPr lang="en-GB">
              <a:cs typeface="Calibri"/>
            </a:endParaRPr>
          </a:p>
        </p:txBody>
      </p:sp>
      <p:sp>
        <p:nvSpPr>
          <p:cNvPr id="8" name="Speech Bubble: Oval 7">
            <a:extLst>
              <a:ext uri="{FF2B5EF4-FFF2-40B4-BE49-F238E27FC236}">
                <a16:creationId xmlns:a16="http://schemas.microsoft.com/office/drawing/2014/main" id="{65B75C3E-7AB5-ECB2-88A7-4F26F762D991}"/>
              </a:ext>
            </a:extLst>
          </p:cNvPr>
          <p:cNvSpPr/>
          <p:nvPr/>
        </p:nvSpPr>
        <p:spPr>
          <a:xfrm>
            <a:off x="9243331" y="4109194"/>
            <a:ext cx="2634342" cy="1442356"/>
          </a:xfrm>
          <a:prstGeom prst="wedgeEllipseCallout">
            <a:avLst/>
          </a:prstGeom>
          <a:no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F2578E6-F4D6-9955-09DE-13DEC854DDF9}"/>
              </a:ext>
            </a:extLst>
          </p:cNvPr>
          <p:cNvSpPr txBox="1"/>
          <p:nvPr/>
        </p:nvSpPr>
        <p:spPr>
          <a:xfrm>
            <a:off x="9742712" y="4365172"/>
            <a:ext cx="201385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mn-lt"/>
                <a:cs typeface="+mn-lt"/>
              </a:rPr>
              <a:t>What is this 'collections for </a:t>
            </a:r>
            <a:endParaRPr lang="en-US">
              <a:ea typeface="+mn-lt"/>
              <a:cs typeface="+mn-lt"/>
            </a:endParaRPr>
          </a:p>
          <a:p>
            <a:r>
              <a:rPr lang="en-GB">
                <a:ea typeface="+mn-lt"/>
                <a:cs typeface="+mn-lt"/>
              </a:rPr>
              <a:t>popular topics'?</a:t>
            </a:r>
            <a:endParaRPr lang="en-US">
              <a:cs typeface="Calibri"/>
            </a:endParaRPr>
          </a:p>
        </p:txBody>
      </p:sp>
      <p:sp>
        <p:nvSpPr>
          <p:cNvPr id="13" name="Speech Bubble: Oval 12">
            <a:extLst>
              <a:ext uri="{FF2B5EF4-FFF2-40B4-BE49-F238E27FC236}">
                <a16:creationId xmlns:a16="http://schemas.microsoft.com/office/drawing/2014/main" id="{9BD136F6-F1E1-9C33-8927-A030ACFB1C9E}"/>
              </a:ext>
            </a:extLst>
          </p:cNvPr>
          <p:cNvSpPr/>
          <p:nvPr/>
        </p:nvSpPr>
        <p:spPr>
          <a:xfrm>
            <a:off x="6648629" y="2402190"/>
            <a:ext cx="2821248" cy="1744280"/>
          </a:xfrm>
          <a:prstGeom prst="wedgeEllipseCallout">
            <a:avLst/>
          </a:prstGeom>
          <a:no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A618EBB4-0218-EFB7-B9EE-711B92FA3C98}"/>
              </a:ext>
            </a:extLst>
          </p:cNvPr>
          <p:cNvSpPr txBox="1"/>
          <p:nvPr/>
        </p:nvSpPr>
        <p:spPr>
          <a:xfrm>
            <a:off x="7048910" y="2672545"/>
            <a:ext cx="216337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mn-lt"/>
                <a:cs typeface="+mn-lt"/>
              </a:rPr>
              <a:t> Oh, I was thinking someone younger, not maintaining living independently.</a:t>
            </a:r>
            <a:endParaRPr lang="en-GB">
              <a:cs typeface="Calibri"/>
            </a:endParaRPr>
          </a:p>
        </p:txBody>
      </p:sp>
    </p:spTree>
    <p:extLst>
      <p:ext uri="{BB962C8B-B14F-4D97-AF65-F5344CB8AC3E}">
        <p14:creationId xmlns:p14="http://schemas.microsoft.com/office/powerpoint/2010/main" val="674119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616237" y="458324"/>
            <a:ext cx="9738800" cy="954107"/>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Level of information in listings was good but we can better </a:t>
            </a:r>
            <a:r>
              <a:rPr lang="en-GB" sz="2800" b="1">
                <a:solidFill>
                  <a:srgbClr val="008080"/>
                </a:solidFill>
                <a:latin typeface="Open Sans"/>
                <a:ea typeface="Open Sans"/>
                <a:cs typeface="Open Sans"/>
              </a:rPr>
              <a:t>prioritise</a:t>
            </a:r>
            <a:r>
              <a:rPr lang="en-US" sz="2800" b="1">
                <a:solidFill>
                  <a:srgbClr val="008080"/>
                </a:solidFill>
                <a:latin typeface="Open Sans"/>
                <a:ea typeface="Open Sans"/>
                <a:cs typeface="Open Sans"/>
              </a:rPr>
              <a:t> information based on the service</a:t>
            </a:r>
            <a:endParaRPr lang="en-US"/>
          </a:p>
        </p:txBody>
      </p:sp>
      <p:sp>
        <p:nvSpPr>
          <p:cNvPr id="2" name="TextBox 1">
            <a:extLst>
              <a:ext uri="{FF2B5EF4-FFF2-40B4-BE49-F238E27FC236}">
                <a16:creationId xmlns:a16="http://schemas.microsoft.com/office/drawing/2014/main" id="{94EFA4F7-9C0A-2FEF-FA81-BEB3D5E7CF99}"/>
              </a:ext>
            </a:extLst>
          </p:cNvPr>
          <p:cNvSpPr txBox="1"/>
          <p:nvPr/>
        </p:nvSpPr>
        <p:spPr>
          <a:xfrm>
            <a:off x="616528" y="1657393"/>
            <a:ext cx="5926222" cy="6217087"/>
          </a:xfrm>
          <a:prstGeom prst="rect">
            <a:avLst/>
          </a:prstGeom>
          <a:noFill/>
        </p:spPr>
        <p:txBody>
          <a:bodyPr wrap="square" lIns="91440" tIns="45720" rIns="91440" bIns="45720" rtlCol="0" anchor="t">
            <a:spAutoFit/>
          </a:bodyPr>
          <a:lstStyle/>
          <a:p>
            <a:pPr marL="342900" indent="-342900">
              <a:buFont typeface="Arial"/>
              <a:buChar char="•"/>
            </a:pPr>
            <a:r>
              <a:rPr lang="en-GB" sz="2000">
                <a:latin typeface="Open Sans"/>
                <a:ea typeface="Open Sans"/>
                <a:cs typeface="Calibri"/>
              </a:rPr>
              <a:t>Location of the service is more important than that of the organisation providing it</a:t>
            </a:r>
          </a:p>
          <a:p>
            <a:pPr marL="342900" indent="-342900">
              <a:buFont typeface="Arial"/>
              <a:buChar char="•"/>
            </a:pPr>
            <a:endParaRPr lang="en-GB" sz="2000">
              <a:latin typeface="Open Sans"/>
              <a:ea typeface="Open Sans"/>
              <a:cs typeface="Calibri"/>
            </a:endParaRPr>
          </a:p>
          <a:p>
            <a:pPr marL="342900" indent="-342900">
              <a:buFont typeface="Arial"/>
              <a:buChar char="•"/>
            </a:pPr>
            <a:r>
              <a:rPr lang="en-GB" sz="2000">
                <a:latin typeface="Open Sans"/>
                <a:ea typeface="Open Sans"/>
                <a:cs typeface="Calibri"/>
              </a:rPr>
              <a:t>Ratings and reviews reassure people looking for services like care homes</a:t>
            </a:r>
          </a:p>
          <a:p>
            <a:pPr marL="342900" indent="-342900">
              <a:buFont typeface="Arial"/>
              <a:buChar char="•"/>
            </a:pPr>
            <a:endParaRPr lang="en-GB" sz="2000">
              <a:latin typeface="Open Sans"/>
              <a:ea typeface="Open Sans"/>
              <a:cs typeface="Calibri"/>
            </a:endParaRPr>
          </a:p>
          <a:p>
            <a:pPr marL="342900" indent="-342900">
              <a:buFont typeface="Arial"/>
              <a:buChar char="•"/>
            </a:pPr>
            <a:r>
              <a:rPr lang="en-GB" sz="2000">
                <a:latin typeface="Open Sans"/>
                <a:ea typeface="Open Sans"/>
                <a:cs typeface="Calibri"/>
              </a:rPr>
              <a:t>Cost is important and it'd be good to know what is free, funded or need a referral </a:t>
            </a:r>
          </a:p>
          <a:p>
            <a:pPr marL="342900" indent="-342900">
              <a:buFont typeface="Arial"/>
              <a:buChar char="•"/>
            </a:pPr>
            <a:endParaRPr lang="en-GB" sz="2000">
              <a:latin typeface="Open Sans"/>
              <a:ea typeface="Open Sans"/>
              <a:cs typeface="Calibri"/>
            </a:endParaRPr>
          </a:p>
          <a:p>
            <a:pPr marL="342900" indent="-342900">
              <a:buFont typeface="Arial"/>
              <a:buChar char="•"/>
            </a:pPr>
            <a:r>
              <a:rPr lang="en-GB" sz="2000">
                <a:latin typeface="Open Sans"/>
                <a:ea typeface="Open Sans"/>
                <a:cs typeface="Calibri"/>
              </a:rPr>
              <a:t>People who knew the GCD was a signposting tool were happy with the level of information. Those who weren't expected more detail</a:t>
            </a:r>
          </a:p>
          <a:p>
            <a:pPr marL="457200" indent="-457200">
              <a:buFont typeface="Arial"/>
              <a:buChar char="•"/>
            </a:pPr>
            <a:endParaRPr lang="en-GB" sz="2800">
              <a:cs typeface="Calibri" panose="020F0502020204030204"/>
            </a:endParaRPr>
          </a:p>
          <a:p>
            <a:pPr marL="457200" indent="-457200">
              <a:buFont typeface="Arial"/>
              <a:buChar char="•"/>
            </a:pPr>
            <a:endParaRPr lang="en-GB" sz="2800">
              <a:cs typeface="Calibri" panose="020F0502020204030204"/>
            </a:endParaRPr>
          </a:p>
          <a:p>
            <a:pPr marL="457200" indent="-457200">
              <a:buFont typeface="Arial"/>
              <a:buChar char="•"/>
            </a:pPr>
            <a:endParaRPr lang="en-GB">
              <a:cs typeface="Calibri" panose="020F0502020204030204"/>
            </a:endParaRPr>
          </a:p>
          <a:p>
            <a:pPr marL="457200" indent="-457200">
              <a:buFont typeface="Arial"/>
              <a:buChar char="•"/>
            </a:pPr>
            <a:endParaRPr lang="en-GB" sz="2800">
              <a:cs typeface="Calibri" panose="020F0502020204030204"/>
            </a:endParaRPr>
          </a:p>
          <a:p>
            <a:endParaRPr lang="en-GB" sz="2800">
              <a:cs typeface="Calibri" panose="020F0502020204030204"/>
            </a:endParaRPr>
          </a:p>
          <a:p>
            <a:pPr marL="342900" indent="-342900">
              <a:buFontTx/>
              <a:buChar char="-"/>
            </a:pPr>
            <a:endParaRPr lang="en-GB" sz="2800">
              <a:cs typeface="Calibri" panose="020F0502020204030204"/>
            </a:endParaRPr>
          </a:p>
        </p:txBody>
      </p:sp>
      <p:sp>
        <p:nvSpPr>
          <p:cNvPr id="8" name="Speech Bubble: Oval 7">
            <a:extLst>
              <a:ext uri="{FF2B5EF4-FFF2-40B4-BE49-F238E27FC236}">
                <a16:creationId xmlns:a16="http://schemas.microsoft.com/office/drawing/2014/main" id="{65B75C3E-7AB5-ECB2-88A7-4F26F762D991}"/>
              </a:ext>
            </a:extLst>
          </p:cNvPr>
          <p:cNvSpPr/>
          <p:nvPr/>
        </p:nvSpPr>
        <p:spPr>
          <a:xfrm>
            <a:off x="9131726" y="1407952"/>
            <a:ext cx="3055397" cy="2047516"/>
          </a:xfrm>
          <a:prstGeom prst="wedgeEllipseCallout">
            <a:avLst/>
          </a:prstGeom>
          <a:no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F2578E6-F4D6-9955-09DE-13DEC854DDF9}"/>
              </a:ext>
            </a:extLst>
          </p:cNvPr>
          <p:cNvSpPr txBox="1"/>
          <p:nvPr/>
        </p:nvSpPr>
        <p:spPr>
          <a:xfrm>
            <a:off x="9081591" y="1601681"/>
            <a:ext cx="267666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ctr"/>
            <a:r>
              <a:rPr lang="en-GB">
                <a:ea typeface="+mn-lt"/>
                <a:cs typeface="+mn-lt"/>
              </a:rPr>
              <a:t>Information is short and precise – people don’t like information overload. They don’t want a full page of what they do.</a:t>
            </a:r>
            <a:endParaRPr lang="en-US">
              <a:cs typeface="Calibri"/>
            </a:endParaRPr>
          </a:p>
        </p:txBody>
      </p:sp>
      <p:sp>
        <p:nvSpPr>
          <p:cNvPr id="13" name="Speech Bubble: Oval 12">
            <a:extLst>
              <a:ext uri="{FF2B5EF4-FFF2-40B4-BE49-F238E27FC236}">
                <a16:creationId xmlns:a16="http://schemas.microsoft.com/office/drawing/2014/main" id="{9BD136F6-F1E1-9C33-8927-A030ACFB1C9E}"/>
              </a:ext>
            </a:extLst>
          </p:cNvPr>
          <p:cNvSpPr/>
          <p:nvPr/>
        </p:nvSpPr>
        <p:spPr>
          <a:xfrm>
            <a:off x="9243182" y="3996155"/>
            <a:ext cx="2755669" cy="1862648"/>
          </a:xfrm>
          <a:prstGeom prst="wedgeEllipseCallout">
            <a:avLst/>
          </a:prstGeom>
          <a:no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A618EBB4-0218-EFB7-B9EE-711B92FA3C98}"/>
              </a:ext>
            </a:extLst>
          </p:cNvPr>
          <p:cNvSpPr txBox="1"/>
          <p:nvPr/>
        </p:nvSpPr>
        <p:spPr>
          <a:xfrm>
            <a:off x="9491061" y="4413626"/>
            <a:ext cx="233590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mn-lt"/>
                <a:cs typeface="+mn-lt"/>
              </a:rPr>
              <a:t>"Cost on arrangement" is not enough info, wants to see where costs start from</a:t>
            </a:r>
            <a:endParaRPr lang="en-US"/>
          </a:p>
        </p:txBody>
      </p:sp>
      <p:pic>
        <p:nvPicPr>
          <p:cNvPr id="12" name="Picture 14" descr="Graphical user interface, text, application, email&#10;&#10;Description automatically generated">
            <a:extLst>
              <a:ext uri="{FF2B5EF4-FFF2-40B4-BE49-F238E27FC236}">
                <a16:creationId xmlns:a16="http://schemas.microsoft.com/office/drawing/2014/main" id="{2BF4E1FF-AD62-59BD-A4D0-E0DFB6AF9244}"/>
              </a:ext>
            </a:extLst>
          </p:cNvPr>
          <p:cNvPicPr>
            <a:picLocks noChangeAspect="1"/>
          </p:cNvPicPr>
          <p:nvPr/>
        </p:nvPicPr>
        <p:blipFill>
          <a:blip r:embed="rId4"/>
          <a:stretch>
            <a:fillRect/>
          </a:stretch>
        </p:blipFill>
        <p:spPr>
          <a:xfrm>
            <a:off x="6867163" y="1415143"/>
            <a:ext cx="1784159" cy="5461246"/>
          </a:xfrm>
          <a:prstGeom prst="rect">
            <a:avLst/>
          </a:prstGeom>
        </p:spPr>
      </p:pic>
    </p:spTree>
    <p:extLst>
      <p:ext uri="{BB962C8B-B14F-4D97-AF65-F5344CB8AC3E}">
        <p14:creationId xmlns:p14="http://schemas.microsoft.com/office/powerpoint/2010/main" val="1657083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4"/>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8080"/>
                </a:solidFill>
                <a:latin typeface="Open Sans"/>
                <a:ea typeface="Open Sans"/>
                <a:cs typeface="Open Sans"/>
              </a:rPr>
              <a:t>Today’s Show &amp; Tell</a:t>
            </a:r>
          </a:p>
        </p:txBody>
      </p:sp>
      <p:cxnSp>
        <p:nvCxnSpPr>
          <p:cNvPr id="10" name="Straight Connector 9">
            <a:extLst>
              <a:ext uri="{FF2B5EF4-FFF2-40B4-BE49-F238E27FC236}">
                <a16:creationId xmlns:a16="http://schemas.microsoft.com/office/drawing/2014/main" id="{B420C641-14F6-48AA-A336-ADB6E4C2A927}"/>
              </a:ext>
            </a:extLst>
          </p:cNvPr>
          <p:cNvCxnSpPr>
            <a:cxnSpLocks/>
          </p:cNvCxnSpPr>
          <p:nvPr/>
        </p:nvCxnSpPr>
        <p:spPr>
          <a:xfrm>
            <a:off x="5910693" y="1541439"/>
            <a:ext cx="0" cy="3975441"/>
          </a:xfrm>
          <a:prstGeom prst="line">
            <a:avLst/>
          </a:prstGeom>
          <a:ln w="9525">
            <a:solidFill>
              <a:srgbClr val="008080"/>
            </a:solidFill>
            <a:prstDash val="solid"/>
          </a:ln>
        </p:spPr>
        <p:style>
          <a:lnRef idx="1">
            <a:schemeClr val="accent1"/>
          </a:lnRef>
          <a:fillRef idx="0">
            <a:schemeClr val="accent1"/>
          </a:fillRef>
          <a:effectRef idx="0">
            <a:schemeClr val="accent1"/>
          </a:effectRef>
          <a:fontRef idx="minor">
            <a:schemeClr val="tx1"/>
          </a:fontRef>
        </p:style>
      </p:cxnSp>
      <p:sp>
        <p:nvSpPr>
          <p:cNvPr id="11" name="TextBox 1">
            <a:extLst>
              <a:ext uri="{FF2B5EF4-FFF2-40B4-BE49-F238E27FC236}">
                <a16:creationId xmlns:a16="http://schemas.microsoft.com/office/drawing/2014/main" id="{4E663313-C002-E42B-5FFF-5C7FD47B00EA}"/>
              </a:ext>
            </a:extLst>
          </p:cNvPr>
          <p:cNvSpPr txBox="1"/>
          <p:nvPr/>
        </p:nvSpPr>
        <p:spPr>
          <a:xfrm>
            <a:off x="528386" y="1358241"/>
            <a:ext cx="5091358" cy="33874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500" b="1">
                <a:latin typeface="Open Sans"/>
                <a:ea typeface="Open Sans"/>
                <a:cs typeface="Open Sans"/>
              </a:rPr>
              <a:t>We will cover:</a:t>
            </a:r>
          </a:p>
          <a:p>
            <a:pPr>
              <a:lnSpc>
                <a:spcPct val="150000"/>
              </a:lnSpc>
            </a:pPr>
            <a:endParaRPr lang="en-GB" sz="1800" b="1">
              <a:latin typeface="Open Sans"/>
              <a:ea typeface="Open Sans"/>
              <a:cs typeface="Open Sans"/>
            </a:endParaRPr>
          </a:p>
          <a:p>
            <a:pPr marL="285750" indent="-285750">
              <a:spcAft>
                <a:spcPts val="1200"/>
              </a:spcAft>
              <a:buFont typeface="Arial" panose="020B0604020202020204" pitchFamily="34" charset="0"/>
              <a:buChar char="•"/>
            </a:pPr>
            <a:r>
              <a:rPr lang="en-GB">
                <a:ea typeface="+mn-lt"/>
                <a:cs typeface="+mn-lt"/>
              </a:rPr>
              <a:t>Our learnings and reflections from testing with residents </a:t>
            </a:r>
          </a:p>
          <a:p>
            <a:pPr marL="285750" indent="-285750">
              <a:spcAft>
                <a:spcPts val="1200"/>
              </a:spcAft>
              <a:buFont typeface="Arial" panose="020B0604020202020204" pitchFamily="34" charset="0"/>
              <a:buChar char="•"/>
            </a:pPr>
            <a:r>
              <a:rPr lang="en-GB">
                <a:ea typeface="+mn-lt"/>
                <a:cs typeface="+mn-lt"/>
              </a:rPr>
              <a:t>An update and demo of our proof of concept work</a:t>
            </a:r>
            <a:endParaRPr lang="en-GB">
              <a:cs typeface="Calibri" panose="020F0502020204030204"/>
            </a:endParaRPr>
          </a:p>
          <a:p>
            <a:pPr marL="285750" indent="-285750">
              <a:spcAft>
                <a:spcPts val="1200"/>
              </a:spcAft>
              <a:buFont typeface="Arial" panose="020B0604020202020204" pitchFamily="34" charset="0"/>
              <a:buChar char="•"/>
            </a:pPr>
            <a:r>
              <a:rPr lang="en-GB">
                <a:latin typeface="Calibri" panose="020F0502020204030204"/>
                <a:ea typeface="Open Sans"/>
                <a:cs typeface="Calibri" panose="020F0502020204030204"/>
              </a:rPr>
              <a:t>Our engagement with other local authorities so far  </a:t>
            </a:r>
            <a:endParaRPr lang="en-GB">
              <a:latin typeface="Calibri" panose="020F0502020204030204"/>
              <a:ea typeface="Open Sans" panose="020B0606030504020204" pitchFamily="34" charset="0"/>
              <a:cs typeface="Calibri" panose="020F0502020204030204"/>
            </a:endParaRPr>
          </a:p>
          <a:p>
            <a:pPr>
              <a:lnSpc>
                <a:spcPct val="150000"/>
              </a:lnSpc>
            </a:pP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2">
            <a:extLst>
              <a:ext uri="{FF2B5EF4-FFF2-40B4-BE49-F238E27FC236}">
                <a16:creationId xmlns:a16="http://schemas.microsoft.com/office/drawing/2014/main" id="{99B566C7-901B-25D2-E1E9-755C10DB1A11}"/>
              </a:ext>
            </a:extLst>
          </p:cNvPr>
          <p:cNvSpPr txBox="1"/>
          <p:nvPr/>
        </p:nvSpPr>
        <p:spPr>
          <a:xfrm>
            <a:off x="6331480" y="1238119"/>
            <a:ext cx="5304008" cy="445827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GB" sz="2500" b="1">
                <a:latin typeface="Open Sans"/>
                <a:ea typeface="Open Sans"/>
                <a:cs typeface="Open Sans"/>
              </a:rPr>
              <a:t>So that you: </a:t>
            </a:r>
            <a:br>
              <a:rPr lang="en-GB" sz="1200" b="1">
                <a:latin typeface="Open Sans"/>
                <a:ea typeface="Open Sans"/>
                <a:cs typeface="Open Sans"/>
              </a:rPr>
            </a:br>
            <a:endParaRPr lang="en-GB" sz="1200" b="1">
              <a:latin typeface="Open Sans"/>
              <a:ea typeface="Open Sans"/>
              <a:cs typeface="Open Sans"/>
            </a:endParaRPr>
          </a:p>
          <a:p>
            <a:pPr marL="285750" indent="-285750">
              <a:spcAft>
                <a:spcPts val="1200"/>
              </a:spcAft>
              <a:buFont typeface="Arial,Sans-Serif" panose="020B0604020202020204" pitchFamily="34" charset="0"/>
              <a:buChar char="•"/>
            </a:pPr>
            <a:r>
              <a:rPr lang="en-GB">
                <a:ea typeface="+mn-lt"/>
                <a:cs typeface="+mn-lt"/>
              </a:rPr>
              <a:t>Have a sense of how we're further iterating and developing our designs through testing  </a:t>
            </a:r>
          </a:p>
          <a:p>
            <a:pPr marL="285750" indent="-285750">
              <a:spcAft>
                <a:spcPts val="1200"/>
              </a:spcAft>
              <a:buFont typeface="Arial,Sans-Serif" panose="020B0604020202020204" pitchFamily="34" charset="0"/>
              <a:buChar char="•"/>
            </a:pPr>
            <a:r>
              <a:rPr lang="en-GB">
                <a:ea typeface="+mn-lt"/>
                <a:cs typeface="+mn-lt"/>
              </a:rPr>
              <a:t>See some of our more technical work in progress </a:t>
            </a:r>
          </a:p>
          <a:p>
            <a:pPr marL="285750" indent="-285750">
              <a:spcAft>
                <a:spcPts val="1200"/>
              </a:spcAft>
              <a:buFont typeface="Arial,Sans-Serif" panose="020B0604020202020204" pitchFamily="34" charset="0"/>
              <a:buChar char="•"/>
            </a:pPr>
            <a:r>
              <a:rPr lang="en-GB">
                <a:ea typeface="+mn-lt"/>
                <a:cs typeface="+mn-lt"/>
              </a:rPr>
              <a:t>Hear how we're building momentum and interest from the sector </a:t>
            </a:r>
          </a:p>
          <a:p>
            <a:pPr>
              <a:spcAft>
                <a:spcPts val="1200"/>
              </a:spcAft>
            </a:pPr>
            <a:endParaRPr lang="en-GB">
              <a:ea typeface="+mn-lt"/>
              <a:cs typeface="+mn-lt"/>
            </a:endParaRPr>
          </a:p>
          <a:p>
            <a:pPr marL="285750" indent="-285750">
              <a:spcAft>
                <a:spcPts val="1200"/>
              </a:spcAft>
              <a:buFont typeface="Arial,Sans-Serif" panose="020B0604020202020204" pitchFamily="34" charset="0"/>
              <a:buChar char="•"/>
            </a:pPr>
            <a:endParaRPr lang="en-GB">
              <a:ea typeface="+mn-lt"/>
              <a:cs typeface="+mn-lt"/>
            </a:endParaRPr>
          </a:p>
          <a:p>
            <a:pPr marL="285750" indent="-285750">
              <a:spcAft>
                <a:spcPts val="1200"/>
              </a:spcAft>
              <a:buFont typeface="Arial,Sans-Serif" panose="020B0604020202020204" pitchFamily="34" charset="0"/>
              <a:buChar char="•"/>
            </a:pPr>
            <a:endParaRPr lang="en-GB">
              <a:cs typeface="Calibri" panose="020F0502020204030204"/>
            </a:endParaRPr>
          </a:p>
          <a:p>
            <a:pPr marL="285750" indent="-285750">
              <a:lnSpc>
                <a:spcPct val="150000"/>
              </a:lnSpc>
              <a:buFont typeface="Arial,Sans-Serif" panose="020B0604020202020204" pitchFamily="34" charset="0"/>
              <a:buChar char="•"/>
            </a:pPr>
            <a:endParaRPr lang="en-GB">
              <a:cs typeface="Calibri" panose="020F0502020204030204"/>
            </a:endParaRPr>
          </a:p>
        </p:txBody>
      </p:sp>
    </p:spTree>
    <p:extLst>
      <p:ext uri="{BB962C8B-B14F-4D97-AF65-F5344CB8AC3E}">
        <p14:creationId xmlns:p14="http://schemas.microsoft.com/office/powerpoint/2010/main" val="1519389369"/>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2890535"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Any questions?</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4EFA4F7-9C0A-2FEF-FA81-BEB3D5E7CF99}"/>
              </a:ext>
            </a:extLst>
          </p:cNvPr>
          <p:cNvSpPr txBox="1"/>
          <p:nvPr/>
        </p:nvSpPr>
        <p:spPr>
          <a:xfrm>
            <a:off x="638300" y="1677418"/>
            <a:ext cx="10236964" cy="1949636"/>
          </a:xfrm>
          <a:prstGeom prst="rect">
            <a:avLst/>
          </a:prstGeom>
          <a:noFill/>
        </p:spPr>
        <p:txBody>
          <a:bodyPr wrap="square" rtlCol="0">
            <a:spAutoFit/>
          </a:bodyPr>
          <a:lstStyle/>
          <a:p>
            <a:pPr marL="285750" indent="-285750">
              <a:lnSpc>
                <a:spcPct val="107000"/>
              </a:lnSpc>
              <a:spcAft>
                <a:spcPts val="800"/>
              </a:spcAft>
              <a:buFont typeface="Arial" panose="020B0604020202020204" pitchFamily="34" charset="0"/>
              <a:buChar char="•"/>
            </a:pPr>
            <a:r>
              <a:rPr lang="en-GB" sz="2400">
                <a:effectLst/>
                <a:latin typeface="Open Sans" panose="020B0606030504020204" pitchFamily="34" charset="0"/>
                <a:ea typeface="Open Sans" panose="020B0606030504020204" pitchFamily="34" charset="0"/>
                <a:cs typeface="Open Sans" panose="020B0606030504020204" pitchFamily="34" charset="0"/>
              </a:rPr>
              <a:t>Anything that you were surprised by?</a:t>
            </a:r>
          </a:p>
          <a:p>
            <a:pPr marL="285750" indent="-285750">
              <a:lnSpc>
                <a:spcPct val="107000"/>
              </a:lnSpc>
              <a:spcAft>
                <a:spcPts val="800"/>
              </a:spcAft>
              <a:buFont typeface="Arial" panose="020B0604020202020204" pitchFamily="34" charset="0"/>
              <a:buChar char="•"/>
            </a:pPr>
            <a:r>
              <a:rPr lang="en-GB" sz="2400">
                <a:effectLst/>
                <a:latin typeface="Open Sans" panose="020B0606030504020204" pitchFamily="34" charset="0"/>
                <a:ea typeface="Open Sans" panose="020B0606030504020204" pitchFamily="34" charset="0"/>
                <a:cs typeface="Open Sans" panose="020B0606030504020204" pitchFamily="34" charset="0"/>
              </a:rPr>
              <a:t>Want to know more about what we learned?</a:t>
            </a:r>
          </a:p>
          <a:p>
            <a:endParaRPr lang="en-GB" sz="2800"/>
          </a:p>
          <a:p>
            <a:pPr marL="342900" indent="-342900">
              <a:buFontTx/>
              <a:buChar char="-"/>
            </a:pPr>
            <a:endParaRPr lang="en-GB" sz="2800"/>
          </a:p>
        </p:txBody>
      </p:sp>
    </p:spTree>
    <p:extLst>
      <p:ext uri="{BB962C8B-B14F-4D97-AF65-F5344CB8AC3E}">
        <p14:creationId xmlns:p14="http://schemas.microsoft.com/office/powerpoint/2010/main" val="2919140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506854" y="2774949"/>
            <a:ext cx="1101304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Open Sans"/>
                <a:ea typeface="Open Sans"/>
                <a:cs typeface="Open Sans"/>
              </a:rPr>
              <a:t>Creating a proof of concept</a:t>
            </a:r>
            <a:endParaRPr kumimoji="0" lang="en-US" sz="1800" b="0" i="0" u="none" strike="noStrike" kern="1200" cap="none" spc="0" normalizeH="0" baseline="0" noProof="0">
              <a:ln>
                <a:noFill/>
              </a:ln>
              <a:solidFill>
                <a:prstClr val="white"/>
              </a:solidFill>
              <a:effectLst/>
              <a:uLnTx/>
              <a:uFillTx/>
              <a:latin typeface="Open Sans"/>
              <a:ea typeface="Open Sans"/>
              <a:cs typeface="Open Sans"/>
            </a:endParaRPr>
          </a:p>
        </p:txBody>
      </p:sp>
    </p:spTree>
    <p:extLst>
      <p:ext uri="{BB962C8B-B14F-4D97-AF65-F5344CB8AC3E}">
        <p14:creationId xmlns:p14="http://schemas.microsoft.com/office/powerpoint/2010/main" val="2476512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5004960"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Our journey through Alpha</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Arrow: Pentagon 2">
            <a:extLst>
              <a:ext uri="{FF2B5EF4-FFF2-40B4-BE49-F238E27FC236}">
                <a16:creationId xmlns:a16="http://schemas.microsoft.com/office/drawing/2014/main" id="{04F1C241-67E6-8972-5637-011FD299C912}"/>
              </a:ext>
            </a:extLst>
          </p:cNvPr>
          <p:cNvSpPr/>
          <p:nvPr/>
        </p:nvSpPr>
        <p:spPr>
          <a:xfrm>
            <a:off x="686521" y="3601524"/>
            <a:ext cx="2295218" cy="382120"/>
          </a:xfrm>
          <a:prstGeom prst="homePlat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latin typeface="Open Sans"/>
                <a:ea typeface="Open Sans"/>
                <a:cs typeface="Open Sans"/>
              </a:rPr>
              <a:t>Initial experiments</a:t>
            </a:r>
            <a:endParaRPr lang="en-US" sz="1200"/>
          </a:p>
        </p:txBody>
      </p:sp>
      <p:sp>
        <p:nvSpPr>
          <p:cNvPr id="4" name="Arrow: Pentagon 3">
            <a:extLst>
              <a:ext uri="{FF2B5EF4-FFF2-40B4-BE49-F238E27FC236}">
                <a16:creationId xmlns:a16="http://schemas.microsoft.com/office/drawing/2014/main" id="{82F142B1-5FA1-4C0E-C93A-A4F2E58A9C19}"/>
              </a:ext>
            </a:extLst>
          </p:cNvPr>
          <p:cNvSpPr/>
          <p:nvPr/>
        </p:nvSpPr>
        <p:spPr>
          <a:xfrm>
            <a:off x="3346895" y="3601524"/>
            <a:ext cx="2295218" cy="382120"/>
          </a:xfrm>
          <a:prstGeom prst="homePlat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latin typeface="Open Sans"/>
                <a:ea typeface="Open Sans"/>
                <a:cs typeface="Open Sans"/>
              </a:rPr>
              <a:t>Early prototypes</a:t>
            </a:r>
            <a:endParaRPr lang="en-US" sz="1200"/>
          </a:p>
        </p:txBody>
      </p:sp>
      <p:sp>
        <p:nvSpPr>
          <p:cNvPr id="8" name="Arrow: Pentagon 7">
            <a:extLst>
              <a:ext uri="{FF2B5EF4-FFF2-40B4-BE49-F238E27FC236}">
                <a16:creationId xmlns:a16="http://schemas.microsoft.com/office/drawing/2014/main" id="{C3BFB35E-9710-1296-A03D-2E11CED46123}"/>
              </a:ext>
            </a:extLst>
          </p:cNvPr>
          <p:cNvSpPr/>
          <p:nvPr/>
        </p:nvSpPr>
        <p:spPr>
          <a:xfrm>
            <a:off x="6007269" y="3601524"/>
            <a:ext cx="2295218" cy="382120"/>
          </a:xfrm>
          <a:prstGeom prst="homePlat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latin typeface="Open Sans"/>
                <a:ea typeface="Open Sans"/>
                <a:cs typeface="Open Sans"/>
              </a:rPr>
              <a:t>Iterated prototypes</a:t>
            </a:r>
            <a:endParaRPr lang="en-US" sz="1200"/>
          </a:p>
        </p:txBody>
      </p:sp>
      <p:sp>
        <p:nvSpPr>
          <p:cNvPr id="11" name="Arrow: Pentagon 10">
            <a:extLst>
              <a:ext uri="{FF2B5EF4-FFF2-40B4-BE49-F238E27FC236}">
                <a16:creationId xmlns:a16="http://schemas.microsoft.com/office/drawing/2014/main" id="{F2400520-2EBB-DE99-C3F2-93686411E34C}"/>
              </a:ext>
            </a:extLst>
          </p:cNvPr>
          <p:cNvSpPr/>
          <p:nvPr/>
        </p:nvSpPr>
        <p:spPr>
          <a:xfrm>
            <a:off x="8667643" y="3601524"/>
            <a:ext cx="2295218" cy="382120"/>
          </a:xfrm>
          <a:prstGeom prst="homePlat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latin typeface="Open Sans"/>
                <a:ea typeface="Open Sans"/>
                <a:cs typeface="Open Sans"/>
              </a:rPr>
              <a:t>Proof of concept</a:t>
            </a:r>
            <a:endParaRPr lang="en-US" sz="1200"/>
          </a:p>
        </p:txBody>
      </p:sp>
      <p:sp>
        <p:nvSpPr>
          <p:cNvPr id="12" name="Rectangle 11">
            <a:extLst>
              <a:ext uri="{FF2B5EF4-FFF2-40B4-BE49-F238E27FC236}">
                <a16:creationId xmlns:a16="http://schemas.microsoft.com/office/drawing/2014/main" id="{1D07399B-09CB-9469-F237-A6C7E56F06A2}"/>
              </a:ext>
            </a:extLst>
          </p:cNvPr>
          <p:cNvSpPr/>
          <p:nvPr/>
        </p:nvSpPr>
        <p:spPr>
          <a:xfrm>
            <a:off x="686522" y="4097735"/>
            <a:ext cx="2295217" cy="910682"/>
          </a:xfrm>
          <a:prstGeom prst="rect">
            <a:avLst/>
          </a:prstGeom>
          <a:solidFill>
            <a:schemeClr val="bg1"/>
          </a:solid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200">
                <a:solidFill>
                  <a:schemeClr val="tx1"/>
                </a:solidFill>
                <a:latin typeface="Open Sans"/>
                <a:ea typeface="Open Sans"/>
                <a:cs typeface="Open Sans"/>
              </a:rPr>
              <a:t>Trying out different ways to solve the problems we found in Discovery</a:t>
            </a:r>
          </a:p>
        </p:txBody>
      </p:sp>
      <p:sp>
        <p:nvSpPr>
          <p:cNvPr id="13" name="Rectangle 12">
            <a:extLst>
              <a:ext uri="{FF2B5EF4-FFF2-40B4-BE49-F238E27FC236}">
                <a16:creationId xmlns:a16="http://schemas.microsoft.com/office/drawing/2014/main" id="{959AA591-0A08-A21D-CDC1-B10728463AD5}"/>
              </a:ext>
            </a:extLst>
          </p:cNvPr>
          <p:cNvSpPr/>
          <p:nvPr/>
        </p:nvSpPr>
        <p:spPr>
          <a:xfrm>
            <a:off x="3346895" y="4124122"/>
            <a:ext cx="2295217" cy="910682"/>
          </a:xfrm>
          <a:prstGeom prst="rect">
            <a:avLst/>
          </a:prstGeom>
          <a:solidFill>
            <a:schemeClr val="bg1"/>
          </a:solid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200">
                <a:solidFill>
                  <a:schemeClr val="tx1"/>
                </a:solidFill>
                <a:latin typeface="Open Sans"/>
                <a:ea typeface="Open Sans"/>
                <a:cs typeface="Open Sans"/>
              </a:rPr>
              <a:t>Bringing together what worked well into initial designs for a new directory</a:t>
            </a:r>
          </a:p>
        </p:txBody>
      </p:sp>
      <p:sp>
        <p:nvSpPr>
          <p:cNvPr id="14" name="Rectangle 13">
            <a:extLst>
              <a:ext uri="{FF2B5EF4-FFF2-40B4-BE49-F238E27FC236}">
                <a16:creationId xmlns:a16="http://schemas.microsoft.com/office/drawing/2014/main" id="{B8B46EA8-4F3F-F0C6-3FD0-5B289E0BA3B0}"/>
              </a:ext>
            </a:extLst>
          </p:cNvPr>
          <p:cNvSpPr/>
          <p:nvPr/>
        </p:nvSpPr>
        <p:spPr>
          <a:xfrm>
            <a:off x="6007268" y="4124122"/>
            <a:ext cx="2295217" cy="910682"/>
          </a:xfrm>
          <a:prstGeom prst="rect">
            <a:avLst/>
          </a:prstGeom>
          <a:solidFill>
            <a:schemeClr val="bg1"/>
          </a:solid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200">
                <a:solidFill>
                  <a:schemeClr val="tx1"/>
                </a:solidFill>
                <a:latin typeface="Open Sans"/>
                <a:ea typeface="Open Sans"/>
                <a:cs typeface="Open Sans"/>
              </a:rPr>
              <a:t>Bringing the designs to life by focusing on ‘support for Adults’</a:t>
            </a:r>
          </a:p>
        </p:txBody>
      </p:sp>
      <p:sp>
        <p:nvSpPr>
          <p:cNvPr id="15" name="Rectangle 14">
            <a:extLst>
              <a:ext uri="{FF2B5EF4-FFF2-40B4-BE49-F238E27FC236}">
                <a16:creationId xmlns:a16="http://schemas.microsoft.com/office/drawing/2014/main" id="{65E8B7B0-6D97-8227-1417-C88F95366A8A}"/>
              </a:ext>
            </a:extLst>
          </p:cNvPr>
          <p:cNvSpPr/>
          <p:nvPr/>
        </p:nvSpPr>
        <p:spPr>
          <a:xfrm>
            <a:off x="8667641" y="4124122"/>
            <a:ext cx="2295217" cy="910682"/>
          </a:xfrm>
          <a:prstGeom prst="rect">
            <a:avLst/>
          </a:prstGeom>
          <a:solidFill>
            <a:schemeClr val="bg1"/>
          </a:solid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200">
                <a:solidFill>
                  <a:schemeClr val="tx1"/>
                </a:solidFill>
                <a:latin typeface="Open Sans"/>
                <a:ea typeface="Open Sans"/>
                <a:cs typeface="Open Sans"/>
              </a:rPr>
              <a:t>Ensuring the directory we’ve designed is technically feasible</a:t>
            </a:r>
          </a:p>
        </p:txBody>
      </p:sp>
      <p:pic>
        <p:nvPicPr>
          <p:cNvPr id="24" name="Picture 23" descr="Graphical user interface, text, application&#10;&#10;Description automatically generated">
            <a:extLst>
              <a:ext uri="{FF2B5EF4-FFF2-40B4-BE49-F238E27FC236}">
                <a16:creationId xmlns:a16="http://schemas.microsoft.com/office/drawing/2014/main" id="{B5F5C1DC-096B-4A11-F449-442CF22A36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742" t="30848" r="20638" b="1190"/>
          <a:stretch/>
        </p:blipFill>
        <p:spPr>
          <a:xfrm>
            <a:off x="686521" y="1642906"/>
            <a:ext cx="1291366" cy="1310584"/>
          </a:xfrm>
          <a:prstGeom prst="rect">
            <a:avLst/>
          </a:prstGeom>
        </p:spPr>
      </p:pic>
      <p:pic>
        <p:nvPicPr>
          <p:cNvPr id="25" name="Picture 9" descr="Diagram&#10;&#10;Description automatically generated">
            <a:extLst>
              <a:ext uri="{FF2B5EF4-FFF2-40B4-BE49-F238E27FC236}">
                <a16:creationId xmlns:a16="http://schemas.microsoft.com/office/drawing/2014/main" id="{E3104AFF-675E-BEFF-A753-64381A9E7824}"/>
              </a:ext>
            </a:extLst>
          </p:cNvPr>
          <p:cNvPicPr>
            <a:picLocks noChangeAspect="1"/>
          </p:cNvPicPr>
          <p:nvPr/>
        </p:nvPicPr>
        <p:blipFill>
          <a:blip r:embed="rId5"/>
          <a:stretch>
            <a:fillRect/>
          </a:stretch>
        </p:blipFill>
        <p:spPr>
          <a:xfrm>
            <a:off x="1146854" y="2392362"/>
            <a:ext cx="1662066" cy="943645"/>
          </a:xfrm>
          <a:prstGeom prst="rect">
            <a:avLst/>
          </a:prstGeom>
        </p:spPr>
      </p:pic>
      <p:pic>
        <p:nvPicPr>
          <p:cNvPr id="26" name="Picture 25">
            <a:extLst>
              <a:ext uri="{FF2B5EF4-FFF2-40B4-BE49-F238E27FC236}">
                <a16:creationId xmlns:a16="http://schemas.microsoft.com/office/drawing/2014/main" id="{68EDE483-A655-C250-2301-061DCD6B115B}"/>
              </a:ext>
            </a:extLst>
          </p:cNvPr>
          <p:cNvPicPr>
            <a:picLocks noChangeAspect="1"/>
          </p:cNvPicPr>
          <p:nvPr/>
        </p:nvPicPr>
        <p:blipFill rotWithShape="1">
          <a:blip r:embed="rId6"/>
          <a:srcRect l="27447" t="23783" r="28700" b="16892"/>
          <a:stretch/>
        </p:blipFill>
        <p:spPr>
          <a:xfrm>
            <a:off x="4470095" y="1619317"/>
            <a:ext cx="868924" cy="1803955"/>
          </a:xfrm>
          <a:prstGeom prst="rect">
            <a:avLst/>
          </a:prstGeom>
        </p:spPr>
      </p:pic>
      <p:pic>
        <p:nvPicPr>
          <p:cNvPr id="27" name="Picture 26">
            <a:extLst>
              <a:ext uri="{FF2B5EF4-FFF2-40B4-BE49-F238E27FC236}">
                <a16:creationId xmlns:a16="http://schemas.microsoft.com/office/drawing/2014/main" id="{82049C1D-F40D-E994-E4DA-5E065026DC11}"/>
              </a:ext>
            </a:extLst>
          </p:cNvPr>
          <p:cNvPicPr>
            <a:picLocks noChangeAspect="1"/>
          </p:cNvPicPr>
          <p:nvPr/>
        </p:nvPicPr>
        <p:blipFill rotWithShape="1">
          <a:blip r:embed="rId7"/>
          <a:srcRect l="26948" t="22493" r="28693" b="17594"/>
          <a:stretch/>
        </p:blipFill>
        <p:spPr>
          <a:xfrm>
            <a:off x="3431706" y="1619317"/>
            <a:ext cx="850065" cy="1805115"/>
          </a:xfrm>
          <a:prstGeom prst="rect">
            <a:avLst/>
          </a:prstGeom>
        </p:spPr>
      </p:pic>
      <p:pic>
        <p:nvPicPr>
          <p:cNvPr id="29" name="Picture 28">
            <a:extLst>
              <a:ext uri="{FF2B5EF4-FFF2-40B4-BE49-F238E27FC236}">
                <a16:creationId xmlns:a16="http://schemas.microsoft.com/office/drawing/2014/main" id="{2C45DE7E-33D2-DBDB-2DD0-E8A085E482D4}"/>
              </a:ext>
            </a:extLst>
          </p:cNvPr>
          <p:cNvPicPr>
            <a:picLocks noChangeAspect="1"/>
          </p:cNvPicPr>
          <p:nvPr/>
        </p:nvPicPr>
        <p:blipFill>
          <a:blip r:embed="rId8"/>
          <a:stretch>
            <a:fillRect/>
          </a:stretch>
        </p:blipFill>
        <p:spPr>
          <a:xfrm>
            <a:off x="6096000" y="1723430"/>
            <a:ext cx="865116" cy="1661416"/>
          </a:xfrm>
          <a:prstGeom prst="rect">
            <a:avLst/>
          </a:prstGeom>
        </p:spPr>
      </p:pic>
      <p:pic>
        <p:nvPicPr>
          <p:cNvPr id="31" name="Picture 30">
            <a:extLst>
              <a:ext uri="{FF2B5EF4-FFF2-40B4-BE49-F238E27FC236}">
                <a16:creationId xmlns:a16="http://schemas.microsoft.com/office/drawing/2014/main" id="{6D2ACA37-C43F-AC96-5B13-D7DBF9F6D725}"/>
              </a:ext>
            </a:extLst>
          </p:cNvPr>
          <p:cNvPicPr>
            <a:picLocks noChangeAspect="1"/>
          </p:cNvPicPr>
          <p:nvPr/>
        </p:nvPicPr>
        <p:blipFill>
          <a:blip r:embed="rId9"/>
          <a:stretch>
            <a:fillRect/>
          </a:stretch>
        </p:blipFill>
        <p:spPr>
          <a:xfrm>
            <a:off x="7068408" y="1703544"/>
            <a:ext cx="865117" cy="1690572"/>
          </a:xfrm>
          <a:prstGeom prst="rect">
            <a:avLst/>
          </a:prstGeom>
        </p:spPr>
      </p:pic>
      <p:sp>
        <p:nvSpPr>
          <p:cNvPr id="34" name="Rectangle 33">
            <a:extLst>
              <a:ext uri="{FF2B5EF4-FFF2-40B4-BE49-F238E27FC236}">
                <a16:creationId xmlns:a16="http://schemas.microsoft.com/office/drawing/2014/main" id="{74AED69B-1EE1-5734-2547-54A5BDDEE949}"/>
              </a:ext>
            </a:extLst>
          </p:cNvPr>
          <p:cNvSpPr/>
          <p:nvPr/>
        </p:nvSpPr>
        <p:spPr>
          <a:xfrm>
            <a:off x="8967534" y="2468554"/>
            <a:ext cx="1390759" cy="910682"/>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solidFill>
                  <a:schemeClr val="bg1"/>
                </a:solidFill>
                <a:latin typeface="Open Sans"/>
                <a:ea typeface="Open Sans"/>
                <a:cs typeface="Open Sans"/>
              </a:rPr>
              <a:t>TBC</a:t>
            </a:r>
          </a:p>
        </p:txBody>
      </p:sp>
    </p:spTree>
    <p:extLst>
      <p:ext uri="{BB962C8B-B14F-4D97-AF65-F5344CB8AC3E}">
        <p14:creationId xmlns:p14="http://schemas.microsoft.com/office/powerpoint/2010/main" val="3076978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10499221"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What we wanted to learn about with our proof of concept</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6C399FBB-9E8A-AFD9-4BE3-2197C2686756}"/>
              </a:ext>
            </a:extLst>
          </p:cNvPr>
          <p:cNvSpPr txBox="1"/>
          <p:nvPr/>
        </p:nvSpPr>
        <p:spPr>
          <a:xfrm>
            <a:off x="567250" y="1239545"/>
            <a:ext cx="10837350" cy="4154984"/>
          </a:xfrm>
          <a:prstGeom prst="rect">
            <a:avLst/>
          </a:prstGeom>
          <a:noFill/>
        </p:spPr>
        <p:txBody>
          <a:bodyPr wrap="square" rtlCol="0">
            <a:spAutoFit/>
          </a:bodyPr>
          <a:lstStyle/>
          <a:p>
            <a:endParaRPr lang="en-GB" sz="2400"/>
          </a:p>
          <a:p>
            <a:pPr marL="342900" indent="-342900">
              <a:buFont typeface="Arial" panose="020B0604020202020204" pitchFamily="34" charset="0"/>
              <a:buChar char="•"/>
            </a:pPr>
            <a:r>
              <a:rPr lang="en-GB" sz="2400" b="1"/>
              <a:t>Categorisation and filtering</a:t>
            </a:r>
            <a:br>
              <a:rPr lang="en-GB" sz="2400" b="1"/>
            </a:br>
            <a:r>
              <a:rPr lang="en-GB" sz="2400"/>
              <a:t>Does this work in the same way as we’ve designed it in our prototypes?</a:t>
            </a:r>
          </a:p>
          <a:p>
            <a:pPr marL="342900" indent="-342900">
              <a:buFont typeface="Arial" panose="020B0604020202020204" pitchFamily="34" charset="0"/>
              <a:buChar char="•"/>
            </a:pPr>
            <a:endParaRPr lang="en-GB" sz="2400" b="1"/>
          </a:p>
          <a:p>
            <a:pPr marL="342900" indent="-342900">
              <a:buFont typeface="Arial" panose="020B0604020202020204" pitchFamily="34" charset="0"/>
              <a:buChar char="•"/>
            </a:pPr>
            <a:r>
              <a:rPr lang="en-GB" sz="2400" b="1"/>
              <a:t>Content maintenance for RBG staff</a:t>
            </a:r>
            <a:br>
              <a:rPr lang="en-GB" sz="2400" b="1"/>
            </a:br>
            <a:r>
              <a:rPr lang="en-GB" sz="2400"/>
              <a:t>How can we make it easy for RBG staff to maintain content that doesn’t belong in Outpost? (e.g. the GCD homepage or landing pages)</a:t>
            </a:r>
            <a:br>
              <a:rPr lang="en-GB" sz="2400"/>
            </a:br>
            <a:endParaRPr lang="en-GB" sz="2400" b="1"/>
          </a:p>
          <a:p>
            <a:pPr marL="342900" indent="-342900">
              <a:buFont typeface="Arial" panose="020B0604020202020204" pitchFamily="34" charset="0"/>
              <a:buChar char="•"/>
            </a:pPr>
            <a:r>
              <a:rPr lang="en-GB" sz="2400" b="1"/>
              <a:t>Topical listings and curated listings</a:t>
            </a:r>
            <a:br>
              <a:rPr lang="en-GB" sz="2400" b="1"/>
            </a:br>
            <a:r>
              <a:rPr lang="en-GB" sz="2400"/>
              <a:t>How would we create these?</a:t>
            </a:r>
            <a:endParaRPr lang="en-GB" sz="2400" b="1"/>
          </a:p>
          <a:p>
            <a:pPr marL="342900" indent="-342900">
              <a:buFont typeface="Arial" panose="020B0604020202020204" pitchFamily="34" charset="0"/>
              <a:buChar char="•"/>
            </a:pPr>
            <a:endParaRPr lang="en-GB" sz="2400" b="1"/>
          </a:p>
        </p:txBody>
      </p:sp>
    </p:spTree>
    <p:extLst>
      <p:ext uri="{BB962C8B-B14F-4D97-AF65-F5344CB8AC3E}">
        <p14:creationId xmlns:p14="http://schemas.microsoft.com/office/powerpoint/2010/main" val="2411583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2919389"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Our hypothesis</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775D2C4E-7C7F-F1D5-DC00-24112579DFEA}"/>
              </a:ext>
            </a:extLst>
          </p:cNvPr>
          <p:cNvSpPr txBox="1"/>
          <p:nvPr/>
        </p:nvSpPr>
        <p:spPr>
          <a:xfrm>
            <a:off x="567249" y="1337135"/>
            <a:ext cx="6586495" cy="3816429"/>
          </a:xfrm>
          <a:prstGeom prst="rect">
            <a:avLst/>
          </a:prstGeom>
          <a:noFill/>
        </p:spPr>
        <p:txBody>
          <a:bodyPr wrap="square" rtlCol="0">
            <a:spAutoFit/>
          </a:bodyPr>
          <a:lstStyle/>
          <a:p>
            <a:endParaRPr lang="en-GB" sz="2200"/>
          </a:p>
          <a:p>
            <a:r>
              <a:rPr lang="en-GB" sz="2200" b="1"/>
              <a:t>If…</a:t>
            </a:r>
            <a:r>
              <a:rPr lang="en-GB" sz="2200"/>
              <a:t> we build the GCD using Outpost and LocalGov Drupal</a:t>
            </a:r>
            <a:br>
              <a:rPr lang="en-GB" sz="2200"/>
            </a:br>
            <a:endParaRPr lang="en-GB" sz="2200"/>
          </a:p>
          <a:p>
            <a:r>
              <a:rPr lang="en-GB" sz="2200" b="1"/>
              <a:t>Then…</a:t>
            </a:r>
            <a:r>
              <a:rPr lang="en-GB" sz="2200"/>
              <a:t> we can develop the directory as we’ve prototyped it</a:t>
            </a:r>
            <a:br>
              <a:rPr lang="en-GB" sz="2200"/>
            </a:br>
            <a:endParaRPr lang="en-GB" sz="2200"/>
          </a:p>
          <a:p>
            <a:r>
              <a:rPr lang="en-GB" sz="2200" b="1"/>
              <a:t>And… </a:t>
            </a:r>
            <a:r>
              <a:rPr lang="en-GB" sz="2200"/>
              <a:t>RBG staff will be able to maintain all aspects of the directory in a way that’s easy and intuitive</a:t>
            </a:r>
            <a:br>
              <a:rPr lang="en-GB" sz="2200"/>
            </a:br>
            <a:endParaRPr lang="en-GB" sz="2200"/>
          </a:p>
          <a:p>
            <a:r>
              <a:rPr lang="en-GB" sz="2200" b="1"/>
              <a:t>And…</a:t>
            </a:r>
            <a:r>
              <a:rPr lang="en-GB" sz="2200"/>
              <a:t> we can minimise technical complexity</a:t>
            </a:r>
          </a:p>
        </p:txBody>
      </p:sp>
      <p:pic>
        <p:nvPicPr>
          <p:cNvPr id="2" name="Picture 4" descr="A picture containing icon&#10;&#10;Description automatically generated">
            <a:extLst>
              <a:ext uri="{FF2B5EF4-FFF2-40B4-BE49-F238E27FC236}">
                <a16:creationId xmlns:a16="http://schemas.microsoft.com/office/drawing/2014/main" id="{66AEAA62-AD41-8B8D-85C5-331268E68EEB}"/>
              </a:ext>
            </a:extLst>
          </p:cNvPr>
          <p:cNvPicPr>
            <a:picLocks noChangeAspect="1"/>
          </p:cNvPicPr>
          <p:nvPr/>
        </p:nvPicPr>
        <p:blipFill>
          <a:blip r:embed="rId4"/>
          <a:stretch>
            <a:fillRect/>
          </a:stretch>
        </p:blipFill>
        <p:spPr>
          <a:xfrm>
            <a:off x="7911148" y="981544"/>
            <a:ext cx="2369030" cy="530211"/>
          </a:xfrm>
          <a:prstGeom prst="rect">
            <a:avLst/>
          </a:prstGeom>
        </p:spPr>
      </p:pic>
      <p:sp>
        <p:nvSpPr>
          <p:cNvPr id="4" name="Rectangle 3">
            <a:extLst>
              <a:ext uri="{FF2B5EF4-FFF2-40B4-BE49-F238E27FC236}">
                <a16:creationId xmlns:a16="http://schemas.microsoft.com/office/drawing/2014/main" id="{EA8AB8DA-814F-3C4B-A926-6616B1E19961}"/>
              </a:ext>
            </a:extLst>
          </p:cNvPr>
          <p:cNvSpPr/>
          <p:nvPr/>
        </p:nvSpPr>
        <p:spPr>
          <a:xfrm>
            <a:off x="7705291" y="1770070"/>
            <a:ext cx="2917203" cy="910683"/>
          </a:xfrm>
          <a:prstGeom prst="rect">
            <a:avLst/>
          </a:prstGeom>
          <a:solidFill>
            <a:schemeClr val="bg1"/>
          </a:solid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solidFill>
                  <a:schemeClr val="tx1"/>
                </a:solidFill>
                <a:latin typeface="Open Sans"/>
                <a:ea typeface="Open Sans"/>
                <a:cs typeface="Open Sans"/>
              </a:rPr>
              <a:t>A</a:t>
            </a:r>
            <a:r>
              <a:rPr lang="en-GB" sz="1200">
                <a:solidFill>
                  <a:schemeClr val="tx1"/>
                </a:solidFill>
                <a:latin typeface="Open Sans"/>
                <a:ea typeface="Open Sans"/>
                <a:cs typeface="Open Sans"/>
              </a:rPr>
              <a:t> product for service providers to create and manage service listings that will be on the directory. RBG staff use it to moderate listings.</a:t>
            </a:r>
          </a:p>
        </p:txBody>
      </p:sp>
      <p:sp>
        <p:nvSpPr>
          <p:cNvPr id="6" name="AutoShape 2" descr="LocalGov Drupal">
            <a:extLst>
              <a:ext uri="{FF2B5EF4-FFF2-40B4-BE49-F238E27FC236}">
                <a16:creationId xmlns:a16="http://schemas.microsoft.com/office/drawing/2014/main" id="{0BA3FC75-A793-A869-8DF1-BCF469ED430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072B31AA-003F-323A-B1B4-60F0EFD22358}"/>
              </a:ext>
            </a:extLst>
          </p:cNvPr>
          <p:cNvPicPr>
            <a:picLocks noChangeAspect="1"/>
          </p:cNvPicPr>
          <p:nvPr/>
        </p:nvPicPr>
        <p:blipFill>
          <a:blip r:embed="rId5"/>
          <a:stretch>
            <a:fillRect/>
          </a:stretch>
        </p:blipFill>
        <p:spPr>
          <a:xfrm>
            <a:off x="8234218" y="3419785"/>
            <a:ext cx="1878007" cy="757463"/>
          </a:xfrm>
          <a:prstGeom prst="rect">
            <a:avLst/>
          </a:prstGeom>
        </p:spPr>
      </p:pic>
      <p:sp>
        <p:nvSpPr>
          <p:cNvPr id="11" name="Rectangle 10">
            <a:extLst>
              <a:ext uri="{FF2B5EF4-FFF2-40B4-BE49-F238E27FC236}">
                <a16:creationId xmlns:a16="http://schemas.microsoft.com/office/drawing/2014/main" id="{DE60C309-92F3-4CE2-506A-CCF5878D6C13}"/>
              </a:ext>
            </a:extLst>
          </p:cNvPr>
          <p:cNvSpPr/>
          <p:nvPr/>
        </p:nvSpPr>
        <p:spPr>
          <a:xfrm>
            <a:off x="7714621" y="4309097"/>
            <a:ext cx="2917203" cy="910683"/>
          </a:xfrm>
          <a:prstGeom prst="rect">
            <a:avLst/>
          </a:prstGeom>
          <a:solidFill>
            <a:schemeClr val="bg1"/>
          </a:solid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solidFill>
                  <a:schemeClr val="tx1"/>
                </a:solidFill>
                <a:latin typeface="Open Sans"/>
                <a:ea typeface="Open Sans"/>
                <a:cs typeface="Open Sans"/>
              </a:rPr>
              <a:t>A website publishing platform. Enables us to create the actual directory people see online.</a:t>
            </a:r>
            <a:endParaRPr lang="en-GB" sz="1200">
              <a:solidFill>
                <a:schemeClr val="tx1"/>
              </a:solidFill>
              <a:latin typeface="Open Sans"/>
              <a:ea typeface="Open Sans"/>
              <a:cs typeface="Open Sans"/>
            </a:endParaRPr>
          </a:p>
        </p:txBody>
      </p:sp>
      <p:sp>
        <p:nvSpPr>
          <p:cNvPr id="12" name="TextBox 11">
            <a:extLst>
              <a:ext uri="{FF2B5EF4-FFF2-40B4-BE49-F238E27FC236}">
                <a16:creationId xmlns:a16="http://schemas.microsoft.com/office/drawing/2014/main" id="{E544F3B8-9E4D-24A1-BC56-ADD10E8DBB89}"/>
              </a:ext>
            </a:extLst>
          </p:cNvPr>
          <p:cNvSpPr txBox="1"/>
          <p:nvPr/>
        </p:nvSpPr>
        <p:spPr>
          <a:xfrm>
            <a:off x="9358696" y="2600514"/>
            <a:ext cx="1699504" cy="338554"/>
          </a:xfrm>
          <a:prstGeom prst="rect">
            <a:avLst/>
          </a:prstGeom>
          <a:noFill/>
        </p:spPr>
        <p:txBody>
          <a:bodyPr wrap="none" rtlCol="0">
            <a:spAutoFit/>
          </a:bodyPr>
          <a:lstStyle/>
          <a:p>
            <a:r>
              <a:rPr lang="en-US" sz="1600">
                <a:solidFill>
                  <a:schemeClr val="bg1"/>
                </a:solidFill>
                <a:highlight>
                  <a:srgbClr val="008080"/>
                </a:highlight>
              </a:rPr>
              <a:t>Behind the scenes</a:t>
            </a:r>
            <a:endParaRPr lang="en-GB" sz="1600">
              <a:solidFill>
                <a:schemeClr val="bg1"/>
              </a:solidFill>
              <a:highlight>
                <a:srgbClr val="008080"/>
              </a:highlight>
            </a:endParaRPr>
          </a:p>
        </p:txBody>
      </p:sp>
      <p:sp>
        <p:nvSpPr>
          <p:cNvPr id="13" name="TextBox 12">
            <a:extLst>
              <a:ext uri="{FF2B5EF4-FFF2-40B4-BE49-F238E27FC236}">
                <a16:creationId xmlns:a16="http://schemas.microsoft.com/office/drawing/2014/main" id="{97F275F5-D1BE-802A-6629-F4C8710FC8BE}"/>
              </a:ext>
            </a:extLst>
          </p:cNvPr>
          <p:cNvSpPr txBox="1"/>
          <p:nvPr/>
        </p:nvSpPr>
        <p:spPr>
          <a:xfrm>
            <a:off x="9023933" y="5080867"/>
            <a:ext cx="2159437" cy="338554"/>
          </a:xfrm>
          <a:prstGeom prst="rect">
            <a:avLst/>
          </a:prstGeom>
          <a:noFill/>
        </p:spPr>
        <p:txBody>
          <a:bodyPr wrap="none" rtlCol="0">
            <a:spAutoFit/>
          </a:bodyPr>
          <a:lstStyle/>
          <a:p>
            <a:r>
              <a:rPr lang="en-US" sz="1600">
                <a:solidFill>
                  <a:schemeClr val="bg1"/>
                </a:solidFill>
                <a:highlight>
                  <a:srgbClr val="008080"/>
                </a:highlight>
              </a:rPr>
              <a:t>Resident-facing website</a:t>
            </a:r>
            <a:endParaRPr lang="en-GB" sz="1600">
              <a:solidFill>
                <a:schemeClr val="bg1"/>
              </a:solidFill>
              <a:highlight>
                <a:srgbClr val="008080"/>
              </a:highlight>
            </a:endParaRPr>
          </a:p>
        </p:txBody>
      </p:sp>
    </p:spTree>
    <p:extLst>
      <p:ext uri="{BB962C8B-B14F-4D97-AF65-F5344CB8AC3E}">
        <p14:creationId xmlns:p14="http://schemas.microsoft.com/office/powerpoint/2010/main" val="2534163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4875954" y="2921168"/>
            <a:ext cx="2440092" cy="1015663"/>
          </a:xfrm>
          <a:prstGeom prst="rect">
            <a:avLst/>
          </a:prstGeom>
          <a:noFill/>
        </p:spPr>
        <p:txBody>
          <a:bodyPr wrap="none" lIns="91440" tIns="45720" rIns="91440" bIns="45720" rtlCol="0" anchor="t">
            <a:spAutoFit/>
          </a:bodyPr>
          <a:lstStyle/>
          <a:p>
            <a:r>
              <a:rPr lang="en-US" sz="6000" b="1">
                <a:solidFill>
                  <a:srgbClr val="008080"/>
                </a:solidFill>
                <a:latin typeface="Open Sans"/>
                <a:ea typeface="Open Sans"/>
                <a:cs typeface="Open Sans"/>
              </a:rPr>
              <a:t>Demo</a:t>
            </a:r>
            <a:endParaRPr lang="en-US" sz="60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14957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5416868"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What questions do you have?</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4EFA4F7-9C0A-2FEF-FA81-BEB3D5E7CF99}"/>
              </a:ext>
            </a:extLst>
          </p:cNvPr>
          <p:cNvSpPr txBox="1"/>
          <p:nvPr/>
        </p:nvSpPr>
        <p:spPr>
          <a:xfrm>
            <a:off x="638300" y="1677418"/>
            <a:ext cx="10236964" cy="2246769"/>
          </a:xfrm>
          <a:prstGeom prst="rect">
            <a:avLst/>
          </a:prstGeom>
          <a:noFill/>
        </p:spPr>
        <p:txBody>
          <a:bodyPr wrap="square" rtlCol="0">
            <a:spAutoFit/>
          </a:bodyPr>
          <a:lstStyle/>
          <a:p>
            <a:pPr marL="457200" indent="-457200">
              <a:buFont typeface="Arial" panose="020B0604020202020204" pitchFamily="34" charset="0"/>
              <a:buChar char="•"/>
            </a:pPr>
            <a:r>
              <a:rPr lang="en-GB" sz="2800"/>
              <a:t>Would you like us to explain anything in more detail?</a:t>
            </a:r>
            <a:br>
              <a:rPr lang="en-GB" sz="2800"/>
            </a:br>
            <a:endParaRPr lang="en-GB" sz="2800"/>
          </a:p>
          <a:p>
            <a:pPr marL="457200" indent="-457200">
              <a:buFont typeface="Arial" panose="020B0604020202020204" pitchFamily="34" charset="0"/>
              <a:buChar char="•"/>
            </a:pPr>
            <a:r>
              <a:rPr lang="en-GB" sz="2800"/>
              <a:t>Is there anything else you’d like to know about?</a:t>
            </a:r>
          </a:p>
          <a:p>
            <a:pPr marL="457200" indent="-457200">
              <a:buFont typeface="Arial" panose="020B0604020202020204" pitchFamily="34" charset="0"/>
              <a:buChar char="•"/>
            </a:pPr>
            <a:endParaRPr lang="en-GB" sz="2800"/>
          </a:p>
          <a:p>
            <a:pPr marL="342900" indent="-342900">
              <a:buFontTx/>
              <a:buChar char="-"/>
            </a:pPr>
            <a:endParaRPr lang="en-GB" sz="2800"/>
          </a:p>
        </p:txBody>
      </p:sp>
    </p:spTree>
    <p:extLst>
      <p:ext uri="{BB962C8B-B14F-4D97-AF65-F5344CB8AC3E}">
        <p14:creationId xmlns:p14="http://schemas.microsoft.com/office/powerpoint/2010/main" val="1795173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4"/>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740398" y="2294241"/>
            <a:ext cx="1004190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Open Sans"/>
                <a:ea typeface="Open Sans"/>
                <a:cs typeface="Open Sans"/>
              </a:rPr>
              <a:t>Engagement with other councils</a:t>
            </a:r>
            <a:endParaRPr kumimoji="0" lang="en-US" sz="1800" b="0" i="0" u="none" strike="noStrike" kern="1200" cap="none" spc="0" normalizeH="0" baseline="0" noProof="0">
              <a:ln>
                <a:noFill/>
              </a:ln>
              <a:solidFill>
                <a:prstClr val="white"/>
              </a:solidFill>
              <a:effectLst/>
              <a:uLnTx/>
              <a:uFillTx/>
              <a:latin typeface="Open Sans"/>
              <a:ea typeface="Open Sans"/>
              <a:cs typeface="Open Sans"/>
            </a:endParaRPr>
          </a:p>
        </p:txBody>
      </p:sp>
    </p:spTree>
    <p:extLst>
      <p:ext uri="{BB962C8B-B14F-4D97-AF65-F5344CB8AC3E}">
        <p14:creationId xmlns:p14="http://schemas.microsoft.com/office/powerpoint/2010/main" val="585587367"/>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49" y="413935"/>
            <a:ext cx="11438105" cy="523220"/>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Engaging councils who might re-use what we’re building</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4EFA4F7-9C0A-2FEF-FA81-BEB3D5E7CF99}"/>
              </a:ext>
            </a:extLst>
          </p:cNvPr>
          <p:cNvSpPr txBox="1"/>
          <p:nvPr/>
        </p:nvSpPr>
        <p:spPr>
          <a:xfrm>
            <a:off x="567249" y="3976288"/>
            <a:ext cx="10284584" cy="1631216"/>
          </a:xfrm>
          <a:prstGeom prst="rect">
            <a:avLst/>
          </a:prstGeom>
          <a:noFill/>
        </p:spPr>
        <p:txBody>
          <a:bodyPr wrap="square" rtlCol="0">
            <a:spAutoFit/>
          </a:bodyPr>
          <a:lstStyle/>
          <a:p>
            <a:pPr marL="342900" indent="-342900">
              <a:buFont typeface="Arial" panose="020B0604020202020204" pitchFamily="34" charset="0"/>
              <a:buChar char="•"/>
            </a:pPr>
            <a:r>
              <a:rPr lang="en-GB" sz="2000">
                <a:latin typeface="Calibri" panose="020F0502020204030204" pitchFamily="34" charset="0"/>
                <a:ea typeface="Calibri" panose="020F0502020204030204" pitchFamily="34" charset="0"/>
                <a:cs typeface="Times New Roman" panose="02020603050405020304" pitchFamily="18" charset="0"/>
              </a:rPr>
              <a:t>The more local authorities who re-use our product, the greater the impact our work will have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sz="200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2000">
                <a:effectLst/>
                <a:latin typeface="Calibri" panose="020F0502020204030204" pitchFamily="34" charset="0"/>
                <a:ea typeface="Calibri" panose="020F0502020204030204" pitchFamily="34" charset="0"/>
                <a:cs typeface="Times New Roman" panose="02020603050405020304" pitchFamily="18" charset="0"/>
              </a:rPr>
              <a:t>We plan to hold our first community meet-up for local authorities using Outpost soon</a:t>
            </a:r>
            <a:br>
              <a:rPr lang="en-GB" sz="2000">
                <a:effectLst/>
                <a:latin typeface="Calibri" panose="020F0502020204030204" pitchFamily="34" charset="0"/>
                <a:ea typeface="Calibri" panose="020F0502020204030204" pitchFamily="34" charset="0"/>
                <a:cs typeface="Times New Roman" panose="02020603050405020304" pitchFamily="18" charset="0"/>
              </a:rPr>
            </a:b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2000">
                <a:latin typeface="Calibri" panose="020F0502020204030204" pitchFamily="34" charset="0"/>
                <a:ea typeface="Calibri" panose="020F0502020204030204" pitchFamily="34" charset="0"/>
                <a:cs typeface="Times New Roman" panose="02020603050405020304" pitchFamily="18" charset="0"/>
              </a:rPr>
              <a:t>We’ll be doing another show and tell for local authorities later in November (date TBC)</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9E506930-E207-0589-186D-D1AD71A5FAEC}"/>
              </a:ext>
            </a:extLst>
          </p:cNvPr>
          <p:cNvSpPr/>
          <p:nvPr/>
        </p:nvSpPr>
        <p:spPr>
          <a:xfrm>
            <a:off x="713731" y="1580907"/>
            <a:ext cx="1900742" cy="1361934"/>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sp>
        <p:nvSpPr>
          <p:cNvPr id="6" name="TextBox 5">
            <a:extLst>
              <a:ext uri="{FF2B5EF4-FFF2-40B4-BE49-F238E27FC236}">
                <a16:creationId xmlns:a16="http://schemas.microsoft.com/office/drawing/2014/main" id="{F1E72E31-0C4C-456D-38FD-E3E9F88E0B5B}"/>
              </a:ext>
            </a:extLst>
          </p:cNvPr>
          <p:cNvSpPr txBox="1"/>
          <p:nvPr/>
        </p:nvSpPr>
        <p:spPr>
          <a:xfrm>
            <a:off x="1160755" y="1786631"/>
            <a:ext cx="921057" cy="923330"/>
          </a:xfrm>
          <a:prstGeom prst="rect">
            <a:avLst/>
          </a:prstGeom>
          <a:noFill/>
        </p:spPr>
        <p:txBody>
          <a:bodyPr wrap="square">
            <a:spAutoFit/>
          </a:bodyPr>
          <a:lstStyle/>
          <a:p>
            <a:pPr algn="ctr"/>
            <a:r>
              <a:rPr lang="en-GB" sz="5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14</a:t>
            </a:r>
          </a:p>
        </p:txBody>
      </p:sp>
      <p:sp>
        <p:nvSpPr>
          <p:cNvPr id="8" name="TextBox 7">
            <a:extLst>
              <a:ext uri="{FF2B5EF4-FFF2-40B4-BE49-F238E27FC236}">
                <a16:creationId xmlns:a16="http://schemas.microsoft.com/office/drawing/2014/main" id="{65F940E9-6AA3-E525-36E4-68811B22B3F9}"/>
              </a:ext>
            </a:extLst>
          </p:cNvPr>
          <p:cNvSpPr txBox="1"/>
          <p:nvPr/>
        </p:nvSpPr>
        <p:spPr>
          <a:xfrm>
            <a:off x="567249" y="3034298"/>
            <a:ext cx="2193706" cy="584775"/>
          </a:xfrm>
          <a:prstGeom prst="rect">
            <a:avLst/>
          </a:prstGeom>
          <a:noFill/>
        </p:spPr>
        <p:txBody>
          <a:bodyPr wrap="square" rtlCol="0">
            <a:spAutoFit/>
          </a:bodyPr>
          <a:lstStyle/>
          <a:p>
            <a:pPr algn="ctr"/>
            <a:r>
              <a:rPr lang="en-GB" sz="1600" b="1">
                <a:solidFill>
                  <a:srgbClr val="008080"/>
                </a:solidFill>
                <a:latin typeface="Calibri" panose="020F0502020204030204" pitchFamily="34" charset="0"/>
                <a:ea typeface="Calibri" panose="020F0502020204030204" pitchFamily="34" charset="0"/>
                <a:cs typeface="Times New Roman" panose="02020603050405020304" pitchFamily="18" charset="0"/>
              </a:rPr>
              <a:t>Local authorities we’re in conversation with</a:t>
            </a:r>
            <a:endParaRPr lang="en-GB" sz="1600" b="1">
              <a:solidFill>
                <a:srgbClr val="00808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AADBFF95-AEE2-641B-C3AD-0BA5539AAC07}"/>
              </a:ext>
            </a:extLst>
          </p:cNvPr>
          <p:cNvSpPr/>
          <p:nvPr/>
        </p:nvSpPr>
        <p:spPr>
          <a:xfrm>
            <a:off x="3407253" y="1586273"/>
            <a:ext cx="1900742" cy="1361934"/>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sp>
        <p:nvSpPr>
          <p:cNvPr id="12" name="TextBox 11">
            <a:extLst>
              <a:ext uri="{FF2B5EF4-FFF2-40B4-BE49-F238E27FC236}">
                <a16:creationId xmlns:a16="http://schemas.microsoft.com/office/drawing/2014/main" id="{0554C239-3029-7773-E888-0B3C27BC75EB}"/>
              </a:ext>
            </a:extLst>
          </p:cNvPr>
          <p:cNvSpPr txBox="1"/>
          <p:nvPr/>
        </p:nvSpPr>
        <p:spPr>
          <a:xfrm>
            <a:off x="3768611" y="1816660"/>
            <a:ext cx="1169633" cy="923330"/>
          </a:xfrm>
          <a:prstGeom prst="rect">
            <a:avLst/>
          </a:prstGeom>
          <a:noFill/>
        </p:spPr>
        <p:txBody>
          <a:bodyPr wrap="square">
            <a:spAutoFit/>
          </a:bodyPr>
          <a:lstStyle/>
          <a:p>
            <a:pPr algn="ctr"/>
            <a:r>
              <a:rPr lang="en-GB" sz="5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12</a:t>
            </a:r>
          </a:p>
        </p:txBody>
      </p:sp>
      <p:sp>
        <p:nvSpPr>
          <p:cNvPr id="13" name="TextBox 12">
            <a:extLst>
              <a:ext uri="{FF2B5EF4-FFF2-40B4-BE49-F238E27FC236}">
                <a16:creationId xmlns:a16="http://schemas.microsoft.com/office/drawing/2014/main" id="{E9985DA8-10CE-F0DC-49CA-FD8FD426C2CC}"/>
              </a:ext>
            </a:extLst>
          </p:cNvPr>
          <p:cNvSpPr txBox="1"/>
          <p:nvPr/>
        </p:nvSpPr>
        <p:spPr>
          <a:xfrm>
            <a:off x="3229887" y="3034298"/>
            <a:ext cx="2193706" cy="338554"/>
          </a:xfrm>
          <a:prstGeom prst="rect">
            <a:avLst/>
          </a:prstGeom>
          <a:noFill/>
        </p:spPr>
        <p:txBody>
          <a:bodyPr wrap="square" rtlCol="0">
            <a:spAutoFit/>
          </a:bodyPr>
          <a:lstStyle/>
          <a:p>
            <a:pPr algn="ctr"/>
            <a:r>
              <a:rPr lang="en-GB" sz="1600" b="1">
                <a:solidFill>
                  <a:srgbClr val="008080"/>
                </a:solidFill>
                <a:latin typeface="Calibri" panose="020F0502020204030204" pitchFamily="34" charset="0"/>
                <a:ea typeface="Calibri" panose="020F0502020204030204" pitchFamily="34" charset="0"/>
                <a:cs typeface="Times New Roman" panose="02020603050405020304" pitchFamily="18" charset="0"/>
              </a:rPr>
              <a:t>Introductory calls</a:t>
            </a:r>
            <a:endParaRPr lang="en-GB" sz="1600" b="1">
              <a:solidFill>
                <a:srgbClr val="00808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22889D58-FA26-DEF8-508C-5E3BFC623ABF}"/>
              </a:ext>
            </a:extLst>
          </p:cNvPr>
          <p:cNvSpPr/>
          <p:nvPr/>
        </p:nvSpPr>
        <p:spPr>
          <a:xfrm>
            <a:off x="6100775" y="1634127"/>
            <a:ext cx="1900742" cy="1361934"/>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sp>
        <p:nvSpPr>
          <p:cNvPr id="18" name="TextBox 17">
            <a:extLst>
              <a:ext uri="{FF2B5EF4-FFF2-40B4-BE49-F238E27FC236}">
                <a16:creationId xmlns:a16="http://schemas.microsoft.com/office/drawing/2014/main" id="{26A714EB-E2BC-C9C5-690F-76D2F60039D3}"/>
              </a:ext>
            </a:extLst>
          </p:cNvPr>
          <p:cNvSpPr txBox="1"/>
          <p:nvPr/>
        </p:nvSpPr>
        <p:spPr>
          <a:xfrm>
            <a:off x="6436445" y="1838402"/>
            <a:ext cx="1169633" cy="923330"/>
          </a:xfrm>
          <a:prstGeom prst="rect">
            <a:avLst/>
          </a:prstGeom>
          <a:noFill/>
        </p:spPr>
        <p:txBody>
          <a:bodyPr wrap="square">
            <a:spAutoFit/>
          </a:bodyPr>
          <a:lstStyle/>
          <a:p>
            <a:pPr algn="ctr"/>
            <a:r>
              <a:rPr lang="en-GB" sz="5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a:t>
            </a:r>
          </a:p>
        </p:txBody>
      </p:sp>
      <p:sp>
        <p:nvSpPr>
          <p:cNvPr id="19" name="TextBox 18">
            <a:extLst>
              <a:ext uri="{FF2B5EF4-FFF2-40B4-BE49-F238E27FC236}">
                <a16:creationId xmlns:a16="http://schemas.microsoft.com/office/drawing/2014/main" id="{E3822721-6367-0719-21C9-356EBEA258BA}"/>
              </a:ext>
            </a:extLst>
          </p:cNvPr>
          <p:cNvSpPr txBox="1"/>
          <p:nvPr/>
        </p:nvSpPr>
        <p:spPr>
          <a:xfrm>
            <a:off x="5920547" y="3034298"/>
            <a:ext cx="2193706" cy="338554"/>
          </a:xfrm>
          <a:prstGeom prst="rect">
            <a:avLst/>
          </a:prstGeom>
          <a:noFill/>
        </p:spPr>
        <p:txBody>
          <a:bodyPr wrap="square" lIns="91440" tIns="45720" rIns="91440" bIns="45720" rtlCol="0" anchor="t">
            <a:spAutoFit/>
          </a:bodyPr>
          <a:lstStyle/>
          <a:p>
            <a:pPr algn="ctr"/>
            <a:r>
              <a:rPr lang="en-GB" sz="1600" b="1">
                <a:solidFill>
                  <a:srgbClr val="008080"/>
                </a:solidFill>
                <a:latin typeface="Calibri"/>
                <a:ea typeface="Calibri" panose="020F0502020204030204" pitchFamily="34" charset="0"/>
                <a:cs typeface="Times New Roman"/>
              </a:rPr>
              <a:t>Demos organised</a:t>
            </a:r>
            <a:endParaRPr lang="en-GB" sz="1600" b="1">
              <a:solidFill>
                <a:srgbClr val="00808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DD07D538-0E64-3EA5-34C1-5203E22DDC7C}"/>
              </a:ext>
            </a:extLst>
          </p:cNvPr>
          <p:cNvSpPr/>
          <p:nvPr/>
        </p:nvSpPr>
        <p:spPr>
          <a:xfrm>
            <a:off x="8794297" y="1603985"/>
            <a:ext cx="1900742" cy="1361934"/>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sp>
        <p:nvSpPr>
          <p:cNvPr id="21" name="TextBox 20">
            <a:extLst>
              <a:ext uri="{FF2B5EF4-FFF2-40B4-BE49-F238E27FC236}">
                <a16:creationId xmlns:a16="http://schemas.microsoft.com/office/drawing/2014/main" id="{2E42E990-D3A2-EBEC-910D-A7464DB25A2F}"/>
              </a:ext>
            </a:extLst>
          </p:cNvPr>
          <p:cNvSpPr txBox="1"/>
          <p:nvPr/>
        </p:nvSpPr>
        <p:spPr>
          <a:xfrm>
            <a:off x="9159851" y="1838402"/>
            <a:ext cx="1169633" cy="923330"/>
          </a:xfrm>
          <a:prstGeom prst="rect">
            <a:avLst/>
          </a:prstGeom>
          <a:noFill/>
        </p:spPr>
        <p:txBody>
          <a:bodyPr wrap="square">
            <a:spAutoFit/>
          </a:bodyPr>
          <a:lstStyle/>
          <a:p>
            <a:pPr algn="ctr"/>
            <a:r>
              <a:rPr lang="en-GB" sz="5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a:t>
            </a:r>
          </a:p>
        </p:txBody>
      </p:sp>
      <p:sp>
        <p:nvSpPr>
          <p:cNvPr id="22" name="TextBox 21">
            <a:extLst>
              <a:ext uri="{FF2B5EF4-FFF2-40B4-BE49-F238E27FC236}">
                <a16:creationId xmlns:a16="http://schemas.microsoft.com/office/drawing/2014/main" id="{C5F4510B-0A1F-9DAD-E7EC-FC48DAB99F77}"/>
              </a:ext>
            </a:extLst>
          </p:cNvPr>
          <p:cNvSpPr txBox="1"/>
          <p:nvPr/>
        </p:nvSpPr>
        <p:spPr>
          <a:xfrm>
            <a:off x="8703854" y="3034298"/>
            <a:ext cx="2193706" cy="584775"/>
          </a:xfrm>
          <a:prstGeom prst="rect">
            <a:avLst/>
          </a:prstGeom>
          <a:noFill/>
        </p:spPr>
        <p:txBody>
          <a:bodyPr wrap="square" rtlCol="0">
            <a:spAutoFit/>
          </a:bodyPr>
          <a:lstStyle/>
          <a:p>
            <a:pPr algn="ctr"/>
            <a:r>
              <a:rPr lang="en-GB" sz="1600" b="1">
                <a:solidFill>
                  <a:srgbClr val="008080"/>
                </a:solidFill>
                <a:latin typeface="Calibri" panose="020F0502020204030204" pitchFamily="34" charset="0"/>
                <a:ea typeface="Calibri" panose="020F0502020204030204" pitchFamily="34" charset="0"/>
                <a:cs typeface="Times New Roman" panose="02020603050405020304" pitchFamily="18" charset="0"/>
              </a:rPr>
              <a:t>Local authorities signed up (in principle) </a:t>
            </a:r>
            <a:endParaRPr lang="en-GB" sz="1600" b="1">
              <a:solidFill>
                <a:srgbClr val="00808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Oval 22">
            <a:extLst>
              <a:ext uri="{FF2B5EF4-FFF2-40B4-BE49-F238E27FC236}">
                <a16:creationId xmlns:a16="http://schemas.microsoft.com/office/drawing/2014/main" id="{D603B469-D4DF-6056-32AA-D2A0BB433780}"/>
              </a:ext>
            </a:extLst>
          </p:cNvPr>
          <p:cNvSpPr/>
          <p:nvPr/>
        </p:nvSpPr>
        <p:spPr>
          <a:xfrm>
            <a:off x="2118107" y="1405455"/>
            <a:ext cx="679143" cy="5899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98A334B1-A7DB-4B5A-4CE9-AC7916D28275}"/>
              </a:ext>
            </a:extLst>
          </p:cNvPr>
          <p:cNvSpPr/>
          <p:nvPr/>
        </p:nvSpPr>
        <p:spPr>
          <a:xfrm>
            <a:off x="4780747" y="1352965"/>
            <a:ext cx="679143" cy="5899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C057BDC0-B845-B3BE-5142-AFAEB5FA913C}"/>
              </a:ext>
            </a:extLst>
          </p:cNvPr>
          <p:cNvSpPr/>
          <p:nvPr/>
        </p:nvSpPr>
        <p:spPr>
          <a:xfrm>
            <a:off x="7443387" y="1471587"/>
            <a:ext cx="679143" cy="5899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F29889F6-4887-F099-F7F3-9761967EBD6E}"/>
              </a:ext>
            </a:extLst>
          </p:cNvPr>
          <p:cNvSpPr/>
          <p:nvPr/>
        </p:nvSpPr>
        <p:spPr>
          <a:xfrm>
            <a:off x="10172690" y="1513066"/>
            <a:ext cx="679143" cy="5899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descr="Open envelope outline">
            <a:extLst>
              <a:ext uri="{FF2B5EF4-FFF2-40B4-BE49-F238E27FC236}">
                <a16:creationId xmlns:a16="http://schemas.microsoft.com/office/drawing/2014/main" id="{0654F5BE-6231-82B6-4D0C-4E02688928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26169" y="1428884"/>
            <a:ext cx="442391" cy="442391"/>
          </a:xfrm>
          <a:prstGeom prst="rect">
            <a:avLst/>
          </a:prstGeom>
        </p:spPr>
      </p:pic>
      <p:pic>
        <p:nvPicPr>
          <p:cNvPr id="30" name="Graphic 29" descr="Speaker phone outline">
            <a:extLst>
              <a:ext uri="{FF2B5EF4-FFF2-40B4-BE49-F238E27FC236}">
                <a16:creationId xmlns:a16="http://schemas.microsoft.com/office/drawing/2014/main" id="{E0E84E41-431F-F1E3-108F-840BFF44A1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54762" y="1362174"/>
            <a:ext cx="586541" cy="586541"/>
          </a:xfrm>
          <a:prstGeom prst="rect">
            <a:avLst/>
          </a:prstGeom>
        </p:spPr>
      </p:pic>
      <p:pic>
        <p:nvPicPr>
          <p:cNvPr id="32" name="Graphic 31" descr="Video camera outline">
            <a:extLst>
              <a:ext uri="{FF2B5EF4-FFF2-40B4-BE49-F238E27FC236}">
                <a16:creationId xmlns:a16="http://schemas.microsoft.com/office/drawing/2014/main" id="{E77310CB-B72F-0F91-FA93-C4C179C238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20743" y="1493200"/>
            <a:ext cx="506285" cy="506285"/>
          </a:xfrm>
          <a:prstGeom prst="rect">
            <a:avLst/>
          </a:prstGeom>
        </p:spPr>
      </p:pic>
      <p:pic>
        <p:nvPicPr>
          <p:cNvPr id="34" name="Graphic 33" descr="Badge Tick outline">
            <a:extLst>
              <a:ext uri="{FF2B5EF4-FFF2-40B4-BE49-F238E27FC236}">
                <a16:creationId xmlns:a16="http://schemas.microsoft.com/office/drawing/2014/main" id="{E1F31955-AD9E-5EAD-AC35-7A7BA82C013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15259" y="1498221"/>
            <a:ext cx="586541" cy="586541"/>
          </a:xfrm>
          <a:prstGeom prst="rect">
            <a:avLst/>
          </a:prstGeom>
        </p:spPr>
      </p:pic>
    </p:spTree>
    <p:extLst>
      <p:ext uri="{BB962C8B-B14F-4D97-AF65-F5344CB8AC3E}">
        <p14:creationId xmlns:p14="http://schemas.microsoft.com/office/powerpoint/2010/main" val="828407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992544" y="2812401"/>
            <a:ext cx="1004190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Open Sans"/>
                <a:ea typeface="Open Sans"/>
                <a:cs typeface="Open Sans"/>
              </a:rPr>
              <a:t>Next steps</a:t>
            </a:r>
            <a:endParaRPr kumimoji="0" lang="en-US" sz="1800" b="0" i="0" u="none" strike="noStrike" kern="1200" cap="none" spc="0" normalizeH="0" baseline="0" noProof="0">
              <a:ln>
                <a:noFill/>
              </a:ln>
              <a:solidFill>
                <a:prstClr val="white"/>
              </a:solidFill>
              <a:effectLst/>
              <a:uLnTx/>
              <a:uFillTx/>
              <a:latin typeface="Open Sans"/>
              <a:ea typeface="Open Sans"/>
              <a:cs typeface="Open Sans"/>
            </a:endParaRPr>
          </a:p>
        </p:txBody>
      </p:sp>
    </p:spTree>
    <p:extLst>
      <p:ext uri="{BB962C8B-B14F-4D97-AF65-F5344CB8AC3E}">
        <p14:creationId xmlns:p14="http://schemas.microsoft.com/office/powerpoint/2010/main" val="3811858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854698" y="3018141"/>
            <a:ext cx="856362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Open Sans"/>
                <a:ea typeface="Open Sans"/>
                <a:cs typeface="Open Sans"/>
              </a:rPr>
              <a:t>Our team + mission</a:t>
            </a:r>
            <a:endParaRPr kumimoji="0" lang="en-US" sz="1800" b="0" i="0" u="none" strike="noStrike" kern="1200" cap="none" spc="0" normalizeH="0" baseline="0" noProof="0">
              <a:ln>
                <a:noFill/>
              </a:ln>
              <a:solidFill>
                <a:prstClr val="white"/>
              </a:solidFill>
              <a:effectLst/>
              <a:uLnTx/>
              <a:uFillTx/>
              <a:latin typeface="Open Sans"/>
              <a:ea typeface="Open Sans"/>
              <a:cs typeface="Open Sans"/>
            </a:endParaRPr>
          </a:p>
        </p:txBody>
      </p:sp>
    </p:spTree>
    <p:extLst>
      <p:ext uri="{BB962C8B-B14F-4D97-AF65-F5344CB8AC3E}">
        <p14:creationId xmlns:p14="http://schemas.microsoft.com/office/powerpoint/2010/main" val="2269415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6336222"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Over the next 4 weeks, we plan to:</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4EFA4F7-9C0A-2FEF-FA81-BEB3D5E7CF99}"/>
              </a:ext>
            </a:extLst>
          </p:cNvPr>
          <p:cNvSpPr txBox="1"/>
          <p:nvPr/>
        </p:nvSpPr>
        <p:spPr>
          <a:xfrm>
            <a:off x="644396" y="1415290"/>
            <a:ext cx="10236964" cy="954107"/>
          </a:xfrm>
          <a:prstGeom prst="rect">
            <a:avLst/>
          </a:prstGeom>
          <a:noFill/>
        </p:spPr>
        <p:txBody>
          <a:bodyPr wrap="square" rtlCol="0">
            <a:spAutoFit/>
          </a:bodyPr>
          <a:lstStyle/>
          <a:p>
            <a:pPr marL="457200" indent="-457200">
              <a:buFont typeface="Arial" panose="020B0604020202020204" pitchFamily="34" charset="0"/>
              <a:buChar char="•"/>
            </a:pPr>
            <a:endParaRPr lang="en-GB" sz="2800"/>
          </a:p>
          <a:p>
            <a:pPr marL="342900" indent="-342900">
              <a:buFontTx/>
              <a:buChar char="-"/>
            </a:pPr>
            <a:endParaRPr lang="en-GB" sz="2800"/>
          </a:p>
        </p:txBody>
      </p:sp>
      <p:sp>
        <p:nvSpPr>
          <p:cNvPr id="3" name="TextBox 2">
            <a:extLst>
              <a:ext uri="{FF2B5EF4-FFF2-40B4-BE49-F238E27FC236}">
                <a16:creationId xmlns:a16="http://schemas.microsoft.com/office/drawing/2014/main" id="{63361EDB-AF73-EFB2-925A-A847B0F9268B}"/>
              </a:ext>
            </a:extLst>
          </p:cNvPr>
          <p:cNvSpPr txBox="1"/>
          <p:nvPr/>
        </p:nvSpPr>
        <p:spPr>
          <a:xfrm>
            <a:off x="638300" y="1677418"/>
            <a:ext cx="10909304" cy="3108543"/>
          </a:xfrm>
          <a:prstGeom prst="rect">
            <a:avLst/>
          </a:prstGeom>
          <a:noFill/>
        </p:spPr>
        <p:txBody>
          <a:bodyPr wrap="square" rtlCol="0">
            <a:spAutoFit/>
          </a:bodyPr>
          <a:lstStyle/>
          <a:p>
            <a:pPr marL="457200" indent="-457200">
              <a:buFont typeface="Arial" panose="020B0604020202020204" pitchFamily="34" charset="0"/>
              <a:buChar char="•"/>
            </a:pPr>
            <a:r>
              <a:rPr lang="en-GB" sz="2800"/>
              <a:t>Wrap up all of our prototyping, testing and synthesis</a:t>
            </a:r>
            <a:br>
              <a:rPr lang="en-GB" sz="2800"/>
            </a:br>
            <a:endParaRPr lang="en-GB" sz="2800"/>
          </a:p>
          <a:p>
            <a:pPr marL="457200" indent="-457200">
              <a:buFont typeface="Arial" panose="020B0604020202020204" pitchFamily="34" charset="0"/>
              <a:buChar char="•"/>
            </a:pPr>
            <a:r>
              <a:rPr lang="en-GB" sz="2800"/>
              <a:t>Decide on technology direction</a:t>
            </a:r>
          </a:p>
          <a:p>
            <a:pPr marL="457200" indent="-457200">
              <a:buFont typeface="Arial" panose="020B0604020202020204" pitchFamily="34" charset="0"/>
              <a:buChar char="•"/>
            </a:pPr>
            <a:endParaRPr lang="en-GB" sz="2800"/>
          </a:p>
          <a:p>
            <a:pPr marL="457200" indent="-457200">
              <a:buFont typeface="Arial" panose="020B0604020202020204" pitchFamily="34" charset="0"/>
              <a:buChar char="•"/>
            </a:pPr>
            <a:r>
              <a:rPr lang="en-GB" sz="2800"/>
              <a:t>Make our transition from Alpha into Beta for the GCD</a:t>
            </a:r>
          </a:p>
          <a:p>
            <a:pPr marL="457200" indent="-457200">
              <a:buFont typeface="Arial" panose="020B0604020202020204" pitchFamily="34" charset="0"/>
              <a:buChar char="•"/>
            </a:pPr>
            <a:endParaRPr lang="en-GB" sz="2800"/>
          </a:p>
          <a:p>
            <a:pPr marL="342900" indent="-342900">
              <a:buFontTx/>
              <a:buChar char="-"/>
            </a:pPr>
            <a:endParaRPr lang="en-GB" sz="2800"/>
          </a:p>
        </p:txBody>
      </p:sp>
    </p:spTree>
    <p:extLst>
      <p:ext uri="{BB962C8B-B14F-4D97-AF65-F5344CB8AC3E}">
        <p14:creationId xmlns:p14="http://schemas.microsoft.com/office/powerpoint/2010/main" val="1648413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2"/>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429983" y="1552807"/>
            <a:ext cx="11575372"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b="1">
                <a:solidFill>
                  <a:schemeClr val="bg1"/>
                </a:solidFill>
                <a:latin typeface="Open Sans"/>
                <a:ea typeface="Open Sans"/>
                <a:cs typeface="Open Sans"/>
              </a:rPr>
              <a:t>Read our </a:t>
            </a:r>
            <a:r>
              <a:rPr lang="en-US" b="1" err="1">
                <a:solidFill>
                  <a:schemeClr val="bg1"/>
                </a:solidFill>
                <a:latin typeface="Open Sans"/>
                <a:ea typeface="Open Sans"/>
                <a:cs typeface="Open Sans"/>
              </a:rPr>
              <a:t>weeknotes</a:t>
            </a:r>
            <a:r>
              <a:rPr lang="en-US" b="1">
                <a:solidFill>
                  <a:schemeClr val="bg1"/>
                </a:solidFill>
                <a:latin typeface="Open Sans"/>
                <a:ea typeface="Open Sans"/>
                <a:cs typeface="Open Sans"/>
              </a:rPr>
              <a:t> </a:t>
            </a:r>
            <a:r>
              <a:rPr lang="en-US">
                <a:solidFill>
                  <a:schemeClr val="bg1"/>
                </a:solidFill>
                <a:latin typeface="Open Sans"/>
                <a:ea typeface="Open Sans"/>
                <a:cs typeface="Open Sans"/>
              </a:rPr>
              <a:t>– these are sent to all Show &amp; Tell attendees every Friday</a:t>
            </a:r>
          </a:p>
          <a:p>
            <a:pPr marL="457200" indent="-457200">
              <a:buAutoNum type="arabicPeriod"/>
            </a:pPr>
            <a:endParaRPr lang="en-US">
              <a:solidFill>
                <a:schemeClr val="bg1"/>
              </a:solidFill>
              <a:latin typeface="Open Sans"/>
              <a:ea typeface="Open Sans" panose="020B0606030504020204" pitchFamily="34" charset="0"/>
              <a:cs typeface="Open Sans"/>
            </a:endParaRPr>
          </a:p>
          <a:p>
            <a:r>
              <a:rPr lang="en-US" b="1">
                <a:solidFill>
                  <a:schemeClr val="bg1"/>
                </a:solidFill>
                <a:latin typeface="Open Sans"/>
                <a:ea typeface="Open Sans"/>
                <a:cs typeface="Open Sans"/>
              </a:rPr>
              <a:t>Come to our future Show &amp; Tell events</a:t>
            </a:r>
            <a:endParaRPr lang="en-US" b="1">
              <a:solidFill>
                <a:schemeClr val="bg1"/>
              </a:solidFill>
              <a:highlight>
                <a:srgbClr val="00FFFF"/>
              </a:highlight>
              <a:latin typeface="Open Sans"/>
              <a:ea typeface="Open Sans"/>
              <a:cs typeface="Open Sans"/>
            </a:endParaRPr>
          </a:p>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b="1">
                <a:solidFill>
                  <a:schemeClr val="bg1"/>
                </a:solidFill>
                <a:latin typeface="Open Sans"/>
                <a:ea typeface="Open Sans"/>
                <a:cs typeface="Open Sans"/>
              </a:rPr>
              <a:t>Send us an email or a message on Microsoft Teams:</a:t>
            </a:r>
          </a:p>
          <a:p>
            <a:pPr marL="457200" indent="-457200">
              <a:buFont typeface="+mj-lt"/>
              <a:buAutoNum type="arabicPeriod"/>
            </a:pPr>
            <a:endParaRPr lang="en-US" b="1">
              <a:solidFill>
                <a:schemeClr val="bg1"/>
              </a:solidFill>
              <a:highlight>
                <a:srgbClr val="008080"/>
              </a:highlight>
              <a:latin typeface="Open Sans" panose="020B0606030504020204" pitchFamily="34" charset="0"/>
              <a:ea typeface="Open Sans" panose="020B0606030504020204" pitchFamily="34" charset="0"/>
              <a:cs typeface="Open Sans" panose="020B0606030504020204" pitchFamily="34" charset="0"/>
            </a:endParaRPr>
          </a:p>
          <a:p>
            <a:pPr marL="914400" lvl="1" indent="-457200">
              <a:buFont typeface="Arial" panose="020B0604020202020204" pitchFamily="34" charset="0"/>
              <a:buChar char="•"/>
            </a:pPr>
            <a:r>
              <a:rPr lang="en-US">
                <a:solidFill>
                  <a:schemeClr val="bg1"/>
                </a:solidFill>
                <a:latin typeface="Open Sans"/>
                <a:ea typeface="Open Sans"/>
                <a:cs typeface="Open Sans"/>
                <a:hlinkClick r:id="rId3">
                  <a:extLst>
                    <a:ext uri="{A12FA001-AC4F-418D-AE19-62706E023703}">
                      <ahyp:hlinkClr xmlns:ahyp="http://schemas.microsoft.com/office/drawing/2018/hyperlinkcolor" val="tx"/>
                    </a:ext>
                  </a:extLst>
                </a:hlinkClick>
              </a:rPr>
              <a:t>Darren.mccormac@royalgreenwich.gov.uk</a:t>
            </a:r>
            <a:endParaRPr lang="en-US">
              <a:solidFill>
                <a:schemeClr val="bg1"/>
              </a:solidFill>
              <a:latin typeface="Open Sans"/>
              <a:ea typeface="Open Sans"/>
              <a:cs typeface="Open Sans"/>
            </a:endParaRPr>
          </a:p>
          <a:p>
            <a:pPr marL="914400" lvl="1" indent="-457200">
              <a:buFont typeface="Arial" panose="020B0604020202020204" pitchFamily="34" charset="0"/>
              <a:buChar char="•"/>
            </a:pPr>
            <a:r>
              <a:rPr lang="en-US">
                <a:solidFill>
                  <a:schemeClr val="bg1"/>
                </a:solidFill>
                <a:latin typeface="Open Sans"/>
                <a:ea typeface="Open Sans"/>
                <a:cs typeface="Open Sans"/>
                <a:hlinkClick r:id="rId4">
                  <a:extLst>
                    <a:ext uri="{A12FA001-AC4F-418D-AE19-62706E023703}">
                      <ahyp:hlinkClr xmlns:ahyp="http://schemas.microsoft.com/office/drawing/2018/hyperlinkcolor" val="tx"/>
                    </a:ext>
                  </a:extLst>
                </a:hlinkClick>
              </a:rPr>
              <a:t>Alex.Sturtivant@royalgreenwich.gov.uk</a:t>
            </a:r>
            <a:r>
              <a:rPr lang="en-US">
                <a:solidFill>
                  <a:schemeClr val="bg1"/>
                </a:solidFill>
                <a:latin typeface="Open Sans"/>
                <a:ea typeface="Open Sans"/>
                <a:cs typeface="Open Sans"/>
              </a:rPr>
              <a:t> </a:t>
            </a:r>
          </a:p>
          <a:p>
            <a:pPr lvl="1"/>
            <a:endParaRPr lang="en-US" b="1">
              <a:highlight>
                <a:srgbClr val="00FFFF"/>
              </a:highlight>
              <a:latin typeface="Open Sans"/>
              <a:ea typeface="Open Sans"/>
              <a:cs typeface="Open Sans"/>
            </a:endParaRPr>
          </a:p>
          <a:p>
            <a:endParaRPr lang="en-US" b="1">
              <a:solidFill>
                <a:schemeClr val="bg1"/>
              </a:solidFill>
              <a:latin typeface="Open Sans"/>
              <a:ea typeface="+mn-lt"/>
              <a:cs typeface="+mn-lt"/>
            </a:endParaRPr>
          </a:p>
          <a:p>
            <a:br>
              <a:rPr lang="en-US" b="1">
                <a:solidFill>
                  <a:schemeClr val="bg1"/>
                </a:solidFill>
                <a:latin typeface="Open Sans"/>
                <a:ea typeface="+mn-lt"/>
                <a:cs typeface="+mn-lt"/>
              </a:rPr>
            </a:br>
            <a:r>
              <a:rPr lang="en-US">
                <a:solidFill>
                  <a:schemeClr val="bg1"/>
                </a:solidFill>
                <a:latin typeface="Open Sans"/>
                <a:ea typeface="+mn-lt"/>
                <a:cs typeface="+mn-lt"/>
              </a:rPr>
              <a:t>To learn about the early stages of the project, read </a:t>
            </a:r>
            <a:r>
              <a:rPr lang="en-US">
                <a:solidFill>
                  <a:schemeClr val="bg1"/>
                </a:solidFill>
                <a:latin typeface="Open Sans"/>
                <a:ea typeface="+mn-lt"/>
                <a:cs typeface="+mn-lt"/>
                <a:hlinkClick r:id="rId5">
                  <a:extLst>
                    <a:ext uri="{A12FA001-AC4F-418D-AE19-62706E023703}">
                      <ahyp:hlinkClr xmlns:ahyp="http://schemas.microsoft.com/office/drawing/2018/hyperlinkcolor" val="tx"/>
                    </a:ext>
                  </a:extLst>
                </a:hlinkClick>
              </a:rPr>
              <a:t>weeknotes 1-7</a:t>
            </a:r>
            <a:r>
              <a:rPr lang="en-US">
                <a:solidFill>
                  <a:schemeClr val="bg1"/>
                </a:solidFill>
                <a:latin typeface="Open Sans"/>
                <a:ea typeface="+mn-lt"/>
                <a:cs typeface="+mn-lt"/>
              </a:rPr>
              <a:t> or watch the team present in our first </a:t>
            </a:r>
            <a:r>
              <a:rPr lang="en-US">
                <a:solidFill>
                  <a:schemeClr val="bg1"/>
                </a:solidFill>
                <a:latin typeface="Open Sans"/>
                <a:ea typeface="+mn-lt"/>
                <a:cs typeface="+mn-lt"/>
                <a:hlinkClick r:id="rId6">
                  <a:extLst>
                    <a:ext uri="{A12FA001-AC4F-418D-AE19-62706E023703}">
                      <ahyp:hlinkClr xmlns:ahyp="http://schemas.microsoft.com/office/drawing/2018/hyperlinkcolor" val="tx"/>
                    </a:ext>
                  </a:extLst>
                </a:hlinkClick>
              </a:rPr>
              <a:t>Show &amp; Tell event</a:t>
            </a:r>
            <a:r>
              <a:rPr lang="en-US">
                <a:solidFill>
                  <a:schemeClr val="bg1"/>
                </a:solidFill>
                <a:latin typeface="Open Sans"/>
                <a:ea typeface="+mn-lt"/>
                <a:cs typeface="+mn-lt"/>
              </a:rPr>
              <a:t>.  If you’re external, please visit our </a:t>
            </a:r>
            <a:r>
              <a:rPr lang="en-US">
                <a:solidFill>
                  <a:schemeClr val="bg1"/>
                </a:solidFill>
                <a:latin typeface="Open Sans"/>
                <a:ea typeface="+mn-lt"/>
                <a:cs typeface="+mn-lt"/>
                <a:hlinkClick r:id="rId7">
                  <a:extLst>
                    <a:ext uri="{A12FA001-AC4F-418D-AE19-62706E023703}">
                      <ahyp:hlinkClr xmlns:ahyp="http://schemas.microsoft.com/office/drawing/2018/hyperlinkcolor" val="tx"/>
                    </a:ext>
                  </a:extLst>
                </a:hlinkClick>
              </a:rPr>
              <a:t>GCD project webpage</a:t>
            </a:r>
            <a:r>
              <a:rPr lang="en-US">
                <a:solidFill>
                  <a:schemeClr val="bg1"/>
                </a:solidFill>
                <a:latin typeface="Open Sans"/>
                <a:ea typeface="Open Sans"/>
                <a:cs typeface="+mn-lt"/>
              </a:rPr>
              <a:t>.</a:t>
            </a:r>
            <a:endParaRPr lang="en-US">
              <a:solidFill>
                <a:schemeClr val="bg1"/>
              </a:solidFill>
              <a:latin typeface="Open Sans"/>
              <a:ea typeface="Open Sans"/>
              <a:cs typeface="Calibri"/>
            </a:endParaRPr>
          </a:p>
        </p:txBody>
      </p:sp>
      <p:sp>
        <p:nvSpPr>
          <p:cNvPr id="3" name="TextBox 2">
            <a:extLst>
              <a:ext uri="{FF2B5EF4-FFF2-40B4-BE49-F238E27FC236}">
                <a16:creationId xmlns:a16="http://schemas.microsoft.com/office/drawing/2014/main" id="{F2A9BD78-3768-4A4F-9883-D3E752CDCE57}"/>
              </a:ext>
            </a:extLst>
          </p:cNvPr>
          <p:cNvSpPr txBox="1"/>
          <p:nvPr/>
        </p:nvSpPr>
        <p:spPr>
          <a:xfrm>
            <a:off x="429983" y="367931"/>
            <a:ext cx="10873017"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latin typeface="Open Sans"/>
                <a:ea typeface="Open Sans"/>
                <a:cs typeface="Open Sans"/>
              </a:rPr>
              <a:t>How to stay in touch and where to find out more... </a:t>
            </a:r>
            <a:endParaRPr lang="en-US" sz="44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15688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BC5EA-8AFC-B0D2-A3DF-3ACA1BE16559}"/>
              </a:ext>
            </a:extLst>
          </p:cNvPr>
          <p:cNvSpPr>
            <a:spLocks noGrp="1"/>
          </p:cNvSpPr>
          <p:nvPr>
            <p:ph type="title"/>
          </p:nvPr>
        </p:nvSpPr>
        <p:spPr>
          <a:xfrm>
            <a:off x="838200" y="2408168"/>
            <a:ext cx="10515600" cy="1325563"/>
          </a:xfrm>
        </p:spPr>
        <p:txBody>
          <a:bodyPr>
            <a:normAutofit fontScale="90000"/>
          </a:bodyPr>
          <a:lstStyle/>
          <a:p>
            <a:pPr algn="ctr"/>
            <a:r>
              <a:rPr lang="en-US" b="1">
                <a:solidFill>
                  <a:srgbClr val="008080"/>
                </a:solidFill>
                <a:latin typeface="Open Sans" panose="020B0606030504020204" pitchFamily="34" charset="0"/>
                <a:ea typeface="Open Sans" panose="020B0606030504020204" pitchFamily="34" charset="0"/>
                <a:cs typeface="Open Sans" panose="020B0606030504020204" pitchFamily="34" charset="0"/>
              </a:rPr>
              <a:t>Thank you for coming. </a:t>
            </a:r>
            <a:br>
              <a:rPr lang="en-US" b="1">
                <a:latin typeface="Open Sans" panose="020B0606030504020204" pitchFamily="34" charset="0"/>
                <a:ea typeface="Open Sans" panose="020B0606030504020204" pitchFamily="34" charset="0"/>
                <a:cs typeface="Open Sans" panose="020B0606030504020204" pitchFamily="34" charset="0"/>
              </a:rPr>
            </a:br>
            <a:br>
              <a:rPr lang="en-US" b="1">
                <a:latin typeface="Open Sans" panose="020B0606030504020204" pitchFamily="34" charset="0"/>
                <a:ea typeface="Open Sans" panose="020B0606030504020204" pitchFamily="34" charset="0"/>
                <a:cs typeface="Open Sans" panose="020B0606030504020204" pitchFamily="34" charset="0"/>
              </a:rPr>
            </a:br>
            <a:r>
              <a:rPr lang="en-US" b="1">
                <a:solidFill>
                  <a:srgbClr val="008080"/>
                </a:solidFill>
                <a:latin typeface="Open Sans" panose="020B0606030504020204" pitchFamily="34" charset="0"/>
                <a:ea typeface="Open Sans" panose="020B0606030504020204" pitchFamily="34" charset="0"/>
                <a:cs typeface="Open Sans" panose="020B0606030504020204" pitchFamily="34" charset="0"/>
              </a:rPr>
              <a:t>Are there any questions? </a:t>
            </a:r>
            <a:endParaRPr lang="en-GB"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DFC96060-59B8-DCA7-1124-C5986324F1C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a:extLst>
              <a:ext uri="{FF2B5EF4-FFF2-40B4-BE49-F238E27FC236}">
                <a16:creationId xmlns:a16="http://schemas.microsoft.com/office/drawing/2014/main" id="{1332D490-4C44-9655-AAD2-B18F0E366078}"/>
              </a:ext>
            </a:extLst>
          </p:cNvPr>
          <p:cNvPicPr>
            <a:picLocks noChangeAspect="1"/>
          </p:cNvPicPr>
          <p:nvPr/>
        </p:nvPicPr>
        <p:blipFill>
          <a:blip r:embed="rId2"/>
          <a:stretch>
            <a:fillRect/>
          </a:stretch>
        </p:blipFill>
        <p:spPr>
          <a:xfrm>
            <a:off x="11034445" y="6208132"/>
            <a:ext cx="970909" cy="469239"/>
          </a:xfrm>
          <a:prstGeom prst="rect">
            <a:avLst/>
          </a:prstGeom>
        </p:spPr>
      </p:pic>
    </p:spTree>
    <p:extLst>
      <p:ext uri="{BB962C8B-B14F-4D97-AF65-F5344CB8AC3E}">
        <p14:creationId xmlns:p14="http://schemas.microsoft.com/office/powerpoint/2010/main" val="4238700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20"/>
          <p:cNvSpPr txBox="1">
            <a:spLocks noGrp="1"/>
          </p:cNvSpPr>
          <p:nvPr>
            <p:ph type="sldNum" idx="12"/>
          </p:nvPr>
        </p:nvSpPr>
        <p:spPr>
          <a:xfrm>
            <a:off x="11104245" y="6272168"/>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600" b="0" i="0" u="none" strike="noStrike" kern="1200" cap="none" spc="0" normalizeH="0" baseline="0" noProof="0">
                <a:ln>
                  <a:noFill/>
                </a:ln>
                <a:solidFill>
                  <a:prstClr val="black">
                    <a:tint val="75000"/>
                  </a:prstClr>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600" b="0" i="0" u="none" strike="noStrike" kern="1200" cap="none" spc="0" normalizeH="0" baseline="0" noProof="0">
              <a:ln>
                <a:noFill/>
              </a:ln>
              <a:solidFill>
                <a:prstClr val="black">
                  <a:tint val="75000"/>
                </a:prstClr>
              </a:solidFill>
              <a:effectLst/>
              <a:uLnTx/>
              <a:uFillTx/>
              <a:latin typeface="Open Sans"/>
              <a:ea typeface="Open Sans"/>
              <a:cs typeface="Open Sans"/>
              <a:sym typeface="Open Sans"/>
            </a:endParaRPr>
          </a:p>
        </p:txBody>
      </p:sp>
      <p:sp>
        <p:nvSpPr>
          <p:cNvPr id="21" name="Rectangle 20">
            <a:extLst>
              <a:ext uri="{FF2B5EF4-FFF2-40B4-BE49-F238E27FC236}">
                <a16:creationId xmlns:a16="http://schemas.microsoft.com/office/drawing/2014/main" id="{45BEF85C-F98E-A44F-AE61-FEFEA43F9913}"/>
              </a:ext>
            </a:extLst>
          </p:cNvPr>
          <p:cNvSpPr/>
          <p:nvPr/>
        </p:nvSpPr>
        <p:spPr>
          <a:xfrm>
            <a:off x="5155131" y="5194081"/>
            <a:ext cx="1790875" cy="553998"/>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Alysia-Marie Annett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Senior Content Designer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Digital and Customer Services </a:t>
            </a:r>
          </a:p>
        </p:txBody>
      </p:sp>
      <p:sp>
        <p:nvSpPr>
          <p:cNvPr id="22" name="Rectangle 21">
            <a:extLst>
              <a:ext uri="{FF2B5EF4-FFF2-40B4-BE49-F238E27FC236}">
                <a16:creationId xmlns:a16="http://schemas.microsoft.com/office/drawing/2014/main" id="{F70EDC04-8D9B-1347-B2F7-37806C765580}"/>
              </a:ext>
            </a:extLst>
          </p:cNvPr>
          <p:cNvSpPr/>
          <p:nvPr/>
        </p:nvSpPr>
        <p:spPr>
          <a:xfrm>
            <a:off x="283665" y="2733915"/>
            <a:ext cx="2184765" cy="553998"/>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Steve Ollier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Principal Performance Officer</a:t>
            </a:r>
            <a:br>
              <a:rPr kumimoji="0" lang="en-GB" sz="10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br>
            <a:r>
              <a:rPr kumimoji="0" lang="en-GB"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Health &amp; Adult Services</a:t>
            </a:r>
            <a:endPar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1851058-8F0B-1C4F-900E-F0F7523C54B1}"/>
              </a:ext>
            </a:extLst>
          </p:cNvPr>
          <p:cNvSpPr/>
          <p:nvPr/>
        </p:nvSpPr>
        <p:spPr>
          <a:xfrm>
            <a:off x="495866" y="5238820"/>
            <a:ext cx="2108658" cy="553998"/>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pitchFamily="34" charset="0"/>
                <a:ea typeface="+mn-ea"/>
                <a:cs typeface="+mn-cs"/>
              </a:rPr>
              <a:t>Alex Sturtivant</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404040"/>
                </a:solidFill>
                <a:effectLst/>
                <a:uLnTx/>
                <a:uFillTx/>
                <a:latin typeface="Calibri" panose="020F0502020204030204" pitchFamily="34" charset="0"/>
                <a:ea typeface="+mn-ea"/>
                <a:cs typeface="+mn-cs"/>
              </a:rPr>
              <a:t>Product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Digital and Customer Services </a:t>
            </a:r>
          </a:p>
        </p:txBody>
      </p:sp>
      <p:sp>
        <p:nvSpPr>
          <p:cNvPr id="25" name="Rectangle 24">
            <a:extLst>
              <a:ext uri="{FF2B5EF4-FFF2-40B4-BE49-F238E27FC236}">
                <a16:creationId xmlns:a16="http://schemas.microsoft.com/office/drawing/2014/main" id="{810A8215-6CDE-F44C-A4A0-925391073DF7}"/>
              </a:ext>
            </a:extLst>
          </p:cNvPr>
          <p:cNvSpPr/>
          <p:nvPr/>
        </p:nvSpPr>
        <p:spPr>
          <a:xfrm>
            <a:off x="2727949" y="5226785"/>
            <a:ext cx="2184765"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Beth Mindham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Senior Delivery Manager</a:t>
            </a:r>
            <a:endParaRPr kumimoji="0" lang="en-US" sz="10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Digital and Customer Services </a:t>
            </a:r>
          </a:p>
        </p:txBody>
      </p:sp>
      <p:pic>
        <p:nvPicPr>
          <p:cNvPr id="31" name="Picture 5">
            <a:extLst>
              <a:ext uri="{FF2B5EF4-FFF2-40B4-BE49-F238E27FC236}">
                <a16:creationId xmlns:a16="http://schemas.microsoft.com/office/drawing/2014/main" id="{0FE5C9A0-804D-8949-B352-425A1BA24362}"/>
              </a:ext>
            </a:extLst>
          </p:cNvPr>
          <p:cNvPicPr>
            <a:picLocks noChangeAspect="1"/>
          </p:cNvPicPr>
          <p:nvPr/>
        </p:nvPicPr>
        <p:blipFill>
          <a:blip r:embed="rId4"/>
          <a:stretch>
            <a:fillRect/>
          </a:stretch>
        </p:blipFill>
        <p:spPr>
          <a:xfrm>
            <a:off x="11034446" y="6208134"/>
            <a:ext cx="970909" cy="469239"/>
          </a:xfrm>
          <a:prstGeom prst="rect">
            <a:avLst/>
          </a:prstGeom>
        </p:spPr>
      </p:pic>
      <p:sp>
        <p:nvSpPr>
          <p:cNvPr id="39" name="Rectangle 38">
            <a:extLst>
              <a:ext uri="{FF2B5EF4-FFF2-40B4-BE49-F238E27FC236}">
                <a16:creationId xmlns:a16="http://schemas.microsoft.com/office/drawing/2014/main" id="{57986A0E-5C96-C440-95D9-7E0F32F7F3AD}"/>
              </a:ext>
            </a:extLst>
          </p:cNvPr>
          <p:cNvSpPr/>
          <p:nvPr/>
        </p:nvSpPr>
        <p:spPr>
          <a:xfrm>
            <a:off x="5118320" y="2699720"/>
            <a:ext cx="1790875"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Jenny Thai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Senior Product Designer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Digital and Customer Services </a:t>
            </a:r>
          </a:p>
        </p:txBody>
      </p:sp>
      <p:pic>
        <p:nvPicPr>
          <p:cNvPr id="7" name="Picture 8">
            <a:extLst>
              <a:ext uri="{FF2B5EF4-FFF2-40B4-BE49-F238E27FC236}">
                <a16:creationId xmlns:a16="http://schemas.microsoft.com/office/drawing/2014/main" id="{7AA81DA5-E39A-452C-8272-95B1548189A9}"/>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rot="-180000">
            <a:off x="5304924" y="3690369"/>
            <a:ext cx="1457575" cy="1418400"/>
          </a:xfrm>
          <a:prstGeom prst="rect">
            <a:avLst/>
          </a:prstGeom>
        </p:spPr>
      </p:pic>
      <p:pic>
        <p:nvPicPr>
          <p:cNvPr id="1028" name="Picture 4">
            <a:extLst>
              <a:ext uri="{FF2B5EF4-FFF2-40B4-BE49-F238E27FC236}">
                <a16:creationId xmlns:a16="http://schemas.microsoft.com/office/drawing/2014/main" id="{CEA4EBD8-A8AE-B241-A888-96956B15A1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5850" y="1143699"/>
            <a:ext cx="1418400" cy="1418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7443814-1B31-734A-9DC7-F830A83AE7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67893" y="3682799"/>
            <a:ext cx="1395411" cy="13954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9315F05-ED64-493E-AB99-585880FD7C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8208" y="3682799"/>
            <a:ext cx="1384631" cy="13889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6937D3A-9855-B54B-B537-02912F84682F}"/>
              </a:ext>
            </a:extLst>
          </p:cNvPr>
          <p:cNvPicPr>
            <a:picLocks noChangeAspect="1"/>
          </p:cNvPicPr>
          <p:nvPr/>
        </p:nvPicPr>
        <p:blipFill>
          <a:blip r:embed="rId10"/>
          <a:stretch>
            <a:fillRect/>
          </a:stretch>
        </p:blipFill>
        <p:spPr>
          <a:xfrm>
            <a:off x="727273" y="1193033"/>
            <a:ext cx="1373656" cy="1418400"/>
          </a:xfrm>
          <a:prstGeom prst="rect">
            <a:avLst/>
          </a:prstGeom>
        </p:spPr>
      </p:pic>
      <p:sp>
        <p:nvSpPr>
          <p:cNvPr id="28" name="Rectangle 27">
            <a:extLst>
              <a:ext uri="{FF2B5EF4-FFF2-40B4-BE49-F238E27FC236}">
                <a16:creationId xmlns:a16="http://schemas.microsoft.com/office/drawing/2014/main" id="{A0721162-8C50-634C-90CF-921EF3B89129}"/>
              </a:ext>
            </a:extLst>
          </p:cNvPr>
          <p:cNvSpPr/>
          <p:nvPr/>
        </p:nvSpPr>
        <p:spPr>
          <a:xfrm>
            <a:off x="9816490" y="5190251"/>
            <a:ext cx="1790876"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Lingjing Yin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Head of Product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Digital and Customer Services </a:t>
            </a:r>
          </a:p>
        </p:txBody>
      </p:sp>
      <p:sp>
        <p:nvSpPr>
          <p:cNvPr id="32" name="Rectangle 31">
            <a:extLst>
              <a:ext uri="{FF2B5EF4-FFF2-40B4-BE49-F238E27FC236}">
                <a16:creationId xmlns:a16="http://schemas.microsoft.com/office/drawing/2014/main" id="{F521E50F-A466-DE47-8D4E-FF12DA20B209}"/>
              </a:ext>
            </a:extLst>
          </p:cNvPr>
          <p:cNvSpPr/>
          <p:nvPr/>
        </p:nvSpPr>
        <p:spPr>
          <a:xfrm>
            <a:off x="3204621" y="2733915"/>
            <a:ext cx="1098378" cy="553998"/>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Hibak Yusuf</a:t>
            </a:r>
          </a:p>
          <a:p>
            <a:pPr algn="ctr">
              <a:defRPr/>
            </a:pPr>
            <a:r>
              <a:rPr lang="en-GB" sz="1000" b="1">
                <a:latin typeface="Calibri" panose="020F0502020204030204"/>
              </a:rPr>
              <a:t>FIS </a:t>
            </a:r>
            <a:r>
              <a:rPr kumimoji="0" lang="en-GB" sz="1000" b="1" i="0" u="none" strike="noStrike" kern="1200" cap="none" spc="0" normalizeH="0" baseline="0" noProof="0">
                <a:ln>
                  <a:noFill/>
                </a:ln>
                <a:effectLst/>
                <a:uLnTx/>
                <a:uFillTx/>
                <a:latin typeface="Calibri" panose="020F0502020204030204"/>
                <a:ea typeface="+mn-ea"/>
                <a:cs typeface="+mn-cs"/>
              </a:rPr>
              <a:t>Team Leader</a:t>
            </a:r>
            <a:endParaRPr lang="en-GB" sz="1000" b="1" i="0" u="none" strike="noStrike" kern="1200" cap="none" spc="0" normalizeH="0" baseline="0" noProof="0">
              <a:ln>
                <a:noFill/>
              </a:ln>
              <a:effectLst/>
              <a:uLnTx/>
              <a:uFillTx/>
              <a:latin typeface="Calibri" panose="020F0502020204030204"/>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2">
                    <a:lumMod val="75000"/>
                  </a:schemeClr>
                </a:solidFill>
                <a:effectLst/>
                <a:uLnTx/>
                <a:uFillTx/>
                <a:latin typeface="Calibri" panose="020F0502020204030204"/>
                <a:ea typeface="+mn-ea"/>
                <a:cs typeface="+mn-cs"/>
              </a:rPr>
              <a:t>Children Services</a:t>
            </a:r>
            <a:endParaRPr kumimoji="0" lang="en-US" sz="1000" b="1" i="0" u="none" strike="noStrike" kern="1200" cap="none" spc="0" normalizeH="0" baseline="0" noProof="0">
              <a:ln>
                <a:noFill/>
              </a:ln>
              <a:solidFill>
                <a:schemeClr val="bg2">
                  <a:lumMod val="75000"/>
                </a:scheme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28D05C4-DD28-F24D-AD98-0E704C857C8A}"/>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3006933" y="1193033"/>
            <a:ext cx="1418401" cy="1418401"/>
          </a:xfrm>
          <a:prstGeom prst="rect">
            <a:avLst/>
          </a:prstGeom>
        </p:spPr>
      </p:pic>
      <p:pic>
        <p:nvPicPr>
          <p:cNvPr id="5" name="Picture 4">
            <a:extLst>
              <a:ext uri="{FF2B5EF4-FFF2-40B4-BE49-F238E27FC236}">
                <a16:creationId xmlns:a16="http://schemas.microsoft.com/office/drawing/2014/main" id="{2D1B3CD5-5150-E048-94E6-98DC08D71906}"/>
              </a:ext>
            </a:extLst>
          </p:cNvPr>
          <p:cNvPicPr>
            <a:picLocks noChangeAspect="1"/>
          </p:cNvPicPr>
          <p:nvPr/>
        </p:nvPicPr>
        <p:blipFill>
          <a:blip r:embed="rId13">
            <a:extLst>
              <a:ext uri="{BEBA8EAE-BF5A-486C-A8C5-ECC9F3942E4B}">
                <a14:imgProps xmlns:a14="http://schemas.microsoft.com/office/drawing/2010/main">
                  <a14:imgLayer r:embed="rId14">
                    <a14:imgEffect>
                      <a14:saturation sat="0"/>
                    </a14:imgEffect>
                  </a14:imgLayer>
                </a14:imgProps>
              </a:ext>
            </a:extLst>
          </a:blip>
          <a:stretch>
            <a:fillRect/>
          </a:stretch>
        </p:blipFill>
        <p:spPr>
          <a:xfrm>
            <a:off x="9989078" y="3653199"/>
            <a:ext cx="1414570" cy="1414570"/>
          </a:xfrm>
          <a:prstGeom prst="rect">
            <a:avLst/>
          </a:prstGeom>
        </p:spPr>
      </p:pic>
      <p:pic>
        <p:nvPicPr>
          <p:cNvPr id="3" name="Picture 2" descr="Lizzie Cullen Davison – Medium">
            <a:extLst>
              <a:ext uri="{FF2B5EF4-FFF2-40B4-BE49-F238E27FC236}">
                <a16:creationId xmlns:a16="http://schemas.microsoft.com/office/drawing/2014/main" id="{F1A386CE-32B6-4706-A1E4-D3C10ED6EB2A}"/>
              </a:ext>
            </a:extLst>
          </p:cNvPr>
          <p:cNvPicPr>
            <a:picLocks noChangeAspect="1" noChangeArrowheads="1"/>
          </p:cNvPicPr>
          <p:nvPr/>
        </p:nvPicPr>
        <p:blipFill>
          <a:blip r:embed="rId15">
            <a:grayscl/>
            <a:extLst>
              <a:ext uri="{28A0092B-C50C-407E-A947-70E740481C1C}">
                <a14:useLocalDpi xmlns:a14="http://schemas.microsoft.com/office/drawing/2010/main" val="0"/>
              </a:ext>
            </a:extLst>
          </a:blip>
          <a:srcRect/>
          <a:stretch>
            <a:fillRect/>
          </a:stretch>
        </p:blipFill>
        <p:spPr bwMode="auto">
          <a:xfrm>
            <a:off x="7529305" y="1143699"/>
            <a:ext cx="1414570" cy="1414570"/>
          </a:xfrm>
          <a:prstGeom prst="ellipse">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DD55F693-6EC9-41CB-BFBB-DBEEB5714462}"/>
              </a:ext>
            </a:extLst>
          </p:cNvPr>
          <p:cNvSpPr/>
          <p:nvPr/>
        </p:nvSpPr>
        <p:spPr>
          <a:xfrm>
            <a:off x="7655346" y="2699720"/>
            <a:ext cx="1285929"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Lizzie Cullen Davison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Software Developer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TPX Impact</a:t>
            </a:r>
            <a:endPar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pic>
        <p:nvPicPr>
          <p:cNvPr id="11" name="Picture 2" descr="Paul Murray - Principal Product Manager - TPXimpact | LinkedIn">
            <a:extLst>
              <a:ext uri="{FF2B5EF4-FFF2-40B4-BE49-F238E27FC236}">
                <a16:creationId xmlns:a16="http://schemas.microsoft.com/office/drawing/2014/main" id="{EAEEE5D4-B07B-1708-F1CC-6EA1D551F4D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68503" y="3653199"/>
            <a:ext cx="1414570" cy="1414570"/>
          </a:xfrm>
          <a:prstGeom prst="ellipse">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8FC5CC7-ABE2-6C53-FE43-9FFBB87B9072}"/>
              </a:ext>
            </a:extLst>
          </p:cNvPr>
          <p:cNvSpPr/>
          <p:nvPr/>
        </p:nvSpPr>
        <p:spPr>
          <a:xfrm>
            <a:off x="7581189" y="5164545"/>
            <a:ext cx="1600118"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Paul Murray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Principal Product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TPX Impact</a:t>
            </a:r>
            <a:endPar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20E2C70-1247-0E67-09EF-7693B7A485C2}"/>
              </a:ext>
            </a:extLst>
          </p:cNvPr>
          <p:cNvSpPr/>
          <p:nvPr/>
        </p:nvSpPr>
        <p:spPr>
          <a:xfrm>
            <a:off x="10007277" y="2699720"/>
            <a:ext cx="1285929"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Hannah Nicholas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Software Developer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TPX Impact</a:t>
            </a:r>
            <a:endPar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pic>
        <p:nvPicPr>
          <p:cNvPr id="20" name="Picture 4">
            <a:extLst>
              <a:ext uri="{FF2B5EF4-FFF2-40B4-BE49-F238E27FC236}">
                <a16:creationId xmlns:a16="http://schemas.microsoft.com/office/drawing/2014/main" id="{3C87D817-FB34-20AD-7096-117CDC56359B}"/>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sharpenSoften amount="250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848930" y="1143699"/>
            <a:ext cx="1444276" cy="1455648"/>
          </a:xfrm>
          <a:prstGeom prst="ellipse">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00EEAD4-D91E-2E3F-2BAE-5E64392122D5}"/>
              </a:ext>
            </a:extLst>
          </p:cNvPr>
          <p:cNvSpPr/>
          <p:nvPr/>
        </p:nvSpPr>
        <p:spPr>
          <a:xfrm>
            <a:off x="0"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6" name="Picture 5">
            <a:extLst>
              <a:ext uri="{FF2B5EF4-FFF2-40B4-BE49-F238E27FC236}">
                <a16:creationId xmlns:a16="http://schemas.microsoft.com/office/drawing/2014/main" id="{2A3B2ED6-C4D2-6E27-2726-3A6B72807B1F}"/>
              </a:ext>
            </a:extLst>
          </p:cNvPr>
          <p:cNvPicPr>
            <a:picLocks noChangeAspect="1"/>
          </p:cNvPicPr>
          <p:nvPr/>
        </p:nvPicPr>
        <p:blipFill>
          <a:blip r:embed="rId4"/>
          <a:stretch>
            <a:fillRect/>
          </a:stretch>
        </p:blipFill>
        <p:spPr>
          <a:xfrm>
            <a:off x="11034443" y="6199368"/>
            <a:ext cx="970909" cy="469239"/>
          </a:xfrm>
          <a:prstGeom prst="rect">
            <a:avLst/>
          </a:prstGeom>
        </p:spPr>
      </p:pic>
      <p:sp>
        <p:nvSpPr>
          <p:cNvPr id="8" name="Google Shape;101;p20">
            <a:extLst>
              <a:ext uri="{FF2B5EF4-FFF2-40B4-BE49-F238E27FC236}">
                <a16:creationId xmlns:a16="http://schemas.microsoft.com/office/drawing/2014/main" id="{5A1AF3B3-BBBC-DA9D-D7ED-6B168A9DCB1C}"/>
              </a:ext>
            </a:extLst>
          </p:cNvPr>
          <p:cNvSpPr txBox="1">
            <a:spLocks noGrp="1"/>
          </p:cNvSpPr>
          <p:nvPr>
            <p:ph type="title"/>
          </p:nvPr>
        </p:nvSpPr>
        <p:spPr>
          <a:xfrm>
            <a:off x="333358" y="283323"/>
            <a:ext cx="11360800" cy="763600"/>
          </a:xfrm>
          <a:prstGeom prst="rect">
            <a:avLst/>
          </a:prstGeom>
        </p:spPr>
        <p:txBody>
          <a:bodyPr spcFirstLastPara="1" vert="horz" wrap="square" lIns="121900" tIns="121900" rIns="121900" bIns="121900" rtlCol="0" anchor="t" anchorCtr="0">
            <a:normAutofit/>
          </a:bodyPr>
          <a:lstStyle/>
          <a:p>
            <a:r>
              <a:rPr lang="en-US" sz="2800" b="1">
                <a:solidFill>
                  <a:srgbClr val="008080"/>
                </a:solidFill>
                <a:latin typeface="Open Sans"/>
                <a:ea typeface="Open Sans"/>
                <a:cs typeface="Open Sans"/>
              </a:rPr>
              <a:t>A blended team from across the council </a:t>
            </a:r>
            <a:endParaRPr lang="en-US">
              <a:solidFill>
                <a:schemeClr val="tx1">
                  <a:lumMod val="75000"/>
                  <a:lumOff val="25000"/>
                </a:schemeClr>
              </a:solidFill>
              <a:latin typeface="Open Sans"/>
              <a:ea typeface="Open Sans"/>
              <a:cs typeface="Open Sans"/>
            </a:endParaRPr>
          </a:p>
        </p:txBody>
      </p:sp>
      <p:pic>
        <p:nvPicPr>
          <p:cNvPr id="9" name="Picture 17">
            <a:extLst>
              <a:ext uri="{FF2B5EF4-FFF2-40B4-BE49-F238E27FC236}">
                <a16:creationId xmlns:a16="http://schemas.microsoft.com/office/drawing/2014/main" id="{ADBBFC73-42B6-F255-2921-0AA6441A6861}"/>
              </a:ext>
            </a:extLst>
          </p:cNvPr>
          <p:cNvPicPr>
            <a:picLocks noChangeAspect="1"/>
          </p:cNvPicPr>
          <p:nvPr/>
        </p:nvPicPr>
        <p:blipFill>
          <a:blip r:embed="rId19"/>
          <a:stretch>
            <a:fillRect/>
          </a:stretch>
        </p:blipFill>
        <p:spPr>
          <a:xfrm>
            <a:off x="9824546" y="1082671"/>
            <a:ext cx="1493043" cy="1528762"/>
          </a:xfrm>
          <a:prstGeom prst="ellipse">
            <a:avLst/>
          </a:prstGeom>
        </p:spPr>
      </p:pic>
      <p:pic>
        <p:nvPicPr>
          <p:cNvPr id="12" name="Graphic 14" descr="Add with solid fill">
            <a:extLst>
              <a:ext uri="{FF2B5EF4-FFF2-40B4-BE49-F238E27FC236}">
                <a16:creationId xmlns:a16="http://schemas.microsoft.com/office/drawing/2014/main" id="{6A67FDE8-33B1-7200-1289-780DE542B59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2700000">
            <a:off x="3160812" y="3787160"/>
            <a:ext cx="1201947" cy="1216324"/>
          </a:xfrm>
          <a:prstGeom prst="rect">
            <a:avLst/>
          </a:prstGeom>
        </p:spPr>
      </p:pic>
    </p:spTree>
    <p:extLst>
      <p:ext uri="{BB962C8B-B14F-4D97-AF65-F5344CB8AC3E}">
        <p14:creationId xmlns:p14="http://schemas.microsoft.com/office/powerpoint/2010/main" val="247692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20"/>
          <p:cNvSpPr txBox="1">
            <a:spLocks noGrp="1"/>
          </p:cNvSpPr>
          <p:nvPr>
            <p:ph type="sldNum" idx="12"/>
          </p:nvPr>
        </p:nvSpPr>
        <p:spPr>
          <a:xfrm>
            <a:off x="11104245" y="6272168"/>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600" b="0" i="0" u="none" strike="noStrike" kern="1200" cap="none" spc="0" normalizeH="0" baseline="0" noProof="0">
                <a:ln>
                  <a:noFill/>
                </a:ln>
                <a:solidFill>
                  <a:prstClr val="black">
                    <a:tint val="75000"/>
                  </a:prstClr>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sz="1600" b="0" i="0" u="none" strike="noStrike" kern="1200" cap="none" spc="0" normalizeH="0" baseline="0" noProof="0">
              <a:ln>
                <a:noFill/>
              </a:ln>
              <a:solidFill>
                <a:prstClr val="black">
                  <a:tint val="75000"/>
                </a:prstClr>
              </a:solidFill>
              <a:effectLst/>
              <a:uLnTx/>
              <a:uFillTx/>
              <a:latin typeface="Open Sans"/>
              <a:ea typeface="Open Sans"/>
              <a:cs typeface="Open Sans"/>
              <a:sym typeface="Open Sans"/>
            </a:endParaRPr>
          </a:p>
        </p:txBody>
      </p:sp>
      <p:sp>
        <p:nvSpPr>
          <p:cNvPr id="21" name="Rectangle 20">
            <a:extLst>
              <a:ext uri="{FF2B5EF4-FFF2-40B4-BE49-F238E27FC236}">
                <a16:creationId xmlns:a16="http://schemas.microsoft.com/office/drawing/2014/main" id="{45BEF85C-F98E-A44F-AE61-FEFEA43F9913}"/>
              </a:ext>
            </a:extLst>
          </p:cNvPr>
          <p:cNvSpPr/>
          <p:nvPr/>
        </p:nvSpPr>
        <p:spPr>
          <a:xfrm>
            <a:off x="5155131" y="5194081"/>
            <a:ext cx="1790875" cy="553998"/>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Alysia-Marie Annett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Senior Content Designer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Digital and Customer Services </a:t>
            </a:r>
          </a:p>
        </p:txBody>
      </p:sp>
      <p:sp>
        <p:nvSpPr>
          <p:cNvPr id="22" name="Rectangle 21">
            <a:extLst>
              <a:ext uri="{FF2B5EF4-FFF2-40B4-BE49-F238E27FC236}">
                <a16:creationId xmlns:a16="http://schemas.microsoft.com/office/drawing/2014/main" id="{F70EDC04-8D9B-1347-B2F7-37806C765580}"/>
              </a:ext>
            </a:extLst>
          </p:cNvPr>
          <p:cNvSpPr/>
          <p:nvPr/>
        </p:nvSpPr>
        <p:spPr>
          <a:xfrm>
            <a:off x="283665" y="2733915"/>
            <a:ext cx="2184765" cy="553998"/>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Steve Ollier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Principal Performance Officer</a:t>
            </a:r>
            <a:br>
              <a:rPr kumimoji="0" lang="en-GB" sz="10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br>
            <a:r>
              <a:rPr kumimoji="0" lang="en-GB"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Health &amp; Adult Services</a:t>
            </a:r>
            <a:endPar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1851058-8F0B-1C4F-900E-F0F7523C54B1}"/>
              </a:ext>
            </a:extLst>
          </p:cNvPr>
          <p:cNvSpPr/>
          <p:nvPr/>
        </p:nvSpPr>
        <p:spPr>
          <a:xfrm>
            <a:off x="495866" y="5238820"/>
            <a:ext cx="2108658" cy="553998"/>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pitchFamily="34" charset="0"/>
                <a:ea typeface="+mn-ea"/>
                <a:cs typeface="+mn-cs"/>
              </a:rPr>
              <a:t>Alex Sturtivant</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404040"/>
                </a:solidFill>
                <a:effectLst/>
                <a:uLnTx/>
                <a:uFillTx/>
                <a:latin typeface="Calibri" panose="020F0502020204030204" pitchFamily="34" charset="0"/>
                <a:ea typeface="+mn-ea"/>
                <a:cs typeface="+mn-cs"/>
              </a:rPr>
              <a:t>Product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Digital and Customer Services </a:t>
            </a:r>
          </a:p>
        </p:txBody>
      </p:sp>
      <p:sp>
        <p:nvSpPr>
          <p:cNvPr id="25" name="Rectangle 24">
            <a:extLst>
              <a:ext uri="{FF2B5EF4-FFF2-40B4-BE49-F238E27FC236}">
                <a16:creationId xmlns:a16="http://schemas.microsoft.com/office/drawing/2014/main" id="{810A8215-6CDE-F44C-A4A0-925391073DF7}"/>
              </a:ext>
            </a:extLst>
          </p:cNvPr>
          <p:cNvSpPr/>
          <p:nvPr/>
        </p:nvSpPr>
        <p:spPr>
          <a:xfrm>
            <a:off x="2647267" y="5235750"/>
            <a:ext cx="2184765" cy="553998"/>
          </a:xfrm>
          <a:prstGeom prst="rect">
            <a:avLst/>
          </a:prstGeom>
          <a:solidFill>
            <a:schemeClr val="bg1"/>
          </a:solidFill>
        </p:spPr>
        <p:txBody>
          <a:bodyPr wrap="square" lIns="91440" tIns="45720" rIns="91440" bIns="45720" anchor="t">
            <a:spAutoFit/>
          </a:bodyPr>
          <a:lstStyle/>
          <a:p>
            <a:pPr algn="ctr">
              <a:defRPr/>
            </a:pPr>
            <a:r>
              <a:rPr lang="en-GB" sz="1000" b="1">
                <a:solidFill>
                  <a:srgbClr val="008080"/>
                </a:solidFill>
                <a:latin typeface="Calibri" panose="020F0502020204030204"/>
              </a:rPr>
              <a:t>Darren McCormac</a:t>
            </a:r>
            <a:endParaRPr lang="en-U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Calibri" panose="020F0502020204030204"/>
                <a:ea typeface="+mn-ea"/>
                <a:cs typeface="+mn-cs"/>
              </a:rPr>
              <a:t>Senior Delivery Manager</a:t>
            </a:r>
            <a:endParaRPr kumimoji="0" lang="en-US" sz="1000" b="1" i="0" u="none" strike="noStrike" kern="1200" cap="none" spc="0" normalizeH="0" baseline="0" noProof="0">
              <a:ln>
                <a:noFill/>
              </a:ln>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Digital and Customer Services </a:t>
            </a:r>
            <a:endParaRPr lang="en-US" sz="1000" b="1" i="0" u="none" strike="noStrike" kern="1200" cap="none" spc="0" normalizeH="0" baseline="0" noProof="0">
              <a:ln>
                <a:noFill/>
              </a:ln>
              <a:solidFill>
                <a:schemeClr val="bg1">
                  <a:lumMod val="65000"/>
                </a:schemeClr>
              </a:solidFill>
              <a:effectLst/>
              <a:uLnTx/>
              <a:uFillTx/>
              <a:latin typeface="Calibri" panose="020F0502020204030204"/>
              <a:ea typeface="Calibri"/>
              <a:cs typeface="Calibri"/>
            </a:endParaRPr>
          </a:p>
        </p:txBody>
      </p:sp>
      <p:pic>
        <p:nvPicPr>
          <p:cNvPr id="31" name="Picture 5">
            <a:extLst>
              <a:ext uri="{FF2B5EF4-FFF2-40B4-BE49-F238E27FC236}">
                <a16:creationId xmlns:a16="http://schemas.microsoft.com/office/drawing/2014/main" id="{0FE5C9A0-804D-8949-B352-425A1BA24362}"/>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39" name="Rectangle 38">
            <a:extLst>
              <a:ext uri="{FF2B5EF4-FFF2-40B4-BE49-F238E27FC236}">
                <a16:creationId xmlns:a16="http://schemas.microsoft.com/office/drawing/2014/main" id="{57986A0E-5C96-C440-95D9-7E0F32F7F3AD}"/>
              </a:ext>
            </a:extLst>
          </p:cNvPr>
          <p:cNvSpPr/>
          <p:nvPr/>
        </p:nvSpPr>
        <p:spPr>
          <a:xfrm>
            <a:off x="5118320" y="2699720"/>
            <a:ext cx="1790875"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Jenny Thai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Senior Product Designer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Digital and Customer Services </a:t>
            </a:r>
          </a:p>
        </p:txBody>
      </p:sp>
      <p:pic>
        <p:nvPicPr>
          <p:cNvPr id="7" name="Picture 8">
            <a:extLst>
              <a:ext uri="{FF2B5EF4-FFF2-40B4-BE49-F238E27FC236}">
                <a16:creationId xmlns:a16="http://schemas.microsoft.com/office/drawing/2014/main" id="{7AA81DA5-E39A-452C-8272-95B1548189A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rot="-180000">
            <a:off x="5304924" y="3690369"/>
            <a:ext cx="1457575" cy="1418400"/>
          </a:xfrm>
          <a:prstGeom prst="rect">
            <a:avLst/>
          </a:prstGeom>
        </p:spPr>
      </p:pic>
      <p:pic>
        <p:nvPicPr>
          <p:cNvPr id="1028" name="Picture 4">
            <a:extLst>
              <a:ext uri="{FF2B5EF4-FFF2-40B4-BE49-F238E27FC236}">
                <a16:creationId xmlns:a16="http://schemas.microsoft.com/office/drawing/2014/main" id="{CEA4EBD8-A8AE-B241-A888-96956B15A1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5850" y="1143699"/>
            <a:ext cx="1418400" cy="1418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7443814-1B31-734A-9DC7-F830A83AE7E8}"/>
              </a:ext>
            </a:extLst>
          </p:cNvPr>
          <p:cNvPicPr>
            <a:picLocks noChangeAspect="1" noChangeArrowheads="1"/>
          </p:cNvPicPr>
          <p:nvPr/>
        </p:nvPicPr>
        <p:blipFill>
          <a:blip r:embed="rId7"/>
          <a:stretch>
            <a:fillRect/>
          </a:stretch>
        </p:blipFill>
        <p:spPr bwMode="auto">
          <a:xfrm>
            <a:off x="3044550" y="3701239"/>
            <a:ext cx="1392522" cy="1387292"/>
          </a:xfrm>
          <a:prstGeom prst="flowChartConnector">
            <a:avLst/>
          </a:prstGeom>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9315F05-ED64-493E-AB99-585880FD7C8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8208" y="3682799"/>
            <a:ext cx="1384631" cy="13889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6937D3A-9855-B54B-B537-02912F84682F}"/>
              </a:ext>
            </a:extLst>
          </p:cNvPr>
          <p:cNvPicPr>
            <a:picLocks noChangeAspect="1"/>
          </p:cNvPicPr>
          <p:nvPr/>
        </p:nvPicPr>
        <p:blipFill>
          <a:blip r:embed="rId9"/>
          <a:stretch>
            <a:fillRect/>
          </a:stretch>
        </p:blipFill>
        <p:spPr>
          <a:xfrm>
            <a:off x="727273" y="1193033"/>
            <a:ext cx="1373656" cy="1418400"/>
          </a:xfrm>
          <a:prstGeom prst="rect">
            <a:avLst/>
          </a:prstGeom>
        </p:spPr>
      </p:pic>
      <p:sp>
        <p:nvSpPr>
          <p:cNvPr id="28" name="Rectangle 27">
            <a:extLst>
              <a:ext uri="{FF2B5EF4-FFF2-40B4-BE49-F238E27FC236}">
                <a16:creationId xmlns:a16="http://schemas.microsoft.com/office/drawing/2014/main" id="{A0721162-8C50-634C-90CF-921EF3B89129}"/>
              </a:ext>
            </a:extLst>
          </p:cNvPr>
          <p:cNvSpPr/>
          <p:nvPr/>
        </p:nvSpPr>
        <p:spPr>
          <a:xfrm>
            <a:off x="9816490" y="5190251"/>
            <a:ext cx="1790876"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Lingjing Yin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Head of Product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Digital and Customer Services </a:t>
            </a:r>
          </a:p>
        </p:txBody>
      </p:sp>
      <p:sp>
        <p:nvSpPr>
          <p:cNvPr id="32" name="Rectangle 31">
            <a:extLst>
              <a:ext uri="{FF2B5EF4-FFF2-40B4-BE49-F238E27FC236}">
                <a16:creationId xmlns:a16="http://schemas.microsoft.com/office/drawing/2014/main" id="{F521E50F-A466-DE47-8D4E-FF12DA20B209}"/>
              </a:ext>
            </a:extLst>
          </p:cNvPr>
          <p:cNvSpPr/>
          <p:nvPr/>
        </p:nvSpPr>
        <p:spPr>
          <a:xfrm>
            <a:off x="3204621" y="2733915"/>
            <a:ext cx="1098378" cy="553998"/>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Hibak Yusuf</a:t>
            </a:r>
          </a:p>
          <a:p>
            <a:pPr algn="ctr">
              <a:defRPr/>
            </a:pPr>
            <a:r>
              <a:rPr lang="en-GB" sz="1000" b="1">
                <a:latin typeface="Calibri" panose="020F0502020204030204"/>
              </a:rPr>
              <a:t>FIS </a:t>
            </a:r>
            <a:r>
              <a:rPr kumimoji="0" lang="en-GB" sz="1000" b="1" i="0" u="none" strike="noStrike" kern="1200" cap="none" spc="0" normalizeH="0" baseline="0" noProof="0">
                <a:ln>
                  <a:noFill/>
                </a:ln>
                <a:effectLst/>
                <a:uLnTx/>
                <a:uFillTx/>
                <a:latin typeface="Calibri" panose="020F0502020204030204"/>
                <a:ea typeface="+mn-ea"/>
                <a:cs typeface="+mn-cs"/>
              </a:rPr>
              <a:t>Team Leader</a:t>
            </a:r>
            <a:endParaRPr lang="en-GB" sz="1000" b="1" i="0" u="none" strike="noStrike" kern="1200" cap="none" spc="0" normalizeH="0" baseline="0" noProof="0">
              <a:ln>
                <a:noFill/>
              </a:ln>
              <a:effectLst/>
              <a:uLnTx/>
              <a:uFillTx/>
              <a:latin typeface="Calibri" panose="020F0502020204030204"/>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2">
                    <a:lumMod val="75000"/>
                  </a:schemeClr>
                </a:solidFill>
                <a:effectLst/>
                <a:uLnTx/>
                <a:uFillTx/>
                <a:latin typeface="Calibri" panose="020F0502020204030204"/>
                <a:ea typeface="+mn-ea"/>
                <a:cs typeface="+mn-cs"/>
              </a:rPr>
              <a:t>Children Services</a:t>
            </a:r>
            <a:endParaRPr kumimoji="0" lang="en-US" sz="1000" b="1" i="0" u="none" strike="noStrike" kern="1200" cap="none" spc="0" normalizeH="0" baseline="0" noProof="0">
              <a:ln>
                <a:noFill/>
              </a:ln>
              <a:solidFill>
                <a:schemeClr val="bg2">
                  <a:lumMod val="75000"/>
                </a:scheme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28D05C4-DD28-F24D-AD98-0E704C857C8A}"/>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3006933" y="1193033"/>
            <a:ext cx="1418401" cy="1418401"/>
          </a:xfrm>
          <a:prstGeom prst="rect">
            <a:avLst/>
          </a:prstGeom>
        </p:spPr>
      </p:pic>
      <p:pic>
        <p:nvPicPr>
          <p:cNvPr id="5" name="Picture 4">
            <a:extLst>
              <a:ext uri="{FF2B5EF4-FFF2-40B4-BE49-F238E27FC236}">
                <a16:creationId xmlns:a16="http://schemas.microsoft.com/office/drawing/2014/main" id="{2D1B3CD5-5150-E048-94E6-98DC08D71906}"/>
              </a:ext>
            </a:extLst>
          </p:cNvPr>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Lst>
          </a:blip>
          <a:stretch>
            <a:fillRect/>
          </a:stretch>
        </p:blipFill>
        <p:spPr>
          <a:xfrm>
            <a:off x="9989078" y="3653199"/>
            <a:ext cx="1414570" cy="1414570"/>
          </a:xfrm>
          <a:prstGeom prst="rect">
            <a:avLst/>
          </a:prstGeom>
        </p:spPr>
      </p:pic>
      <p:pic>
        <p:nvPicPr>
          <p:cNvPr id="3" name="Picture 2" descr="Lizzie Cullen Davison – Medium">
            <a:extLst>
              <a:ext uri="{FF2B5EF4-FFF2-40B4-BE49-F238E27FC236}">
                <a16:creationId xmlns:a16="http://schemas.microsoft.com/office/drawing/2014/main" id="{F1A386CE-32B6-4706-A1E4-D3C10ED6EB2A}"/>
              </a:ext>
            </a:extLst>
          </p:cNvPr>
          <p:cNvPicPr>
            <a:picLocks noChangeAspect="1" noChangeArrowheads="1"/>
          </p:cNvPicPr>
          <p:nvPr/>
        </p:nvPicPr>
        <p:blipFill>
          <a:blip r:embed="rId14">
            <a:grayscl/>
            <a:extLst>
              <a:ext uri="{28A0092B-C50C-407E-A947-70E740481C1C}">
                <a14:useLocalDpi xmlns:a14="http://schemas.microsoft.com/office/drawing/2010/main" val="0"/>
              </a:ext>
            </a:extLst>
          </a:blip>
          <a:srcRect/>
          <a:stretch>
            <a:fillRect/>
          </a:stretch>
        </p:blipFill>
        <p:spPr bwMode="auto">
          <a:xfrm>
            <a:off x="7529305" y="1143699"/>
            <a:ext cx="1414570" cy="1414570"/>
          </a:xfrm>
          <a:prstGeom prst="ellipse">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DD55F693-6EC9-41CB-BFBB-DBEEB5714462}"/>
              </a:ext>
            </a:extLst>
          </p:cNvPr>
          <p:cNvSpPr/>
          <p:nvPr/>
        </p:nvSpPr>
        <p:spPr>
          <a:xfrm>
            <a:off x="7655346" y="2699720"/>
            <a:ext cx="1285929"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Lizzie Cullen Davison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Software Developer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TPX Impact</a:t>
            </a:r>
            <a:endPar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pic>
        <p:nvPicPr>
          <p:cNvPr id="11" name="Picture 2" descr="Paul Murray - Principal Product Manager - TPXimpact | LinkedIn">
            <a:extLst>
              <a:ext uri="{FF2B5EF4-FFF2-40B4-BE49-F238E27FC236}">
                <a16:creationId xmlns:a16="http://schemas.microsoft.com/office/drawing/2014/main" id="{EAEEE5D4-B07B-1708-F1CC-6EA1D551F4D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68503" y="3653199"/>
            <a:ext cx="1414570" cy="1414570"/>
          </a:xfrm>
          <a:prstGeom prst="ellipse">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8FC5CC7-ABE2-6C53-FE43-9FFBB87B9072}"/>
              </a:ext>
            </a:extLst>
          </p:cNvPr>
          <p:cNvSpPr/>
          <p:nvPr/>
        </p:nvSpPr>
        <p:spPr>
          <a:xfrm>
            <a:off x="7581189" y="5164545"/>
            <a:ext cx="1600118"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Paul Murray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Principal Product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TPX Impact</a:t>
            </a:r>
            <a:endPar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20E2C70-1247-0E67-09EF-7693B7A485C2}"/>
              </a:ext>
            </a:extLst>
          </p:cNvPr>
          <p:cNvSpPr/>
          <p:nvPr/>
        </p:nvSpPr>
        <p:spPr>
          <a:xfrm>
            <a:off x="10007277" y="2699720"/>
            <a:ext cx="1285929"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Hannah Nicholas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Software Developer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TPX Impact</a:t>
            </a:r>
            <a:endPar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pic>
        <p:nvPicPr>
          <p:cNvPr id="20" name="Picture 4">
            <a:extLst>
              <a:ext uri="{FF2B5EF4-FFF2-40B4-BE49-F238E27FC236}">
                <a16:creationId xmlns:a16="http://schemas.microsoft.com/office/drawing/2014/main" id="{3C87D817-FB34-20AD-7096-117CDC56359B}"/>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sharpenSoften amount="250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848930" y="1143699"/>
            <a:ext cx="1444276" cy="1455648"/>
          </a:xfrm>
          <a:prstGeom prst="ellipse">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00EEAD4-D91E-2E3F-2BAE-5E64392122D5}"/>
              </a:ext>
            </a:extLst>
          </p:cNvPr>
          <p:cNvSpPr/>
          <p:nvPr/>
        </p:nvSpPr>
        <p:spPr>
          <a:xfrm>
            <a:off x="0"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6" name="Picture 5">
            <a:extLst>
              <a:ext uri="{FF2B5EF4-FFF2-40B4-BE49-F238E27FC236}">
                <a16:creationId xmlns:a16="http://schemas.microsoft.com/office/drawing/2014/main" id="{2A3B2ED6-C4D2-6E27-2726-3A6B72807B1F}"/>
              </a:ext>
            </a:extLst>
          </p:cNvPr>
          <p:cNvPicPr>
            <a:picLocks noChangeAspect="1"/>
          </p:cNvPicPr>
          <p:nvPr/>
        </p:nvPicPr>
        <p:blipFill>
          <a:blip r:embed="rId3"/>
          <a:stretch>
            <a:fillRect/>
          </a:stretch>
        </p:blipFill>
        <p:spPr>
          <a:xfrm>
            <a:off x="11034443" y="6199368"/>
            <a:ext cx="970909" cy="469239"/>
          </a:xfrm>
          <a:prstGeom prst="rect">
            <a:avLst/>
          </a:prstGeom>
        </p:spPr>
      </p:pic>
      <p:sp>
        <p:nvSpPr>
          <p:cNvPr id="8" name="Google Shape;101;p20">
            <a:extLst>
              <a:ext uri="{FF2B5EF4-FFF2-40B4-BE49-F238E27FC236}">
                <a16:creationId xmlns:a16="http://schemas.microsoft.com/office/drawing/2014/main" id="{5A1AF3B3-BBBC-DA9D-D7ED-6B168A9DCB1C}"/>
              </a:ext>
            </a:extLst>
          </p:cNvPr>
          <p:cNvSpPr txBox="1">
            <a:spLocks noGrp="1"/>
          </p:cNvSpPr>
          <p:nvPr>
            <p:ph type="title"/>
          </p:nvPr>
        </p:nvSpPr>
        <p:spPr>
          <a:xfrm>
            <a:off x="333358" y="283323"/>
            <a:ext cx="11360800" cy="763600"/>
          </a:xfrm>
          <a:prstGeom prst="rect">
            <a:avLst/>
          </a:prstGeom>
        </p:spPr>
        <p:txBody>
          <a:bodyPr spcFirstLastPara="1" vert="horz" wrap="square" lIns="121900" tIns="121900" rIns="121900" bIns="121900" rtlCol="0" anchor="t" anchorCtr="0">
            <a:normAutofit/>
          </a:bodyPr>
          <a:lstStyle/>
          <a:p>
            <a:r>
              <a:rPr lang="en-US" sz="2800" b="1">
                <a:solidFill>
                  <a:srgbClr val="008080"/>
                </a:solidFill>
                <a:latin typeface="Open Sans"/>
                <a:ea typeface="Open Sans"/>
                <a:cs typeface="Open Sans"/>
              </a:rPr>
              <a:t>A blended team from across the council </a:t>
            </a:r>
            <a:endParaRPr lang="en-US">
              <a:solidFill>
                <a:schemeClr val="tx1">
                  <a:lumMod val="75000"/>
                  <a:lumOff val="25000"/>
                </a:schemeClr>
              </a:solidFill>
              <a:latin typeface="Open Sans"/>
              <a:ea typeface="Open Sans"/>
              <a:cs typeface="Open Sans"/>
            </a:endParaRPr>
          </a:p>
        </p:txBody>
      </p:sp>
      <p:pic>
        <p:nvPicPr>
          <p:cNvPr id="9" name="Picture 17">
            <a:extLst>
              <a:ext uri="{FF2B5EF4-FFF2-40B4-BE49-F238E27FC236}">
                <a16:creationId xmlns:a16="http://schemas.microsoft.com/office/drawing/2014/main" id="{ADBBFC73-42B6-F255-2921-0AA6441A6861}"/>
              </a:ext>
            </a:extLst>
          </p:cNvPr>
          <p:cNvPicPr>
            <a:picLocks noChangeAspect="1"/>
          </p:cNvPicPr>
          <p:nvPr/>
        </p:nvPicPr>
        <p:blipFill>
          <a:blip r:embed="rId18"/>
          <a:stretch>
            <a:fillRect/>
          </a:stretch>
        </p:blipFill>
        <p:spPr>
          <a:xfrm>
            <a:off x="9824546" y="1082671"/>
            <a:ext cx="1493043" cy="1528762"/>
          </a:xfrm>
          <a:prstGeom prst="ellipse">
            <a:avLst/>
          </a:prstGeom>
        </p:spPr>
      </p:pic>
    </p:spTree>
    <p:extLst>
      <p:ext uri="{BB962C8B-B14F-4D97-AF65-F5344CB8AC3E}">
        <p14:creationId xmlns:p14="http://schemas.microsoft.com/office/powerpoint/2010/main" val="1784068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567250" y="1375855"/>
            <a:ext cx="893235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chemeClr val="tx1">
                    <a:lumMod val="75000"/>
                    <a:lumOff val="25000"/>
                  </a:schemeClr>
                </a:solidFill>
                <a:latin typeface="Open Sans"/>
                <a:ea typeface="Open Sans"/>
                <a:cs typeface="Open Sans"/>
              </a:rPr>
              <a:t>To design a community directory product that:</a:t>
            </a:r>
          </a:p>
          <a:p>
            <a:endParaRPr lang="en-GB" sz="2400" b="1">
              <a:solidFill>
                <a:schemeClr val="tx1">
                  <a:lumMod val="75000"/>
                  <a:lumOff val="25000"/>
                </a:schemeClr>
              </a:solidFill>
              <a:latin typeface="Open Sans"/>
              <a:ea typeface="Open Sans"/>
              <a:cs typeface="Open Sans"/>
            </a:endParaRPr>
          </a:p>
          <a:p>
            <a:pPr marL="514350" indent="-514350">
              <a:buFontTx/>
              <a:buAutoNum type="arabicParenR"/>
            </a:pPr>
            <a:r>
              <a:rPr lang="en-GB" sz="2400">
                <a:solidFill>
                  <a:schemeClr val="tx1">
                    <a:lumMod val="75000"/>
                    <a:lumOff val="25000"/>
                  </a:schemeClr>
                </a:solidFill>
                <a:latin typeface="Open Sans"/>
                <a:ea typeface="Open Sans"/>
                <a:cs typeface="Open Sans"/>
              </a:rPr>
              <a:t>makes it easy for residents to understand and connect to the support available in their local community </a:t>
            </a:r>
          </a:p>
          <a:p>
            <a:pPr marL="514350" indent="-514350">
              <a:buFontTx/>
              <a:buAutoNum type="arabicParenR"/>
            </a:pPr>
            <a:endParaRPr lang="en-GB" sz="2400">
              <a:solidFill>
                <a:schemeClr val="tx1">
                  <a:lumMod val="75000"/>
                  <a:lumOff val="25000"/>
                </a:schemeClr>
              </a:solidFill>
              <a:latin typeface="Open Sans"/>
              <a:ea typeface="Open Sans"/>
              <a:cs typeface="Open Sans"/>
            </a:endParaRPr>
          </a:p>
          <a:p>
            <a:pPr marL="514350" indent="-514350">
              <a:buFontTx/>
              <a:buAutoNum type="arabicParenR"/>
            </a:pPr>
            <a:r>
              <a:rPr lang="en-GB" sz="2400">
                <a:solidFill>
                  <a:schemeClr val="tx1">
                    <a:lumMod val="75000"/>
                    <a:lumOff val="25000"/>
                  </a:schemeClr>
                </a:solidFill>
                <a:latin typeface="Open Sans"/>
                <a:ea typeface="Open Sans"/>
                <a:cs typeface="Open Sans"/>
              </a:rPr>
              <a:t>creates a more sustainable and devolved way to publish and update content for all organisations and service providers involved</a:t>
            </a:r>
            <a:endParaRPr lang="en-GB">
              <a:solidFill>
                <a:schemeClr val="tx1">
                  <a:lumMod val="75000"/>
                  <a:lumOff val="25000"/>
                </a:schemeClr>
              </a:solidFill>
            </a:endParaRPr>
          </a:p>
          <a:p>
            <a:pPr marL="514350" indent="-514350">
              <a:buAutoNum type="arabicParenR"/>
            </a:pPr>
            <a:endParaRPr lang="en-GB" sz="2400">
              <a:solidFill>
                <a:schemeClr val="tx1">
                  <a:lumMod val="75000"/>
                  <a:lumOff val="25000"/>
                </a:schemeClr>
              </a:solidFill>
              <a:latin typeface="Open Sans"/>
              <a:ea typeface="Open Sans"/>
              <a:cs typeface="Open Sans"/>
            </a:endParaRPr>
          </a:p>
          <a:p>
            <a:pPr marL="514350" indent="-514350">
              <a:buAutoNum type="arabicParenR"/>
            </a:pPr>
            <a:r>
              <a:rPr lang="en-GB" sz="2400">
                <a:solidFill>
                  <a:schemeClr val="tx1">
                    <a:lumMod val="75000"/>
                    <a:lumOff val="25000"/>
                  </a:schemeClr>
                </a:solidFill>
                <a:latin typeface="Open Sans"/>
                <a:ea typeface="Open Sans"/>
                <a:cs typeface="Open Sans"/>
              </a:rPr>
              <a:t>is reusable and easy to adopt for other local authorities</a:t>
            </a:r>
          </a:p>
        </p:txBody>
      </p:sp>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2340705"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Our mission</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8D1A3D43-7B6C-40C2-9709-7E700B124F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6532" y="9629"/>
            <a:ext cx="1933087" cy="1933087"/>
          </a:xfrm>
          <a:prstGeom prst="rect">
            <a:avLst/>
          </a:prstGeom>
        </p:spPr>
      </p:pic>
    </p:spTree>
    <p:extLst>
      <p:ext uri="{BB962C8B-B14F-4D97-AF65-F5344CB8AC3E}">
        <p14:creationId xmlns:p14="http://schemas.microsoft.com/office/powerpoint/2010/main" val="540860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DD4595C9-0964-6747-BD66-03E996E95B24}"/>
              </a:ext>
            </a:extLst>
          </p:cNvPr>
          <p:cNvPicPr>
            <a:picLocks noChangeAspect="1"/>
          </p:cNvPicPr>
          <p:nvPr/>
        </p:nvPicPr>
        <p:blipFill rotWithShape="1">
          <a:blip r:embed="rId4">
            <a:extLst>
              <a:ext uri="{28A0092B-C50C-407E-A947-70E740481C1C}">
                <a14:useLocalDpi xmlns:a14="http://schemas.microsoft.com/office/drawing/2010/main" val="0"/>
              </a:ext>
            </a:extLst>
          </a:blip>
          <a:srcRect t="1246"/>
          <a:stretch/>
        </p:blipFill>
        <p:spPr>
          <a:xfrm>
            <a:off x="898726" y="952536"/>
            <a:ext cx="10666864" cy="4501331"/>
          </a:xfrm>
          <a:prstGeom prst="rect">
            <a:avLst/>
          </a:prstGeom>
        </p:spPr>
      </p:pic>
      <p:sp>
        <p:nvSpPr>
          <p:cNvPr id="102" name="Google Shape;102;p20"/>
          <p:cNvSpPr txBox="1">
            <a:spLocks noGrp="1"/>
          </p:cNvSpPr>
          <p:nvPr>
            <p:ph type="sldNum" idx="12"/>
          </p:nvPr>
        </p:nvSpPr>
        <p:spPr>
          <a:xfrm>
            <a:off x="11460400" y="6333200"/>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600" b="0" i="0" u="none" strike="noStrike" kern="1200" cap="none" spc="0" normalizeH="0" baseline="0" noProof="0">
                <a:ln>
                  <a:noFill/>
                </a:ln>
                <a:solidFill>
                  <a:prstClr val="black">
                    <a:tint val="75000"/>
                  </a:prstClr>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sz="1600" b="0" i="0" u="none" strike="noStrike" kern="1200" cap="none" spc="0" normalizeH="0" baseline="0" noProof="0">
              <a:ln>
                <a:noFill/>
              </a:ln>
              <a:solidFill>
                <a:prstClr val="black">
                  <a:tint val="75000"/>
                </a:prstClr>
              </a:solidFill>
              <a:effectLst/>
              <a:uLnTx/>
              <a:uFillTx/>
              <a:latin typeface="Open Sans"/>
              <a:ea typeface="Open Sans"/>
              <a:cs typeface="Open Sans"/>
              <a:sym typeface="Open Sans"/>
            </a:endParaRPr>
          </a:p>
        </p:txBody>
      </p:sp>
      <p:sp>
        <p:nvSpPr>
          <p:cNvPr id="101" name="Google Shape;101;p20"/>
          <p:cNvSpPr txBox="1">
            <a:spLocks noGrp="1"/>
          </p:cNvSpPr>
          <p:nvPr>
            <p:ph type="title"/>
          </p:nvPr>
        </p:nvSpPr>
        <p:spPr>
          <a:xfrm>
            <a:off x="313998" y="305233"/>
            <a:ext cx="8655341" cy="763600"/>
          </a:xfrm>
          <a:prstGeom prst="rect">
            <a:avLst/>
          </a:prstGeom>
          <a:noFill/>
          <a:ln>
            <a:noFill/>
          </a:ln>
        </p:spPr>
        <p:txBody>
          <a:bodyPr spcFirstLastPara="1" vert="horz" wrap="square" lIns="121900" tIns="121900" rIns="121900" bIns="121900" rtlCol="0" anchor="t" anchorCtr="0">
            <a:noAutofit/>
          </a:bodyPr>
          <a:lstStyle/>
          <a:p>
            <a:pPr rtl="0">
              <a:spcBef>
                <a:spcPts val="0"/>
              </a:spcBef>
              <a:spcAft>
                <a:spcPts val="0"/>
              </a:spcAft>
            </a:pPr>
            <a:r>
              <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rPr>
              <a:t>Our delivery plan</a:t>
            </a:r>
          </a:p>
        </p:txBody>
      </p:sp>
      <p:sp>
        <p:nvSpPr>
          <p:cNvPr id="2" name="TextBox 1">
            <a:extLst>
              <a:ext uri="{FF2B5EF4-FFF2-40B4-BE49-F238E27FC236}">
                <a16:creationId xmlns:a16="http://schemas.microsoft.com/office/drawing/2014/main" id="{4B38058E-0AA3-4BC8-AC04-6B29251C872F}"/>
              </a:ext>
            </a:extLst>
          </p:cNvPr>
          <p:cNvSpPr txBox="1"/>
          <p:nvPr/>
        </p:nvSpPr>
        <p:spPr>
          <a:xfrm>
            <a:off x="807039" y="6150515"/>
            <a:ext cx="218497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Understand</a:t>
            </a:r>
            <a:r>
              <a:rPr kumimoji="0" lang="en-GB" sz="1400" b="0"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 the context and problems</a:t>
            </a:r>
          </a:p>
        </p:txBody>
      </p:sp>
      <p:sp>
        <p:nvSpPr>
          <p:cNvPr id="9" name="TextBox 8">
            <a:extLst>
              <a:ext uri="{FF2B5EF4-FFF2-40B4-BE49-F238E27FC236}">
                <a16:creationId xmlns:a16="http://schemas.microsoft.com/office/drawing/2014/main" id="{EF783F39-0779-4CF5-AFB6-44D542606537}"/>
              </a:ext>
            </a:extLst>
          </p:cNvPr>
          <p:cNvSpPr txBox="1"/>
          <p:nvPr/>
        </p:nvSpPr>
        <p:spPr>
          <a:xfrm>
            <a:off x="3175554" y="6043450"/>
            <a:ext cx="22723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A5A5A5"/>
              </a:solidFill>
              <a:effectLst/>
              <a:uLnTx/>
              <a:uFillTx/>
              <a:latin typeface="Calibri" panose="020F0502020204030204"/>
              <a:ea typeface="+mn-ea"/>
              <a:cs typeface="Calibri"/>
            </a:endParaRPr>
          </a:p>
        </p:txBody>
      </p:sp>
      <p:sp>
        <p:nvSpPr>
          <p:cNvPr id="10" name="TextBox 9">
            <a:extLst>
              <a:ext uri="{FF2B5EF4-FFF2-40B4-BE49-F238E27FC236}">
                <a16:creationId xmlns:a16="http://schemas.microsoft.com/office/drawing/2014/main" id="{B6EF194F-765B-4E53-B24B-9EB2B6529C1C}"/>
              </a:ext>
            </a:extLst>
          </p:cNvPr>
          <p:cNvSpPr txBox="1"/>
          <p:nvPr/>
        </p:nvSpPr>
        <p:spPr>
          <a:xfrm>
            <a:off x="3326156" y="6150515"/>
            <a:ext cx="22723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Test</a:t>
            </a:r>
            <a:r>
              <a:rPr kumimoji="0" lang="en-GB" sz="1400" b="0"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 different solutions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to the problems </a:t>
            </a:r>
          </a:p>
        </p:txBody>
      </p:sp>
      <p:sp>
        <p:nvSpPr>
          <p:cNvPr id="12" name="TextBox 11">
            <a:extLst>
              <a:ext uri="{FF2B5EF4-FFF2-40B4-BE49-F238E27FC236}">
                <a16:creationId xmlns:a16="http://schemas.microsoft.com/office/drawing/2014/main" id="{DA74D55B-6E24-4249-8DE5-5DB35B52E849}"/>
              </a:ext>
            </a:extLst>
          </p:cNvPr>
          <p:cNvSpPr txBox="1"/>
          <p:nvPr/>
        </p:nvSpPr>
        <p:spPr>
          <a:xfrm>
            <a:off x="7242675" y="6150515"/>
            <a:ext cx="25735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Build, refine and improve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the service</a:t>
            </a:r>
          </a:p>
        </p:txBody>
      </p:sp>
      <p:sp>
        <p:nvSpPr>
          <p:cNvPr id="13" name="TextBox 12">
            <a:extLst>
              <a:ext uri="{FF2B5EF4-FFF2-40B4-BE49-F238E27FC236}">
                <a16:creationId xmlns:a16="http://schemas.microsoft.com/office/drawing/2014/main" id="{2626CFC0-D553-4F0A-AEAB-F3630A84C6C3}"/>
              </a:ext>
            </a:extLst>
          </p:cNvPr>
          <p:cNvSpPr txBox="1"/>
          <p:nvPr/>
        </p:nvSpPr>
        <p:spPr>
          <a:xfrm>
            <a:off x="612751" y="5653405"/>
            <a:ext cx="25735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bg1"/>
                </a:solidFill>
                <a:effectLst/>
                <a:highlight>
                  <a:srgbClr val="008080"/>
                </a:highlight>
                <a:uLnTx/>
                <a:uFillTx/>
                <a:latin typeface="Open Sans" panose="020B0606030504020204" pitchFamily="34" charset="0"/>
                <a:ea typeface="Open Sans" panose="020B0606030504020204" pitchFamily="34" charset="0"/>
                <a:cs typeface="Open Sans" panose="020B0606030504020204" pitchFamily="34" charset="0"/>
              </a:rPr>
              <a:t>DISCOVERY</a:t>
            </a:r>
            <a:endParaRPr kumimoji="0" lang="en-GB" sz="1800" b="0" i="0" u="none" strike="noStrike" kern="1200" cap="none" spc="0" normalizeH="0" baseline="0" noProof="0">
              <a:ln>
                <a:noFill/>
              </a:ln>
              <a:solidFill>
                <a:schemeClr val="bg1"/>
              </a:solidFill>
              <a:effectLst/>
              <a:highlight>
                <a:srgbClr val="0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6EA8634B-E0ED-4CB5-BF0F-1F61DC92C792}"/>
              </a:ext>
            </a:extLst>
          </p:cNvPr>
          <p:cNvSpPr txBox="1"/>
          <p:nvPr/>
        </p:nvSpPr>
        <p:spPr>
          <a:xfrm>
            <a:off x="3024951" y="5653405"/>
            <a:ext cx="25735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a:solidFill>
                  <a:schemeClr val="bg1"/>
                </a:solidFill>
                <a:highlight>
                  <a:srgbClr val="008080"/>
                </a:highlight>
                <a:latin typeface="Open Sans" panose="020B0606030504020204" pitchFamily="34" charset="0"/>
                <a:ea typeface="Open Sans" panose="020B0606030504020204" pitchFamily="34" charset="0"/>
                <a:cs typeface="Open Sans" panose="020B0606030504020204" pitchFamily="34" charset="0"/>
              </a:rPr>
              <a:t>ALPHA</a:t>
            </a:r>
          </a:p>
        </p:txBody>
      </p:sp>
      <p:sp>
        <p:nvSpPr>
          <p:cNvPr id="16" name="TextBox 15">
            <a:extLst>
              <a:ext uri="{FF2B5EF4-FFF2-40B4-BE49-F238E27FC236}">
                <a16:creationId xmlns:a16="http://schemas.microsoft.com/office/drawing/2014/main" id="{816ACC0A-02ED-4D67-A602-2D469BE059A7}"/>
              </a:ext>
            </a:extLst>
          </p:cNvPr>
          <p:cNvSpPr txBox="1"/>
          <p:nvPr/>
        </p:nvSpPr>
        <p:spPr>
          <a:xfrm>
            <a:off x="7182601" y="5653405"/>
            <a:ext cx="25735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bg1"/>
                </a:solidFill>
                <a:highlight>
                  <a:srgbClr val="008080"/>
                </a:highlight>
                <a:latin typeface="Open Sans" panose="020B0606030504020204" pitchFamily="34" charset="0"/>
                <a:ea typeface="Open Sans" panose="020B0606030504020204" pitchFamily="34" charset="0"/>
                <a:cs typeface="Open Sans" panose="020B0606030504020204" pitchFamily="34" charset="0"/>
              </a:rPr>
              <a:t>B</a:t>
            </a:r>
            <a:r>
              <a:rPr lang="en-GB" b="1">
                <a:solidFill>
                  <a:schemeClr val="bg1"/>
                </a:solidFill>
                <a:highlight>
                  <a:srgbClr val="008080"/>
                </a:highlight>
                <a:latin typeface="Open Sans" panose="020B0606030504020204" pitchFamily="34" charset="0"/>
                <a:ea typeface="Open Sans" panose="020B0606030504020204" pitchFamily="34" charset="0"/>
                <a:cs typeface="Open Sans" panose="020B0606030504020204" pitchFamily="34" charset="0"/>
              </a:rPr>
              <a:t>ETA</a:t>
            </a:r>
          </a:p>
        </p:txBody>
      </p:sp>
      <p:sp>
        <p:nvSpPr>
          <p:cNvPr id="14" name="Google Shape;101;p20">
            <a:extLst>
              <a:ext uri="{FF2B5EF4-FFF2-40B4-BE49-F238E27FC236}">
                <a16:creationId xmlns:a16="http://schemas.microsoft.com/office/drawing/2014/main" id="{512805EC-381E-4DD9-A8A7-F6A710E4D74E}"/>
              </a:ext>
            </a:extLst>
          </p:cNvPr>
          <p:cNvSpPr txBox="1">
            <a:spLocks/>
          </p:cNvSpPr>
          <p:nvPr/>
        </p:nvSpPr>
        <p:spPr>
          <a:xfrm>
            <a:off x="7063464" y="1079290"/>
            <a:ext cx="3570203" cy="152576"/>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sz="1200" b="1">
                <a:solidFill>
                  <a:schemeClr val="bg1"/>
                </a:solidFill>
                <a:highlight>
                  <a:srgbClr val="008080"/>
                </a:highlight>
                <a:latin typeface="Open Sans"/>
                <a:ea typeface="Open Sans"/>
                <a:cs typeface="Open Sans"/>
              </a:rPr>
              <a:t>Funded by the Local Digital Fund</a:t>
            </a:r>
          </a:p>
        </p:txBody>
      </p:sp>
      <p:pic>
        <p:nvPicPr>
          <p:cNvPr id="20" name="Picture 6" descr="clip art - Clip Art Library">
            <a:extLst>
              <a:ext uri="{FF2B5EF4-FFF2-40B4-BE49-F238E27FC236}">
                <a16:creationId xmlns:a16="http://schemas.microsoft.com/office/drawing/2014/main" id="{7C8024C4-7C25-4894-8DD8-735EA1D76C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623231">
            <a:off x="3987097" y="4842950"/>
            <a:ext cx="510833" cy="55103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6B16CD7-5600-4823-AD5E-E26FA1917F92}"/>
              </a:ext>
            </a:extLst>
          </p:cNvPr>
          <p:cNvSpPr txBox="1"/>
          <p:nvPr/>
        </p:nvSpPr>
        <p:spPr>
          <a:xfrm>
            <a:off x="2404782" y="4608469"/>
            <a:ext cx="21849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We’re here</a:t>
            </a:r>
          </a:p>
        </p:txBody>
      </p:sp>
      <p:pic>
        <p:nvPicPr>
          <p:cNvPr id="3" name="Picture 2" descr="A picture containing text&#10;&#10;Description automatically generated">
            <a:extLst>
              <a:ext uri="{FF2B5EF4-FFF2-40B4-BE49-F238E27FC236}">
                <a16:creationId xmlns:a16="http://schemas.microsoft.com/office/drawing/2014/main" id="{68209498-4BD6-8488-9FF5-DB6DBE8B4E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7382" y="9629"/>
            <a:ext cx="1222237" cy="1222237"/>
          </a:xfrm>
          <a:prstGeom prst="rect">
            <a:avLst/>
          </a:prstGeom>
        </p:spPr>
      </p:pic>
    </p:spTree>
    <p:extLst>
      <p:ext uri="{BB962C8B-B14F-4D97-AF65-F5344CB8AC3E}">
        <p14:creationId xmlns:p14="http://schemas.microsoft.com/office/powerpoint/2010/main" val="1712915035"/>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4"/>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836922" y="2247581"/>
            <a:ext cx="1051815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GB" sz="6000" b="1" i="0" u="none" strike="noStrike" kern="1200" cap="none" spc="0" normalizeH="0" baseline="0" noProof="0">
                <a:ln>
                  <a:noFill/>
                </a:ln>
                <a:solidFill>
                  <a:schemeClr val="bg1"/>
                </a:solidFill>
                <a:effectLst/>
                <a:uLnTx/>
                <a:uFillTx/>
                <a:latin typeface="Open Sans"/>
                <a:ea typeface="Open Sans"/>
                <a:cs typeface="Open Sans"/>
              </a:rPr>
              <a:t>What we learned from </a:t>
            </a:r>
            <a:r>
              <a:rPr lang="en-GB" sz="6000" b="1">
                <a:solidFill>
                  <a:schemeClr val="bg1"/>
                </a:solidFill>
                <a:latin typeface="Open Sans"/>
                <a:ea typeface="Open Sans"/>
                <a:cs typeface="Open Sans"/>
              </a:rPr>
              <a:t>online tree testing with</a:t>
            </a:r>
            <a:r>
              <a:rPr kumimoji="0" lang="en-GB" sz="6000" b="1" i="0" u="none" strike="noStrike" kern="1200" cap="none" spc="0" normalizeH="0" baseline="0" noProof="0">
                <a:ln>
                  <a:noFill/>
                </a:ln>
                <a:solidFill>
                  <a:schemeClr val="bg1"/>
                </a:solidFill>
                <a:effectLst/>
                <a:uLnTx/>
                <a:uFillTx/>
                <a:latin typeface="Open Sans"/>
                <a:ea typeface="Open Sans"/>
                <a:cs typeface="Open Sans"/>
              </a:rPr>
              <a:t> residents</a:t>
            </a:r>
            <a:endParaRPr lang="en-US" sz="1800" b="0" i="0" u="none" strike="noStrike" kern="1200" cap="none" spc="0" normalizeH="0" baseline="0" noProof="0">
              <a:ln>
                <a:noFill/>
              </a:ln>
              <a:solidFill>
                <a:schemeClr val="bg1"/>
              </a:solidFill>
              <a:effectLst/>
              <a:uLnTx/>
              <a:uFillTx/>
              <a:latin typeface="Open Sans"/>
              <a:ea typeface="Open Sans"/>
              <a:cs typeface="Open Sans"/>
            </a:endParaRPr>
          </a:p>
        </p:txBody>
      </p:sp>
    </p:spTree>
    <p:extLst>
      <p:ext uri="{BB962C8B-B14F-4D97-AF65-F5344CB8AC3E}">
        <p14:creationId xmlns:p14="http://schemas.microsoft.com/office/powerpoint/2010/main" val="314903603"/>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5315B10BF2C2438482CECAEC79BEB5" ma:contentTypeVersion="16" ma:contentTypeDescription="Create a new document." ma:contentTypeScope="" ma:versionID="c0e3195098f67be725199b105f1ebdf9">
  <xsd:schema xmlns:xsd="http://www.w3.org/2001/XMLSchema" xmlns:xs="http://www.w3.org/2001/XMLSchema" xmlns:p="http://schemas.microsoft.com/office/2006/metadata/properties" xmlns:ns2="d243eb41-6dbc-4c90-bca6-c9c7e0979153" xmlns:ns3="59524c7f-fb47-4c57-a802-d98a9bf9dda4" xmlns:ns4="5a2951d8-0c2a-4140-8e54-868f5fa8b4ae" targetNamespace="http://schemas.microsoft.com/office/2006/metadata/properties" ma:root="true" ma:fieldsID="ad47ef7f59f4853c1d1ddf035aacf522" ns2:_="" ns3:_="" ns4:_="">
    <xsd:import namespace="d243eb41-6dbc-4c90-bca6-c9c7e0979153"/>
    <xsd:import namespace="59524c7f-fb47-4c57-a802-d98a9bf9dda4"/>
    <xsd:import namespace="5a2951d8-0c2a-4140-8e54-868f5fa8b4a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43eb41-6dbc-4c90-bca6-c9c7e09791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4669cda-99f2-4ea9-a89b-c1bb7356f25d"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524c7f-fb47-4c57-a802-d98a9bf9dda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2951d8-0c2a-4140-8e54-868f5fa8b4a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94b60c1-2afc-427e-bb09-a0a2f3b352ee}" ma:internalName="TaxCatchAll" ma:showField="CatchAllData" ma:web="59524c7f-fb47-4c57-a802-d98a9bf9dd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a2951d8-0c2a-4140-8e54-868f5fa8b4ae" xsi:nil="true"/>
    <lcf76f155ced4ddcb4097134ff3c332f xmlns="d243eb41-6dbc-4c90-bca6-c9c7e0979153">
      <Terms xmlns="http://schemas.microsoft.com/office/infopath/2007/PartnerControls"/>
    </lcf76f155ced4ddcb4097134ff3c332f>
    <SharedWithUsers xmlns="59524c7f-fb47-4c57-a802-d98a9bf9dda4">
      <UserInfo>
        <DisplayName>Alex Sturtivant</DisplayName>
        <AccountId>34</AccountId>
        <AccountType/>
      </UserInfo>
      <UserInfo>
        <DisplayName>Tom Bull</DisplayName>
        <AccountId>174</AccountId>
        <AccountType/>
      </UserInfo>
      <UserInfo>
        <DisplayName>Alysia-Marie Annett</DisplayName>
        <AccountId>12</AccountId>
        <AccountType/>
      </UserInfo>
      <UserInfo>
        <DisplayName>Darren McCormac</DisplayName>
        <AccountId>383</AccountId>
        <AccountType/>
      </UserInfo>
    </SharedWithUsers>
  </documentManagement>
</p:properties>
</file>

<file path=customXml/itemProps1.xml><?xml version="1.0" encoding="utf-8"?>
<ds:datastoreItem xmlns:ds="http://schemas.openxmlformats.org/officeDocument/2006/customXml" ds:itemID="{B64DAF76-9B23-427C-BFF7-584C277CA9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43eb41-6dbc-4c90-bca6-c9c7e0979153"/>
    <ds:schemaRef ds:uri="59524c7f-fb47-4c57-a802-d98a9bf9dda4"/>
    <ds:schemaRef ds:uri="5a2951d8-0c2a-4140-8e54-868f5fa8b4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2ADD14-A60F-42B5-A490-227B749123E8}">
  <ds:schemaRefs>
    <ds:schemaRef ds:uri="http://schemas.microsoft.com/sharepoint/v3/contenttype/forms"/>
  </ds:schemaRefs>
</ds:datastoreItem>
</file>

<file path=customXml/itemProps3.xml><?xml version="1.0" encoding="utf-8"?>
<ds:datastoreItem xmlns:ds="http://schemas.openxmlformats.org/officeDocument/2006/customXml" ds:itemID="{0ECCFBD5-9362-4347-87D8-8434E055260C}">
  <ds:schemaRefs>
    <ds:schemaRef ds:uri="59524c7f-fb47-4c57-a802-d98a9bf9dda4"/>
    <ds:schemaRef ds:uri="5a2951d8-0c2a-4140-8e54-868f5fa8b4ae"/>
    <ds:schemaRef ds:uri="d243eb41-6dbc-4c90-bca6-c9c7e097915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3519</Words>
  <Application>Microsoft Office PowerPoint</Application>
  <PresentationFormat>Widescreen</PresentationFormat>
  <Paragraphs>534</Paragraphs>
  <Slides>42</Slides>
  <Notes>40</Notes>
  <HiddenSlides>3</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Arial</vt:lpstr>
      <vt:lpstr>Arial,Sans-Serif</vt:lpstr>
      <vt:lpstr>Calibri</vt:lpstr>
      <vt:lpstr>Calibri Light</vt:lpstr>
      <vt:lpstr>Open Sans</vt:lpstr>
      <vt:lpstr>Symbol</vt:lpstr>
      <vt:lpstr>Office Theme</vt:lpstr>
      <vt:lpstr>Office Theme</vt:lpstr>
      <vt:lpstr>PowerPoint Presentation</vt:lpstr>
      <vt:lpstr>PowerPoint Presentation</vt:lpstr>
      <vt:lpstr>PowerPoint Presentation</vt:lpstr>
      <vt:lpstr>PowerPoint Presentation</vt:lpstr>
      <vt:lpstr>A blended team from across the council </vt:lpstr>
      <vt:lpstr>A blended team from across the council </vt:lpstr>
      <vt:lpstr>PowerPoint Presentation</vt:lpstr>
      <vt:lpstr>Our delivery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coming.   Are there 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Bull</dc:creator>
  <cp:lastModifiedBy>Tom Bull</cp:lastModifiedBy>
  <cp:revision>2</cp:revision>
  <dcterms:created xsi:type="dcterms:W3CDTF">2022-09-07T10:02:29Z</dcterms:created>
  <dcterms:modified xsi:type="dcterms:W3CDTF">2022-12-14T14:18:47Z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0x010100555315B10BF2C2438482CECAEC79BEB5</vt:lpwstr>
  </property>
  <property fmtid="{D5CDD505-2E9C-101B-9397-08002B2CF9AE}" pid="3" name="MediaServiceImageTags">
    <vt:lpwstr/>
  </property>
</Properties>
</file>