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6_93A2ECB9.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8" r:id="rId5"/>
    <p:sldMasterId id="2147483648" r:id="rId6"/>
  </p:sldMasterIdLst>
  <p:notesMasterIdLst>
    <p:notesMasterId r:id="rId39"/>
  </p:notesMasterIdLst>
  <p:sldIdLst>
    <p:sldId id="257" r:id="rId7"/>
    <p:sldId id="258" r:id="rId8"/>
    <p:sldId id="259" r:id="rId9"/>
    <p:sldId id="263" r:id="rId10"/>
    <p:sldId id="262" r:id="rId11"/>
    <p:sldId id="261" r:id="rId12"/>
    <p:sldId id="302" r:id="rId13"/>
    <p:sldId id="323" r:id="rId14"/>
    <p:sldId id="306" r:id="rId15"/>
    <p:sldId id="326" r:id="rId16"/>
    <p:sldId id="325" r:id="rId17"/>
    <p:sldId id="329" r:id="rId18"/>
    <p:sldId id="303" r:id="rId19"/>
    <p:sldId id="307" r:id="rId20"/>
    <p:sldId id="311" r:id="rId21"/>
    <p:sldId id="313" r:id="rId22"/>
    <p:sldId id="327" r:id="rId23"/>
    <p:sldId id="312" r:id="rId24"/>
    <p:sldId id="315" r:id="rId25"/>
    <p:sldId id="316" r:id="rId26"/>
    <p:sldId id="304" r:id="rId27"/>
    <p:sldId id="309" r:id="rId28"/>
    <p:sldId id="317" r:id="rId29"/>
    <p:sldId id="318" r:id="rId30"/>
    <p:sldId id="319" r:id="rId31"/>
    <p:sldId id="320" r:id="rId32"/>
    <p:sldId id="305" r:id="rId33"/>
    <p:sldId id="310" r:id="rId34"/>
    <p:sldId id="321" r:id="rId35"/>
    <p:sldId id="322" r:id="rId36"/>
    <p:sldId id="273" r:id="rId37"/>
    <p:sldId id="2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0180C-773C-B522-83D2-216611734DB7}" name="Steve Ollier" initials="SO" userId="S::steve.ollier@royalgreenwich.gov.uk::1be9cb31-e9ce-41c3-9097-b2da242c8190" providerId="AD"/>
  <p188:author id="{9264066B-F763-FD58-4737-8320933C3631}" name="Bethany Mindham" initials="BM" userId="S::bethany.mindham@royalgreenwich.gov.uk::335b0bfb-97a9-434b-9485-cdce9611e571" providerId="AD"/>
  <p188:author id="{0F65A496-1998-1A7D-F96B-2A4C46A1480D}" name="Bethany Mindham" initials="BM" userId="S::Bethany.Mindham@royalgreenwich.gov.uk::335b0bfb-97a9-434b-9485-cdce9611e571" providerId="AD"/>
  <p188:author id="{DCAFEBA5-C484-CFC9-AC09-7B9EED2DC81B}" name="Alysia-Marie Annett" initials="AA" userId="S::alysia-marie.annett@royalgreenwich.gov.uk::e7bf688c-ccea-4248-8dab-8092b7e4c7ff" providerId="AD"/>
  <p188:author id="{8C38CBD8-9CB7-E358-94DF-7E6149794669}" name="Alex Sturtivant" initials="AS" userId="S::Alex.Sturtivant@royalgreenwich.gov.uk::05ead3f8-a71e-41c6-9f9d-44406ed944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1C23F-2CE8-F90B-7BA1-2A0BFF13EA67}" v="1039" dt="2022-10-10T16:36:38.691"/>
    <p1510:client id="{57266D7C-B800-59AD-6AB8-EFCE0B55C2C0}" v="34" dt="2022-11-08T15:07:14.392"/>
    <p1510:client id="{8DA42A98-1584-647F-80D5-7AF6C2162B9F}" v="13" dt="2022-10-10T15:35:15.576"/>
    <p1510:client id="{AEF42B09-5914-4212-82D1-D06F08F38B38}" v="4640" vWet="4642" dt="2022-10-11T14:35:17.047"/>
    <p1510:client id="{B765B850-449E-6253-C5DA-2030F457DB02}" v="8" dt="2022-11-04T13:27:34.274"/>
    <p1510:client id="{C6A82E29-DD70-BCFA-82E2-083FE969834A}" v="1220" dt="2022-10-11T11:12:46.108"/>
    <p1510:client id="{D57AB7E1-5715-B642-A829-4DA261C93214}" v="2330" dt="2022-10-11T12:45:53.155"/>
    <p1510:client id="{EB723DE9-998E-9732-9136-E24856680FC6}" v="513" dt="2022-10-11T14:35:23.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viewProps" Target="viewProps.xml"/></Relationships>
</file>

<file path=ppt/comments/modernComment_106_93A2ECB9.xml><?xml version="1.0" encoding="utf-8"?>
<p188:cmLst xmlns:a="http://schemas.openxmlformats.org/drawingml/2006/main" xmlns:r="http://schemas.openxmlformats.org/officeDocument/2006/relationships" xmlns:p188="http://schemas.microsoft.com/office/powerpoint/2018/8/main">
  <p188:cm id="{14167146-0B66-49B3-908E-71D3FBC98FFD}" authorId="{9264066B-F763-FD58-4737-8320933C3631}" created="2022-10-10T15:33:28.541">
    <pc:sldMkLst xmlns:pc="http://schemas.microsoft.com/office/powerpoint/2013/main/command">
      <pc:docMk/>
      <pc:sldMk cId="2476928185" sldId="262"/>
    </pc:sldMkLst>
    <p188:txBody>
      <a:bodyPr/>
      <a:lstStyle/>
      <a:p>
        <a:r>
          <a:rPr lang="en-US"/>
          <a:t>[@Bethany Mindham] to add in about collaborators when speaking through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3042E-EBA8-4C04-9E9F-1895C6085695}" type="datetimeFigureOut">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274D2-B548-43C4-965D-FFC786793FE5}" type="slidenum">
              <a:t>‹#›</a:t>
            </a:fld>
            <a:endParaRPr lang="en-US"/>
          </a:p>
        </p:txBody>
      </p:sp>
    </p:spTree>
    <p:extLst>
      <p:ext uri="{BB962C8B-B14F-4D97-AF65-F5344CB8AC3E}">
        <p14:creationId xmlns:p14="http://schemas.microsoft.com/office/powerpoint/2010/main" val="45414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Beth [press record]</a:t>
            </a: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Hi everyone, and welcome to today’s show and tell for the Greenwich Community Directory project on the 13</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of September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Please note that this show and tell is being recorded, so if you don’t want to appear on the recording, feel free to turn your camera off.</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AA8D2E-43CC-D440-95E0-2E383F1107A0}" type="slidenum">
              <a:rPr lang="en-US" smtClean="0"/>
              <a:t>1</a:t>
            </a:fld>
            <a:endParaRPr lang="en-US"/>
          </a:p>
        </p:txBody>
      </p:sp>
    </p:spTree>
    <p:extLst>
      <p:ext uri="{BB962C8B-B14F-4D97-AF65-F5344CB8AC3E}">
        <p14:creationId xmlns:p14="http://schemas.microsoft.com/office/powerpoint/2010/main" val="316722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Jenny</a:t>
            </a:r>
          </a:p>
          <a:p>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 we have a mission statement,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summarises</a:t>
            </a:r>
            <a:r>
              <a:rPr lang="en-US" sz="1800">
                <a:effectLst/>
                <a:latin typeface="Calibri" panose="020F0502020204030204" pitchFamily="34" charset="0"/>
                <a:ea typeface="Calibri" panose="020F0502020204030204" pitchFamily="34" charset="0"/>
                <a:cs typeface="Times New Roman" panose="02020603050405020304" pitchFamily="18" charset="0"/>
              </a:rPr>
              <a:t> what we want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want to design a reusable community directory product that:</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makes local information, advice and services more accessible, intuitive and easy to navigate for residents </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creates a more sustainable and devolved way to publish and update content for all organisations and service providers involved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project is also part-funded by the Local Digital Fund, so that the product we create at Greenwich can be reused by other local authorities too.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10</a:t>
            </a:fld>
            <a:endParaRPr lang="en-US"/>
          </a:p>
        </p:txBody>
      </p:sp>
    </p:spTree>
    <p:extLst>
      <p:ext uri="{BB962C8B-B14F-4D97-AF65-F5344CB8AC3E}">
        <p14:creationId xmlns:p14="http://schemas.microsoft.com/office/powerpoint/2010/main" val="417865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Jenny</a:t>
            </a:r>
          </a:p>
          <a:p>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 we have a mission statement,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summarises</a:t>
            </a:r>
            <a:r>
              <a:rPr lang="en-US" sz="1800">
                <a:effectLst/>
                <a:latin typeface="Calibri" panose="020F0502020204030204" pitchFamily="34" charset="0"/>
                <a:ea typeface="Calibri" panose="020F0502020204030204" pitchFamily="34" charset="0"/>
                <a:cs typeface="Times New Roman" panose="02020603050405020304" pitchFamily="18" charset="0"/>
              </a:rPr>
              <a:t> what we want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want to design a reusable community directory product that:</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makes local information, advice and services more accessible, intuitive and easy to navigate for residents </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creates a more sustainable and devolved way to publish and update content for all organisations and service providers involved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project is also part-funded by the Local Digital Fund, so that the product we create at Greenwich can be reused by other local authorities too.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11</a:t>
            </a:fld>
            <a:endParaRPr lang="en-US"/>
          </a:p>
        </p:txBody>
      </p:sp>
    </p:spTree>
    <p:extLst>
      <p:ext uri="{BB962C8B-B14F-4D97-AF65-F5344CB8AC3E}">
        <p14:creationId xmlns:p14="http://schemas.microsoft.com/office/powerpoint/2010/main" val="185059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Journey through Alpha, why are we creating a proof of concept?</a:t>
            </a:r>
          </a:p>
          <a:p>
            <a:pPr marL="171450" indent="-171450">
              <a:buFontTx/>
              <a:buChar char="-"/>
            </a:pPr>
            <a:r>
              <a:rPr lang="en-US"/>
              <a:t>What is a proof of concept?</a:t>
            </a:r>
          </a:p>
          <a:p>
            <a:pPr marL="171450" indent="-171450">
              <a:buFontTx/>
              <a:buChar char="-"/>
            </a:pPr>
            <a:r>
              <a:rPr lang="en-US"/>
              <a:t>What’s the scope? What are we building?</a:t>
            </a:r>
          </a:p>
        </p:txBody>
      </p:sp>
      <p:sp>
        <p:nvSpPr>
          <p:cNvPr id="4" name="Slide Number Placeholder 3"/>
          <p:cNvSpPr>
            <a:spLocks noGrp="1"/>
          </p:cNvSpPr>
          <p:nvPr>
            <p:ph type="sldNum" sz="quarter" idx="5"/>
          </p:nvPr>
        </p:nvSpPr>
        <p:spPr/>
        <p:txBody>
          <a:bodyPr/>
          <a:lstStyle/>
          <a:p>
            <a:fld id="{A73563E6-CB8C-0246-AC38-FED05646BC1B}" type="slidenum">
              <a:rPr lang="en-US" smtClean="0"/>
              <a:t>12</a:t>
            </a:fld>
            <a:endParaRPr lang="en-US"/>
          </a:p>
        </p:txBody>
      </p:sp>
    </p:spTree>
    <p:extLst>
      <p:ext uri="{BB962C8B-B14F-4D97-AF65-F5344CB8AC3E}">
        <p14:creationId xmlns:p14="http://schemas.microsoft.com/office/powerpoint/2010/main" val="53281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Before we get into the detail, I just want to refresh on who we are and what we’re trying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53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Jenny</a:t>
            </a:r>
          </a:p>
          <a:p>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 we have a mission statement,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summarises</a:t>
            </a:r>
            <a:r>
              <a:rPr lang="en-US" sz="1800">
                <a:effectLst/>
                <a:latin typeface="Calibri" panose="020F0502020204030204" pitchFamily="34" charset="0"/>
                <a:ea typeface="Calibri" panose="020F0502020204030204" pitchFamily="34" charset="0"/>
                <a:cs typeface="Times New Roman" panose="02020603050405020304" pitchFamily="18" charset="0"/>
              </a:rPr>
              <a:t> what we want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want to design a reusable community directory product that:</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makes local information, advice and services more accessible, intuitive and easy to navigate for residents </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creates a more sustainable and devolved way to publish and update content for all organisations and service providers involved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project is also part-funded by the Local Digital Fund, so that the product we create at Greenwich can be reused by other local authorities too.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14</a:t>
            </a:fld>
            <a:endParaRPr lang="en-US"/>
          </a:p>
        </p:txBody>
      </p:sp>
    </p:spTree>
    <p:extLst>
      <p:ext uri="{BB962C8B-B14F-4D97-AF65-F5344CB8AC3E}">
        <p14:creationId xmlns:p14="http://schemas.microsoft.com/office/powerpoint/2010/main" val="369917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Jenny</a:t>
            </a:r>
          </a:p>
          <a:p>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 we have a mission statement,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summarises</a:t>
            </a:r>
            <a:r>
              <a:rPr lang="en-US" sz="1800">
                <a:effectLst/>
                <a:latin typeface="Calibri" panose="020F0502020204030204" pitchFamily="34" charset="0"/>
                <a:ea typeface="Calibri" panose="020F0502020204030204" pitchFamily="34" charset="0"/>
                <a:cs typeface="Times New Roman" panose="02020603050405020304" pitchFamily="18" charset="0"/>
              </a:rPr>
              <a:t> what we want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want to design a reusable community directory product that:</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makes local information, advice and services more accessible, intuitive and easy to navigate for residents </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creates a more sustainable and devolved way to publish and update content for all organisations and service providers involved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project is also part-funded by the Local Digital Fund, so that the product we create at Greenwich can be reused by other local authorities too.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15</a:t>
            </a:fld>
            <a:endParaRPr lang="en-US"/>
          </a:p>
        </p:txBody>
      </p:sp>
    </p:spTree>
    <p:extLst>
      <p:ext uri="{BB962C8B-B14F-4D97-AF65-F5344CB8AC3E}">
        <p14:creationId xmlns:p14="http://schemas.microsoft.com/office/powerpoint/2010/main" val="174788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Alysia</a:t>
            </a:r>
            <a:endParaRPr lang="en-US"/>
          </a:p>
          <a:p>
            <a:endParaRPr lang="en-GB">
              <a:cs typeface="Calibri"/>
            </a:endParaRPr>
          </a:p>
        </p:txBody>
      </p:sp>
      <p:sp>
        <p:nvSpPr>
          <p:cNvPr id="4" name="Slide Number Placeholder 3"/>
          <p:cNvSpPr>
            <a:spLocks noGrp="1"/>
          </p:cNvSpPr>
          <p:nvPr>
            <p:ph type="sldNum" sz="quarter" idx="5"/>
          </p:nvPr>
        </p:nvSpPr>
        <p:spPr/>
        <p:txBody>
          <a:bodyPr/>
          <a:lstStyle/>
          <a:p>
            <a:fld id="{0CC70DBE-472D-495B-98A7-E56179DA2CBC}" type="slidenum">
              <a:rPr lang="en-GB" smtClean="0"/>
              <a:t>16</a:t>
            </a:fld>
            <a:endParaRPr lang="en-GB"/>
          </a:p>
        </p:txBody>
      </p:sp>
    </p:spTree>
    <p:extLst>
      <p:ext uri="{BB962C8B-B14F-4D97-AF65-F5344CB8AC3E}">
        <p14:creationId xmlns:p14="http://schemas.microsoft.com/office/powerpoint/2010/main" val="263273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Alysia</a:t>
            </a:r>
            <a:endParaRPr lang="en-US"/>
          </a:p>
          <a:p>
            <a:endParaRPr lang="en-GB">
              <a:cs typeface="Calibri"/>
            </a:endParaRPr>
          </a:p>
        </p:txBody>
      </p:sp>
      <p:sp>
        <p:nvSpPr>
          <p:cNvPr id="4" name="Slide Number Placeholder 3"/>
          <p:cNvSpPr>
            <a:spLocks noGrp="1"/>
          </p:cNvSpPr>
          <p:nvPr>
            <p:ph type="sldNum" sz="quarter" idx="5"/>
          </p:nvPr>
        </p:nvSpPr>
        <p:spPr/>
        <p:txBody>
          <a:bodyPr/>
          <a:lstStyle/>
          <a:p>
            <a:fld id="{0CC70DBE-472D-495B-98A7-E56179DA2CBC}" type="slidenum">
              <a:rPr lang="en-GB" smtClean="0"/>
              <a:t>17</a:t>
            </a:fld>
            <a:endParaRPr lang="en-GB"/>
          </a:p>
        </p:txBody>
      </p:sp>
    </p:spTree>
    <p:extLst>
      <p:ext uri="{BB962C8B-B14F-4D97-AF65-F5344CB8AC3E}">
        <p14:creationId xmlns:p14="http://schemas.microsoft.com/office/powerpoint/2010/main" val="1665460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Alysia</a:t>
            </a:r>
          </a:p>
        </p:txBody>
      </p:sp>
      <p:sp>
        <p:nvSpPr>
          <p:cNvPr id="4" name="Slide Number Placeholder 3"/>
          <p:cNvSpPr>
            <a:spLocks noGrp="1"/>
          </p:cNvSpPr>
          <p:nvPr>
            <p:ph type="sldNum" sz="quarter" idx="5"/>
          </p:nvPr>
        </p:nvSpPr>
        <p:spPr/>
        <p:txBody>
          <a:bodyPr/>
          <a:lstStyle/>
          <a:p>
            <a:fld id="{A73563E6-CB8C-0246-AC38-FED05646BC1B}" type="slidenum">
              <a:rPr lang="en-US" smtClean="0"/>
              <a:t>18</a:t>
            </a:fld>
            <a:endParaRPr lang="en-US"/>
          </a:p>
        </p:txBody>
      </p:sp>
    </p:spTree>
    <p:extLst>
      <p:ext uri="{BB962C8B-B14F-4D97-AF65-F5344CB8AC3E}">
        <p14:creationId xmlns:p14="http://schemas.microsoft.com/office/powerpoint/2010/main" val="2714797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Alysia</a:t>
            </a:r>
            <a:endParaRPr lang="en-US"/>
          </a:p>
          <a:p>
            <a:endParaRPr lang="en-GB">
              <a:cs typeface="Calibri"/>
            </a:endParaRPr>
          </a:p>
        </p:txBody>
      </p:sp>
      <p:sp>
        <p:nvSpPr>
          <p:cNvPr id="4" name="Slide Number Placeholder 3"/>
          <p:cNvSpPr>
            <a:spLocks noGrp="1"/>
          </p:cNvSpPr>
          <p:nvPr>
            <p:ph type="sldNum" sz="quarter" idx="5"/>
          </p:nvPr>
        </p:nvSpPr>
        <p:spPr/>
        <p:txBody>
          <a:bodyPr/>
          <a:lstStyle/>
          <a:p>
            <a:fld id="{0CC70DBE-472D-495B-98A7-E56179DA2CBC}" type="slidenum">
              <a:rPr lang="en-GB" smtClean="0"/>
              <a:t>19</a:t>
            </a:fld>
            <a:endParaRPr lang="en-GB"/>
          </a:p>
        </p:txBody>
      </p:sp>
    </p:spTree>
    <p:extLst>
      <p:ext uri="{BB962C8B-B14F-4D97-AF65-F5344CB8AC3E}">
        <p14:creationId xmlns:p14="http://schemas.microsoft.com/office/powerpoint/2010/main" val="242923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cs typeface="Calibri"/>
              </a:rPr>
              <a:t>Alex</a:t>
            </a:r>
            <a:br>
              <a:rPr lang="en-US">
                <a:cs typeface="Calibri"/>
              </a:rPr>
            </a:br>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 think most people here have been to one of our show and tells before, but if you haven’t, a show and tell is an event where: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show our progress early and often. We don’t want to hide our work away, we want to make sure everyone is really clear on what we’re doing and where we’re heading.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It’s a chance for us to get feedback from everyone, to shape what we do next. We want to hear what’s important to you, and be steered by your ideas.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And it’s a place for us to make connections with other work that’s going on, both within the council and with other councils and organisations.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en-US">
              <a:cs typeface="Calibri"/>
            </a:endParaRPr>
          </a:p>
          <a:p>
            <a:pPr marL="457200" lvl="1" indent="0">
              <a:buFont typeface="Arial"/>
              <a:buNone/>
            </a:pPr>
            <a:endParaRPr lang="en-US">
              <a:cs typeface="Calibri"/>
            </a:endParaRPr>
          </a:p>
          <a:p>
            <a:pPr marL="457200" lvl="1" indent="0">
              <a:buFont typeface="Arial"/>
              <a:buNone/>
            </a:pPr>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0AA8D2E-43CC-D440-95E0-2E383F1107A0}" type="slidenum">
              <a:rPr lang="en-US" smtClean="0"/>
              <a:t>2</a:t>
            </a:fld>
            <a:endParaRPr lang="en-US"/>
          </a:p>
        </p:txBody>
      </p:sp>
    </p:spTree>
    <p:extLst>
      <p:ext uri="{BB962C8B-B14F-4D97-AF65-F5344CB8AC3E}">
        <p14:creationId xmlns:p14="http://schemas.microsoft.com/office/powerpoint/2010/main" val="1889715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We're really keen for this to be a dialogue, so please let us know in the chat as we go, about :</a:t>
            </a:r>
          </a:p>
          <a:p>
            <a:r>
              <a:rPr lang="en-GB"/>
              <a:t>😍 Things you liked</a:t>
            </a:r>
          </a:p>
          <a:p>
            <a:r>
              <a:rPr lang="en-GB"/>
              <a:t>🧐 Things you’d like to hear more about</a:t>
            </a:r>
          </a:p>
          <a:p>
            <a:r>
              <a:rPr lang="en-GB"/>
              <a:t>🤔 Things that surprised you and questions you have</a:t>
            </a:r>
            <a:endParaRPr lang="en-US"/>
          </a:p>
        </p:txBody>
      </p:sp>
      <p:sp>
        <p:nvSpPr>
          <p:cNvPr id="4" name="Slide Number Placeholder 3"/>
          <p:cNvSpPr>
            <a:spLocks noGrp="1"/>
          </p:cNvSpPr>
          <p:nvPr>
            <p:ph type="sldNum" sz="quarter" idx="5"/>
          </p:nvPr>
        </p:nvSpPr>
        <p:spPr/>
        <p:txBody>
          <a:bodyPr/>
          <a:lstStyle/>
          <a:p>
            <a:fld id="{10AA8D2E-43CC-D440-95E0-2E383F1107A0}" type="slidenum">
              <a:rPr lang="en-US" smtClean="0"/>
              <a:t>20</a:t>
            </a:fld>
            <a:endParaRPr lang="en-US"/>
          </a:p>
        </p:txBody>
      </p:sp>
    </p:spTree>
    <p:extLst>
      <p:ext uri="{BB962C8B-B14F-4D97-AF65-F5344CB8AC3E}">
        <p14:creationId xmlns:p14="http://schemas.microsoft.com/office/powerpoint/2010/main" val="3836123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Before we get into the detail, I just want to refresh on who we are and what we’re trying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57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Journey through Alpha, why are we creating a proof of concept?</a:t>
            </a:r>
          </a:p>
          <a:p>
            <a:pPr marL="171450" indent="-171450">
              <a:buFontTx/>
              <a:buChar char="-"/>
            </a:pPr>
            <a:r>
              <a:rPr lang="en-US"/>
              <a:t>What is a proof of concept?</a:t>
            </a:r>
          </a:p>
          <a:p>
            <a:pPr marL="171450" indent="-171450">
              <a:buFontTx/>
              <a:buChar char="-"/>
            </a:pPr>
            <a:r>
              <a:rPr lang="en-US"/>
              <a:t>What’s the scope? What are we building?</a:t>
            </a:r>
          </a:p>
        </p:txBody>
      </p:sp>
      <p:sp>
        <p:nvSpPr>
          <p:cNvPr id="4" name="Slide Number Placeholder 3"/>
          <p:cNvSpPr>
            <a:spLocks noGrp="1"/>
          </p:cNvSpPr>
          <p:nvPr>
            <p:ph type="sldNum" sz="quarter" idx="5"/>
          </p:nvPr>
        </p:nvSpPr>
        <p:spPr/>
        <p:txBody>
          <a:bodyPr/>
          <a:lstStyle/>
          <a:p>
            <a:fld id="{A73563E6-CB8C-0246-AC38-FED05646BC1B}" type="slidenum">
              <a:rPr lang="en-US" smtClean="0"/>
              <a:t>22</a:t>
            </a:fld>
            <a:endParaRPr lang="en-US"/>
          </a:p>
        </p:txBody>
      </p:sp>
    </p:spTree>
    <p:extLst>
      <p:ext uri="{BB962C8B-B14F-4D97-AF65-F5344CB8AC3E}">
        <p14:creationId xmlns:p14="http://schemas.microsoft.com/office/powerpoint/2010/main" val="4068805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Journey through Alpha, why are we creating a proof of concept?</a:t>
            </a:r>
          </a:p>
          <a:p>
            <a:pPr marL="171450" indent="-171450">
              <a:buFontTx/>
              <a:buChar char="-"/>
            </a:pPr>
            <a:r>
              <a:rPr lang="en-US" dirty="0"/>
              <a:t>What is a proof of concept?</a:t>
            </a:r>
          </a:p>
          <a:p>
            <a:pPr marL="171450" indent="-171450">
              <a:buFontTx/>
              <a:buChar char="-"/>
            </a:pPr>
            <a:r>
              <a:rPr lang="en-US" dirty="0"/>
              <a:t>What’s the scope? What are we building?</a:t>
            </a:r>
          </a:p>
        </p:txBody>
      </p:sp>
      <p:sp>
        <p:nvSpPr>
          <p:cNvPr id="4" name="Slide Number Placeholder 3"/>
          <p:cNvSpPr>
            <a:spLocks noGrp="1"/>
          </p:cNvSpPr>
          <p:nvPr>
            <p:ph type="sldNum" sz="quarter" idx="5"/>
          </p:nvPr>
        </p:nvSpPr>
        <p:spPr/>
        <p:txBody>
          <a:bodyPr/>
          <a:lstStyle/>
          <a:p>
            <a:fld id="{A73563E6-CB8C-0246-AC38-FED05646BC1B}" type="slidenum">
              <a:rPr lang="en-US" smtClean="0"/>
              <a:t>23</a:t>
            </a:fld>
            <a:endParaRPr lang="en-US"/>
          </a:p>
        </p:txBody>
      </p:sp>
    </p:spTree>
    <p:extLst>
      <p:ext uri="{BB962C8B-B14F-4D97-AF65-F5344CB8AC3E}">
        <p14:creationId xmlns:p14="http://schemas.microsoft.com/office/powerpoint/2010/main" val="1653653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Journey through Alpha, why are we creating a proof of concept?</a:t>
            </a:r>
          </a:p>
          <a:p>
            <a:pPr marL="171450" indent="-171450">
              <a:buFontTx/>
              <a:buChar char="-"/>
            </a:pPr>
            <a:r>
              <a:rPr lang="en-US" dirty="0"/>
              <a:t>What is a proof of concept?</a:t>
            </a:r>
          </a:p>
          <a:p>
            <a:pPr marL="171450" indent="-171450">
              <a:buFontTx/>
              <a:buChar char="-"/>
            </a:pPr>
            <a:r>
              <a:rPr lang="en-US" dirty="0"/>
              <a:t>What’s the scope? What are we building?</a:t>
            </a:r>
          </a:p>
        </p:txBody>
      </p:sp>
      <p:sp>
        <p:nvSpPr>
          <p:cNvPr id="4" name="Slide Number Placeholder 3"/>
          <p:cNvSpPr>
            <a:spLocks noGrp="1"/>
          </p:cNvSpPr>
          <p:nvPr>
            <p:ph type="sldNum" sz="quarter" idx="5"/>
          </p:nvPr>
        </p:nvSpPr>
        <p:spPr/>
        <p:txBody>
          <a:bodyPr/>
          <a:lstStyle/>
          <a:p>
            <a:fld id="{A73563E6-CB8C-0246-AC38-FED05646BC1B}" type="slidenum">
              <a:rPr lang="en-US" smtClean="0"/>
              <a:t>24</a:t>
            </a:fld>
            <a:endParaRPr lang="en-US"/>
          </a:p>
        </p:txBody>
      </p:sp>
    </p:spTree>
    <p:extLst>
      <p:ext uri="{BB962C8B-B14F-4D97-AF65-F5344CB8AC3E}">
        <p14:creationId xmlns:p14="http://schemas.microsoft.com/office/powerpoint/2010/main" val="332370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Journey through Alpha, why are we creating a proof of concept?</a:t>
            </a:r>
          </a:p>
          <a:p>
            <a:pPr marL="171450" indent="-171450">
              <a:buFontTx/>
              <a:buChar char="-"/>
            </a:pPr>
            <a:r>
              <a:rPr lang="en-US"/>
              <a:t>What is a proof of concept?</a:t>
            </a:r>
          </a:p>
          <a:p>
            <a:pPr marL="171450" indent="-171450">
              <a:buFontTx/>
              <a:buChar char="-"/>
            </a:pPr>
            <a:r>
              <a:rPr lang="en-US"/>
              <a:t>What’s the scope? What are we building?</a:t>
            </a:r>
          </a:p>
        </p:txBody>
      </p:sp>
      <p:sp>
        <p:nvSpPr>
          <p:cNvPr id="4" name="Slide Number Placeholder 3"/>
          <p:cNvSpPr>
            <a:spLocks noGrp="1"/>
          </p:cNvSpPr>
          <p:nvPr>
            <p:ph type="sldNum" sz="quarter" idx="5"/>
          </p:nvPr>
        </p:nvSpPr>
        <p:spPr/>
        <p:txBody>
          <a:bodyPr/>
          <a:lstStyle/>
          <a:p>
            <a:fld id="{A73563E6-CB8C-0246-AC38-FED05646BC1B}" type="slidenum">
              <a:rPr lang="en-US" smtClean="0"/>
              <a:t>25</a:t>
            </a:fld>
            <a:endParaRPr lang="en-US"/>
          </a:p>
        </p:txBody>
      </p:sp>
    </p:spTree>
    <p:extLst>
      <p:ext uri="{BB962C8B-B14F-4D97-AF65-F5344CB8AC3E}">
        <p14:creationId xmlns:p14="http://schemas.microsoft.com/office/powerpoint/2010/main" val="378399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Journey through Alpha, why are we creating a proof of concept?</a:t>
            </a:r>
          </a:p>
          <a:p>
            <a:pPr marL="171450" indent="-171450">
              <a:buFontTx/>
              <a:buChar char="-"/>
            </a:pPr>
            <a:r>
              <a:rPr lang="en-US"/>
              <a:t>What is a proof of concept?</a:t>
            </a:r>
          </a:p>
          <a:p>
            <a:pPr marL="171450" indent="-171450">
              <a:buFontTx/>
              <a:buChar char="-"/>
            </a:pPr>
            <a:r>
              <a:rPr lang="en-US"/>
              <a:t>What’s the scope? What are we building?</a:t>
            </a:r>
          </a:p>
        </p:txBody>
      </p:sp>
      <p:sp>
        <p:nvSpPr>
          <p:cNvPr id="4" name="Slide Number Placeholder 3"/>
          <p:cNvSpPr>
            <a:spLocks noGrp="1"/>
          </p:cNvSpPr>
          <p:nvPr>
            <p:ph type="sldNum" sz="quarter" idx="5"/>
          </p:nvPr>
        </p:nvSpPr>
        <p:spPr/>
        <p:txBody>
          <a:bodyPr/>
          <a:lstStyle/>
          <a:p>
            <a:fld id="{A73563E6-CB8C-0246-AC38-FED05646BC1B}" type="slidenum">
              <a:rPr lang="en-US" smtClean="0"/>
              <a:t>26</a:t>
            </a:fld>
            <a:endParaRPr lang="en-US"/>
          </a:p>
        </p:txBody>
      </p:sp>
    </p:spTree>
    <p:extLst>
      <p:ext uri="{BB962C8B-B14F-4D97-AF65-F5344CB8AC3E}">
        <p14:creationId xmlns:p14="http://schemas.microsoft.com/office/powerpoint/2010/main" val="118863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Before we get into the detail, I just want to refresh on who we are and what we’re trying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63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Jenny</a:t>
            </a:r>
          </a:p>
          <a:p>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 we have a mission statement,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summarises</a:t>
            </a:r>
            <a:r>
              <a:rPr lang="en-US" sz="1800">
                <a:effectLst/>
                <a:latin typeface="Calibri" panose="020F0502020204030204" pitchFamily="34" charset="0"/>
                <a:ea typeface="Calibri" panose="020F0502020204030204" pitchFamily="34" charset="0"/>
                <a:cs typeface="Times New Roman" panose="02020603050405020304" pitchFamily="18" charset="0"/>
              </a:rPr>
              <a:t> what we want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want to design a reusable community directory product that:</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makes local information, advice and services more accessible, intuitive and easy to navigate for residents </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creates a more sustainable and devolved way to publish and update content for all organisations and service providers involved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project is also part-funded by the Local Digital Fund, so that the product we create at Greenwich can be reused by other local authorities too.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28</a:t>
            </a:fld>
            <a:endParaRPr lang="en-US"/>
          </a:p>
        </p:txBody>
      </p:sp>
    </p:spTree>
    <p:extLst>
      <p:ext uri="{BB962C8B-B14F-4D97-AF65-F5344CB8AC3E}">
        <p14:creationId xmlns:p14="http://schemas.microsoft.com/office/powerpoint/2010/main" val="467477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Before we get into the detail, I just want to refresh on who we are and what we’re trying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61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a:latin typeface="Open Sans" panose="020B0606030504020204" pitchFamily="34" charset="0"/>
                <a:ea typeface="Open Sans" panose="020B0606030504020204" pitchFamily="34" charset="0"/>
                <a:cs typeface="Open Sans" panose="020B0606030504020204" pitchFamily="34" charset="0"/>
              </a:rPr>
              <a:t>Alex</a:t>
            </a:r>
          </a:p>
          <a:p>
            <a:pPr marL="0" indent="0">
              <a:lnSpc>
                <a:spcPct val="150000"/>
              </a:lnSpc>
              <a:buFont typeface="Arial" panose="020B0604020202020204" pitchFamily="34" charset="0"/>
              <a:buNone/>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In today’s show and tell, we’re going to show you the prototypes we’re currently working on, as well as bit of information about the process of prototyping and how that’s worked for us.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And we’re also going to talk about how we plan to measure the success of the new directory too.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hope that you’ll get a good sense of how we’re putting our learnings and reflections into practice as we go, and also take the opportunity to tell us your thoughts about what we’re working 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757B570D-3338-4AB5-B9EE-C550D37E0CA9}" type="slidenum">
              <a:rPr lang="en-GB" smtClean="0"/>
              <a:t>3</a:t>
            </a:fld>
            <a:endParaRPr lang="en-GB"/>
          </a:p>
        </p:txBody>
      </p:sp>
    </p:spTree>
    <p:extLst>
      <p:ext uri="{BB962C8B-B14F-4D97-AF65-F5344CB8AC3E}">
        <p14:creationId xmlns:p14="http://schemas.microsoft.com/office/powerpoint/2010/main" val="1756019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Journey through Alpha, why are we creating a proof of concept?</a:t>
            </a:r>
          </a:p>
          <a:p>
            <a:pPr marL="171450" indent="-171450">
              <a:buFontTx/>
              <a:buChar char="-"/>
            </a:pPr>
            <a:r>
              <a:rPr lang="en-US"/>
              <a:t>What is a proof of concept?</a:t>
            </a:r>
          </a:p>
          <a:p>
            <a:pPr marL="171450" indent="-171450">
              <a:buFontTx/>
              <a:buChar char="-"/>
            </a:pPr>
            <a:r>
              <a:rPr lang="en-US"/>
              <a:t>What’s the scope? What are we building?</a:t>
            </a:r>
          </a:p>
        </p:txBody>
      </p:sp>
      <p:sp>
        <p:nvSpPr>
          <p:cNvPr id="4" name="Slide Number Placeholder 3"/>
          <p:cNvSpPr>
            <a:spLocks noGrp="1"/>
          </p:cNvSpPr>
          <p:nvPr>
            <p:ph type="sldNum" sz="quarter" idx="5"/>
          </p:nvPr>
        </p:nvSpPr>
        <p:spPr/>
        <p:txBody>
          <a:bodyPr/>
          <a:lstStyle/>
          <a:p>
            <a:fld id="{A73563E6-CB8C-0246-AC38-FED05646BC1B}" type="slidenum">
              <a:rPr lang="en-US" smtClean="0"/>
              <a:t>30</a:t>
            </a:fld>
            <a:endParaRPr lang="en-US"/>
          </a:p>
        </p:txBody>
      </p:sp>
    </p:spTree>
    <p:extLst>
      <p:ext uri="{BB962C8B-B14F-4D97-AF65-F5344CB8AC3E}">
        <p14:creationId xmlns:p14="http://schemas.microsoft.com/office/powerpoint/2010/main" val="400722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Before we get into the detail, I just want to refresh on who we are and what we’re trying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15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ef73544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ef73544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lnSpc>
                <a:spcPct val="150000"/>
              </a:lnSpc>
              <a:spcBef>
                <a:spcPts val="0"/>
              </a:spcBef>
              <a:spcAft>
                <a:spcPts val="0"/>
              </a:spcAft>
              <a:buClr>
                <a:srgbClr val="3C3C3B"/>
              </a:buClr>
              <a:buSzPts val="2500"/>
              <a:buFont typeface="Arial"/>
              <a:buNone/>
            </a:pPr>
            <a:r>
              <a:rPr lang="en-US">
                <a:cs typeface="Calibri"/>
              </a:rPr>
              <a:t>Alex</a:t>
            </a:r>
          </a:p>
          <a:p>
            <a:pPr marL="0" lvl="0" indent="0" algn="l">
              <a:lnSpc>
                <a:spcPct val="150000"/>
              </a:lnSpc>
              <a:spcBef>
                <a:spcPts val="0"/>
              </a:spcBef>
              <a:spcAft>
                <a:spcPts val="0"/>
              </a:spcAft>
              <a:buClr>
                <a:srgbClr val="3C3C3B"/>
              </a:buClr>
              <a:buSzPts val="2500"/>
              <a:buFont typeface="Arial"/>
              <a:buNone/>
            </a:pPr>
            <a:endParaRPr lang="en-US">
              <a:cs typeface="Calibri"/>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We’re a blended team from across the council, made up of colleagues from Adults, </a:t>
            </a:r>
            <a:r>
              <a:rPr lang="en-US" sz="1800" err="1">
                <a:effectLst/>
                <a:latin typeface="Calibri" panose="020F0502020204030204" pitchFamily="34" charset="0"/>
                <a:ea typeface="Calibri" panose="020F0502020204030204" pitchFamily="34" charset="0"/>
                <a:cs typeface="Times New Roman" panose="02020603050405020304" pitchFamily="18" charset="0"/>
              </a:rPr>
              <a:t>Childrens</a:t>
            </a:r>
            <a:r>
              <a:rPr lang="en-US" sz="1800">
                <a:effectLst/>
                <a:latin typeface="Calibri" panose="020F0502020204030204" pitchFamily="34" charset="0"/>
                <a:ea typeface="Calibri" panose="020F0502020204030204" pitchFamily="34" charset="0"/>
                <a:cs typeface="Times New Roman" panose="02020603050405020304" pitchFamily="18" charset="0"/>
              </a:rPr>
              <a:t>, Digital and from our product partner TPX Impact.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also meet weekly with our collaborators – a mix of colleagues from Public Health, </a:t>
            </a:r>
            <a:r>
              <a:rPr lang="en-US" sz="1800" err="1">
                <a:effectLst/>
                <a:latin typeface="Calibri" panose="020F0502020204030204" pitchFamily="34" charset="0"/>
                <a:ea typeface="Calibri" panose="020F0502020204030204" pitchFamily="34" charset="0"/>
                <a:cs typeface="Times New Roman" panose="02020603050405020304" pitchFamily="18" charset="0"/>
              </a:rPr>
              <a:t>Childrens</a:t>
            </a:r>
            <a:r>
              <a:rPr lang="en-US" sz="1800">
                <a:effectLst/>
                <a:latin typeface="Calibri" panose="020F0502020204030204" pitchFamily="34" charset="0"/>
                <a:ea typeface="Calibri" panose="020F0502020204030204" pitchFamily="34" charset="0"/>
                <a:cs typeface="Times New Roman" panose="02020603050405020304" pitchFamily="18" charset="0"/>
              </a:rPr>
              <a:t> and Digital. We work with them to get regular critique and feedback on our work.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50000"/>
              </a:lnSpc>
              <a:spcBef>
                <a:spcPts val="0"/>
              </a:spcBef>
              <a:spcAft>
                <a:spcPts val="0"/>
              </a:spcAft>
              <a:buClr>
                <a:srgbClr val="3C3C3B"/>
              </a:buClr>
              <a:buSzPts val="2500"/>
              <a:buFont typeface="Arial"/>
              <a:buNone/>
            </a:pPr>
            <a:endParaRPr lang="en-US">
              <a:cs typeface="Calibri"/>
            </a:endParaRPr>
          </a:p>
          <a:p>
            <a:pPr marL="171450" indent="-171450">
              <a:buSzPts val="2500"/>
              <a:buFont typeface="Arial"/>
              <a:buChar char="•"/>
            </a:pPr>
            <a:endParaRPr lang="en-US">
              <a:cs typeface="Calibri"/>
            </a:endParaRPr>
          </a:p>
          <a:p>
            <a:pPr marL="457200" indent="-387350">
              <a:lnSpc>
                <a:spcPct val="150000"/>
              </a:lnSpc>
              <a:buClr>
                <a:srgbClr val="3C3C3B"/>
              </a:buClr>
              <a:buSzPts val="2500"/>
              <a:buFont typeface="Open Sans"/>
              <a:buChar char="•"/>
            </a:pPr>
            <a:endParaRPr lang="en-US">
              <a:cs typeface="Calibri"/>
            </a:endParaRPr>
          </a:p>
        </p:txBody>
      </p:sp>
    </p:spTree>
    <p:extLst>
      <p:ext uri="{BB962C8B-B14F-4D97-AF65-F5344CB8AC3E}">
        <p14:creationId xmlns:p14="http://schemas.microsoft.com/office/powerpoint/2010/main" val="42097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Alex</a:t>
            </a:r>
          </a:p>
          <a:p>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 we have a mission statement,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summarises</a:t>
            </a:r>
            <a:r>
              <a:rPr lang="en-US" sz="1800">
                <a:effectLst/>
                <a:latin typeface="Calibri" panose="020F0502020204030204" pitchFamily="34" charset="0"/>
                <a:ea typeface="Calibri" panose="020F0502020204030204" pitchFamily="34" charset="0"/>
                <a:cs typeface="Times New Roman" panose="02020603050405020304" pitchFamily="18" charset="0"/>
              </a:rPr>
              <a:t> what we want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want to design a reusable community directory product that:</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makes local information, advice and services more accessible, intuitive and easy to navigate for residents </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creates a more sustainable and devolved way to publish and update content for all organisations and service providers involved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project is also part-funded by the Local Digital Fund, so that the product we create at Greenwich can be reused by other local authorities too.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6</a:t>
            </a:fld>
            <a:endParaRPr lang="en-US"/>
          </a:p>
        </p:txBody>
      </p:sp>
    </p:spTree>
    <p:extLst>
      <p:ext uri="{BB962C8B-B14F-4D97-AF65-F5344CB8AC3E}">
        <p14:creationId xmlns:p14="http://schemas.microsoft.com/office/powerpoint/2010/main" val="126239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Before we get into the detail, I just want to refresh on who we are and what we’re trying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89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Jenny</a:t>
            </a:r>
          </a:p>
          <a:p>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 we have a mission statement,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summarises</a:t>
            </a:r>
            <a:r>
              <a:rPr lang="en-US" sz="1800">
                <a:effectLst/>
                <a:latin typeface="Calibri" panose="020F0502020204030204" pitchFamily="34" charset="0"/>
                <a:ea typeface="Calibri" panose="020F0502020204030204" pitchFamily="34" charset="0"/>
                <a:cs typeface="Times New Roman" panose="02020603050405020304" pitchFamily="18" charset="0"/>
              </a:rPr>
              <a:t> what we want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want to design a reusable community directory product that:</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makes local information, advice and services more accessible, intuitive and easy to navigate for residents </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creates a more sustainable and devolved way to publish and update content for all organisations and service providers involved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project is also part-funded by the Local Digital Fund, so that the product we create at Greenwich can be reused by other local authorities too.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8</a:t>
            </a:fld>
            <a:endParaRPr lang="en-US"/>
          </a:p>
        </p:txBody>
      </p:sp>
    </p:spTree>
    <p:extLst>
      <p:ext uri="{BB962C8B-B14F-4D97-AF65-F5344CB8AC3E}">
        <p14:creationId xmlns:p14="http://schemas.microsoft.com/office/powerpoint/2010/main" val="273898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Jenny</a:t>
            </a:r>
          </a:p>
          <a:p>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 we have a mission statement,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summarises</a:t>
            </a:r>
            <a:r>
              <a:rPr lang="en-US" sz="1800">
                <a:effectLst/>
                <a:latin typeface="Calibri" panose="020F0502020204030204" pitchFamily="34" charset="0"/>
                <a:ea typeface="Calibri" panose="020F0502020204030204" pitchFamily="34" charset="0"/>
                <a:cs typeface="Times New Roman" panose="02020603050405020304" pitchFamily="18" charset="0"/>
              </a:rPr>
              <a:t> what we want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want to design a reusable community directory product that:</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makes local information, advice and services more accessible, intuitive and easy to navigate for residents </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creates a more sustainable and devolved way to publish and update content for all organisations and service providers involved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project is also part-funded by the Local Digital Fund, so that the product we create at Greenwich can be reused by other local authorities too.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9</a:t>
            </a:fld>
            <a:endParaRPr lang="en-US"/>
          </a:p>
        </p:txBody>
      </p:sp>
    </p:spTree>
    <p:extLst>
      <p:ext uri="{BB962C8B-B14F-4D97-AF65-F5344CB8AC3E}">
        <p14:creationId xmlns:p14="http://schemas.microsoft.com/office/powerpoint/2010/main" val="217218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99A8-F3F0-4711-B48C-209896C2A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16F02B-CC13-4345-A535-4DCAC1177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9F32BC-3A8C-4BC9-AD2B-E652E00B6F70}"/>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5" name="Footer Placeholder 4">
            <a:extLst>
              <a:ext uri="{FF2B5EF4-FFF2-40B4-BE49-F238E27FC236}">
                <a16:creationId xmlns:a16="http://schemas.microsoft.com/office/drawing/2014/main" id="{97E09DDB-C6E4-4534-A587-C4F841CD9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8659B-B957-47B3-AB14-3B3D72897095}"/>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384237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D25E-2EF0-4D9C-AB6A-968FFF6451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E36097-BBF0-4EC3-ADCB-DBEED1DB8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55D44-4E4C-49D9-83CD-4EF2B1BD9C23}"/>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5" name="Footer Placeholder 4">
            <a:extLst>
              <a:ext uri="{FF2B5EF4-FFF2-40B4-BE49-F238E27FC236}">
                <a16:creationId xmlns:a16="http://schemas.microsoft.com/office/drawing/2014/main" id="{78A7BD50-8262-4F60-9C2B-495BF488E8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E3D03B-979B-46C7-A243-C7265823FE1A}"/>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53262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9E3B3-E95B-474F-B88B-D8DE2EEFF5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3B97E4-8451-4FBA-BB21-163582376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C4B02-8E90-42D8-8516-759FBA1C9F4B}"/>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5" name="Footer Placeholder 4">
            <a:extLst>
              <a:ext uri="{FF2B5EF4-FFF2-40B4-BE49-F238E27FC236}">
                <a16:creationId xmlns:a16="http://schemas.microsoft.com/office/drawing/2014/main" id="{EAF8E645-6B57-449C-9AF4-AC0D6514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FAC312-A41A-472A-986F-8527447AE95B}"/>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4091736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8306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4485-C0EC-E43C-0EEF-40254F85B4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90AA57-C41E-B7EC-E78C-C7357A0C0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6A80B2-B763-5090-DD1D-FCBBF452611B}"/>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5" name="Footer Placeholder 4">
            <a:extLst>
              <a:ext uri="{FF2B5EF4-FFF2-40B4-BE49-F238E27FC236}">
                <a16:creationId xmlns:a16="http://schemas.microsoft.com/office/drawing/2014/main" id="{DBBDBCF5-20C1-8F4C-418E-57D63625FC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0B1ABD-9845-DD13-25DB-7E1C933CC589}"/>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109995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7441-0FA1-DFF9-7A5D-3B2EEA0C80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CDC6C9-6316-0FC2-AE43-95E251126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E746A1-BB7C-9A85-C36F-653445144D5D}"/>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5" name="Footer Placeholder 4">
            <a:extLst>
              <a:ext uri="{FF2B5EF4-FFF2-40B4-BE49-F238E27FC236}">
                <a16:creationId xmlns:a16="http://schemas.microsoft.com/office/drawing/2014/main" id="{9E328523-429F-713F-C879-0526AD95F6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3A338-D6A2-F01D-543E-246D3386740E}"/>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96020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A870-FF79-ACFA-F4E3-922A1686A1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BC09F3-5D2E-7A44-D808-F83592DCA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ABF64B-1D4E-BA05-F162-865058647197}"/>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5" name="Footer Placeholder 4">
            <a:extLst>
              <a:ext uri="{FF2B5EF4-FFF2-40B4-BE49-F238E27FC236}">
                <a16:creationId xmlns:a16="http://schemas.microsoft.com/office/drawing/2014/main" id="{21AF9EF8-8323-33D7-81F8-32EDE0813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77A204-1429-1612-9D12-D79BF5F5A7BB}"/>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183342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BB56-9710-7262-CF46-DEFFFE3D4E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2BD79D-DB74-10C1-8D38-D3A3097DC3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59C275-7809-74ED-00A8-D550A6F9B7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9B25E6-DD5B-6016-2AE2-7CAC3186EF10}"/>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6" name="Footer Placeholder 5">
            <a:extLst>
              <a:ext uri="{FF2B5EF4-FFF2-40B4-BE49-F238E27FC236}">
                <a16:creationId xmlns:a16="http://schemas.microsoft.com/office/drawing/2014/main" id="{2D854B12-ABCF-70AC-4A1E-8C6FE15833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722F-4707-7E99-1A50-9098852E698A}"/>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388969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761F3-4513-D924-22C8-23E0C8E67F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A5676E-B0A0-F8DE-83F9-3A6A9EFDC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6286B-6A85-08F2-2EC0-A21EEAFD4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C4305E-3EBC-7884-FE3C-35AAA117F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F6FEF-5808-DDFC-BAA9-87390A3C35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6E8521-02BA-9B37-8446-4116D0349684}"/>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8" name="Footer Placeholder 7">
            <a:extLst>
              <a:ext uri="{FF2B5EF4-FFF2-40B4-BE49-F238E27FC236}">
                <a16:creationId xmlns:a16="http://schemas.microsoft.com/office/drawing/2014/main" id="{5DC71A68-9346-CED6-28D2-2E9AD618CD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4434FD-E819-4D51-EFE5-18C0BD6E2363}"/>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242138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F8E1-3ED2-AA77-A20B-A3FFE8FE6D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E23BD1-157E-9647-8015-908711130E84}"/>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4" name="Footer Placeholder 3">
            <a:extLst>
              <a:ext uri="{FF2B5EF4-FFF2-40B4-BE49-F238E27FC236}">
                <a16:creationId xmlns:a16="http://schemas.microsoft.com/office/drawing/2014/main" id="{F4F1EF73-D72B-7D30-ACA3-953BCA8D36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D0FDFA-F98B-6F98-5E54-525294A25BD1}"/>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2533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E8106A-CFE6-0955-BFB7-CA3222B05E98}"/>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3" name="Footer Placeholder 2">
            <a:extLst>
              <a:ext uri="{FF2B5EF4-FFF2-40B4-BE49-F238E27FC236}">
                <a16:creationId xmlns:a16="http://schemas.microsoft.com/office/drawing/2014/main" id="{F4EB2EE5-01C5-195C-5427-F8532054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E265D8-D875-9931-92CC-5D012FF10FFC}"/>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78162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AB54-7001-40CB-BE2D-D266DF7B70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67A40A-F63C-4B0C-A0A6-28B95D369A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E789C3-0653-4F65-8BF0-48B106AFC371}"/>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5" name="Footer Placeholder 4">
            <a:extLst>
              <a:ext uri="{FF2B5EF4-FFF2-40B4-BE49-F238E27FC236}">
                <a16:creationId xmlns:a16="http://schemas.microsoft.com/office/drawing/2014/main" id="{C06D6069-75AB-4E3C-B801-7CA53C060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0E624-6E68-4266-B68E-6DAB1DB2C06C}"/>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2018482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17EA-F750-AFAB-E90D-BB2FF5FF4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AC5944-C796-1832-C5E7-DFD31DA3E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959E08-1520-6477-F356-F8C7141EF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F67EF-7C78-B899-BE85-365C90689789}"/>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6" name="Footer Placeholder 5">
            <a:extLst>
              <a:ext uri="{FF2B5EF4-FFF2-40B4-BE49-F238E27FC236}">
                <a16:creationId xmlns:a16="http://schemas.microsoft.com/office/drawing/2014/main" id="{F073A461-81F5-BCFE-3EE2-7FB7CD1640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D7D207-D885-1EE8-2F14-84275FB9E1AA}"/>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3037004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39B8-7963-7B80-128E-74DB4C518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8850E2-B3A8-B1CA-FEF5-95D8DCF37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CF40B0-F9C2-29F5-ABE5-653BBA222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3EA7E-1A82-CD5E-B187-650D080554C5}"/>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6" name="Footer Placeholder 5">
            <a:extLst>
              <a:ext uri="{FF2B5EF4-FFF2-40B4-BE49-F238E27FC236}">
                <a16:creationId xmlns:a16="http://schemas.microsoft.com/office/drawing/2014/main" id="{7B8F3797-15EB-8053-F7DD-5D8D15C4F5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4500B3-B479-7CB9-BBE0-D501C99E93E7}"/>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308955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1C19-3266-6D80-DBB6-0D0CF7FA13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D11177-AE26-0E9E-CD45-C1B43812C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3C08A-D9F3-A14E-102A-1BF48E50C847}"/>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5" name="Footer Placeholder 4">
            <a:extLst>
              <a:ext uri="{FF2B5EF4-FFF2-40B4-BE49-F238E27FC236}">
                <a16:creationId xmlns:a16="http://schemas.microsoft.com/office/drawing/2014/main" id="{1A5D43F8-EB13-F1D8-0BA1-739CF30993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311DBB-E2D0-5190-210E-A69C47580ECD}"/>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4220585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03E89-1AA9-F647-73D7-B7F74BA0D3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3B0236-CD3C-ED8D-81BC-BFBC98513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456D74-C951-6060-29C9-9CEF6C861FA9}"/>
              </a:ext>
            </a:extLst>
          </p:cNvPr>
          <p:cNvSpPr>
            <a:spLocks noGrp="1"/>
          </p:cNvSpPr>
          <p:nvPr>
            <p:ph type="dt" sz="half" idx="10"/>
          </p:nvPr>
        </p:nvSpPr>
        <p:spPr/>
        <p:txBody>
          <a:bodyPr/>
          <a:lstStyle/>
          <a:p>
            <a:fld id="{91AE91ED-A1F5-4CBA-90CC-75E38402E619}" type="datetimeFigureOut">
              <a:rPr lang="en-GB" smtClean="0"/>
              <a:t>14/12/2022</a:t>
            </a:fld>
            <a:endParaRPr lang="en-GB"/>
          </a:p>
        </p:txBody>
      </p:sp>
      <p:sp>
        <p:nvSpPr>
          <p:cNvPr id="5" name="Footer Placeholder 4">
            <a:extLst>
              <a:ext uri="{FF2B5EF4-FFF2-40B4-BE49-F238E27FC236}">
                <a16:creationId xmlns:a16="http://schemas.microsoft.com/office/drawing/2014/main" id="{61D9E5B7-ED63-F816-4F03-9C9D465A80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52FB85-37B6-783B-F991-494B5F5A657D}"/>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4169483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30280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AF2A-90DA-4E3C-A8A9-689A2365A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1CB424-CCB2-4C93-818D-693740208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96858B-6352-4D7F-9518-2ED7085D37B5}"/>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5" name="Footer Placeholder 4">
            <a:extLst>
              <a:ext uri="{FF2B5EF4-FFF2-40B4-BE49-F238E27FC236}">
                <a16:creationId xmlns:a16="http://schemas.microsoft.com/office/drawing/2014/main" id="{926A5AD6-D103-48B0-810A-0C2ADEC6A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C830AD-5A6E-4871-9B21-97D516F2928D}"/>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932518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5B04-F642-47E3-AA32-41BE58AAC4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98292-9203-4336-A31C-02F386A333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CFA64B-6337-4698-A3D8-029A611AE871}"/>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5" name="Footer Placeholder 4">
            <a:extLst>
              <a:ext uri="{FF2B5EF4-FFF2-40B4-BE49-F238E27FC236}">
                <a16:creationId xmlns:a16="http://schemas.microsoft.com/office/drawing/2014/main" id="{9B42C34C-CD5D-4CC4-85BE-DA1DD08AC1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199F8-DE00-470B-8C74-22F351826B6E}"/>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3352187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D0E4-D772-4124-B18B-883E1F25CC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D17ABE-95DB-4CC1-BB01-70A336F3F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DD3FF-B669-4738-BA8C-1AB058203097}"/>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5" name="Footer Placeholder 4">
            <a:extLst>
              <a:ext uri="{FF2B5EF4-FFF2-40B4-BE49-F238E27FC236}">
                <a16:creationId xmlns:a16="http://schemas.microsoft.com/office/drawing/2014/main" id="{0B4C13F4-264C-4C1B-8314-EA1F73D51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71C2F0-65FC-436E-BA8A-ACF610503070}"/>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2897238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DF98-6C29-460E-9854-1170BC833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12C73C-15CA-48F2-A4BC-595226354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1B04BF-6459-48EB-ACE5-D08EE39C7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7BC8A5-B081-42F2-B56D-8950F638DFAB}"/>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6" name="Footer Placeholder 5">
            <a:extLst>
              <a:ext uri="{FF2B5EF4-FFF2-40B4-BE49-F238E27FC236}">
                <a16:creationId xmlns:a16="http://schemas.microsoft.com/office/drawing/2014/main" id="{55072CBB-97D2-4B0E-A9DF-4A1EB360BB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40AF3F-477F-42F8-B2FA-7410C64B77A4}"/>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2067344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1D05-460D-4E7B-A15A-892AF16BCB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DABC80-2C57-4EF8-8ED1-EAE4F1A28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D5D8E0-5749-43F5-9327-F6134F8135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4A5D32-D9D9-470C-8650-1159628DC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CCB78F-7EAA-4433-9FA7-8075451C3A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16822-88A1-4D39-8E42-51AF729880F2}"/>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8" name="Footer Placeholder 7">
            <a:extLst>
              <a:ext uri="{FF2B5EF4-FFF2-40B4-BE49-F238E27FC236}">
                <a16:creationId xmlns:a16="http://schemas.microsoft.com/office/drawing/2014/main" id="{36F5F6F4-4DA3-4CB8-A882-F19C57A8AB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A0E95E-702A-4838-BB7A-B2F36E2CDF89}"/>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75438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3CED-9786-449E-AEA1-58A7CD4C4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94154E-68DB-43CF-883A-D46005FEA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8AF38-4D86-454B-AFAC-1AC134B2DF18}"/>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5" name="Footer Placeholder 4">
            <a:extLst>
              <a:ext uri="{FF2B5EF4-FFF2-40B4-BE49-F238E27FC236}">
                <a16:creationId xmlns:a16="http://schemas.microsoft.com/office/drawing/2014/main" id="{0BA3FB5C-91C0-4F05-A01D-7AFB2A9934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AF5EAB-E21E-4D23-A60D-BCEA48DEB83B}"/>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082151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5C65-4CF4-4297-AAC2-2DD4C403BF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7303F2-1099-4853-B151-AD9048B76FFE}"/>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4" name="Footer Placeholder 3">
            <a:extLst>
              <a:ext uri="{FF2B5EF4-FFF2-40B4-BE49-F238E27FC236}">
                <a16:creationId xmlns:a16="http://schemas.microsoft.com/office/drawing/2014/main" id="{881E14E8-7407-4C40-A31F-5F1774444F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8F6E39-046C-4E0C-8443-1802D8DF5DF1}"/>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941396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C88405-71B5-42D6-9EC1-13524A2B2412}"/>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3" name="Footer Placeholder 2">
            <a:extLst>
              <a:ext uri="{FF2B5EF4-FFF2-40B4-BE49-F238E27FC236}">
                <a16:creationId xmlns:a16="http://schemas.microsoft.com/office/drawing/2014/main" id="{811C4F55-4A40-42EA-85C4-652EB09AFA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24DCB1-9214-4964-91B6-9937511285EA}"/>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021934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A86E7-D52C-4E79-B081-231EE0538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CBFD54-D106-468F-A072-2D74653B4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D619CD-582F-4914-8813-8FBB2FA4A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B4178-8053-4273-A592-CEA41EF0A67E}"/>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6" name="Footer Placeholder 5">
            <a:extLst>
              <a:ext uri="{FF2B5EF4-FFF2-40B4-BE49-F238E27FC236}">
                <a16:creationId xmlns:a16="http://schemas.microsoft.com/office/drawing/2014/main" id="{32557916-1379-44D0-8E45-10495DAD47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7014AE-0EA2-4E8D-ABA9-D9515534B9A7}"/>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290918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93D7-7006-4C5B-8D5D-B1899FB25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DBA3E2-9ECA-4778-81ED-CD6761845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0EDA27-6863-4A17-897C-8FDBB4A23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26664-52A5-433F-A0B3-1C395957D578}"/>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6" name="Footer Placeholder 5">
            <a:extLst>
              <a:ext uri="{FF2B5EF4-FFF2-40B4-BE49-F238E27FC236}">
                <a16:creationId xmlns:a16="http://schemas.microsoft.com/office/drawing/2014/main" id="{8B307385-1F3C-4335-AF77-73C6BADBE7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C1AAF-8375-4D7E-8D2B-BCB2A2C5EA71}"/>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913000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082E-F850-46E3-9685-DFBF20DF11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791F93-DB9D-4AE2-9431-028F0193C4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5A374-D79C-422C-88FE-0A3E71B238AB}"/>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5" name="Footer Placeholder 4">
            <a:extLst>
              <a:ext uri="{FF2B5EF4-FFF2-40B4-BE49-F238E27FC236}">
                <a16:creationId xmlns:a16="http://schemas.microsoft.com/office/drawing/2014/main" id="{2E519804-7BE5-43A5-9DA2-B210290C83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09D86-47D9-4CE7-BE3C-BFF3C42A0EEB}"/>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153458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7D014-C409-475B-B353-AD4D5DEF9D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57C1DB-B473-4249-BCF4-17731EA84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71E73-C16F-4335-B522-8406117DF4DF}"/>
              </a:ext>
            </a:extLst>
          </p:cNvPr>
          <p:cNvSpPr>
            <a:spLocks noGrp="1"/>
          </p:cNvSpPr>
          <p:nvPr>
            <p:ph type="dt" sz="half" idx="10"/>
          </p:nvPr>
        </p:nvSpPr>
        <p:spPr/>
        <p:txBody>
          <a:bodyPr/>
          <a:lstStyle/>
          <a:p>
            <a:fld id="{6F1BB894-762F-4C3B-8F85-EADA67EF2F69}" type="datetimeFigureOut">
              <a:rPr lang="en-GB" smtClean="0"/>
              <a:t>14/12/2022</a:t>
            </a:fld>
            <a:endParaRPr lang="en-GB"/>
          </a:p>
        </p:txBody>
      </p:sp>
      <p:sp>
        <p:nvSpPr>
          <p:cNvPr id="5" name="Footer Placeholder 4">
            <a:extLst>
              <a:ext uri="{FF2B5EF4-FFF2-40B4-BE49-F238E27FC236}">
                <a16:creationId xmlns:a16="http://schemas.microsoft.com/office/drawing/2014/main" id="{26E6128E-EDA2-4C10-B59F-F149756E99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CD1B7-98B7-4920-85A6-E76FAA5D2D5D}"/>
              </a:ext>
            </a:extLst>
          </p:cNvPr>
          <p:cNvSpPr>
            <a:spLocks noGrp="1"/>
          </p:cNvSpPr>
          <p:nvPr>
            <p:ph type="sldNum" sz="quarter" idx="12"/>
          </p:nvPr>
        </p:nvSpPr>
        <p:spPr/>
        <p:txBody>
          <a:bodyPr/>
          <a:lstStyle/>
          <a:p>
            <a:fld id="{4F83BD3D-AB1C-43B9-ACE9-5FC4A37A0191}" type="slidenum">
              <a:rPr lang="en-GB" smtClean="0"/>
              <a:t>‹#›</a:t>
            </a:fld>
            <a:endParaRPr lang="en-GB"/>
          </a:p>
        </p:txBody>
      </p:sp>
    </p:spTree>
    <p:extLst>
      <p:ext uri="{BB962C8B-B14F-4D97-AF65-F5344CB8AC3E}">
        <p14:creationId xmlns:p14="http://schemas.microsoft.com/office/powerpoint/2010/main" val="1612708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5937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F128-070D-4C9F-86E2-BC17CC4D60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817E88-FDDA-423A-967D-858FBF167F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33E08D-F724-4440-A112-1AA495EB5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25A1FA-78A4-472A-BEE4-25B138E9B64F}"/>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6" name="Footer Placeholder 5">
            <a:extLst>
              <a:ext uri="{FF2B5EF4-FFF2-40B4-BE49-F238E27FC236}">
                <a16:creationId xmlns:a16="http://schemas.microsoft.com/office/drawing/2014/main" id="{FC19B5F7-08BD-49D8-A132-32D96366C4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190ED7-121B-4593-9192-3D2ECBC63FE8}"/>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43336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67DD-EA75-4A18-841F-0EF02875F3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331CEB-F5BA-4EEB-BC16-32D7725A8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F5CFF-AA02-4B7E-9DBC-4D3BFCC515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414022-7B2E-4BD4-BA69-38D061407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C950F1-307C-4C0C-ABA1-9FAA73D9E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4E7DBD-DF87-4545-8236-65BDDB22B09F}"/>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8" name="Footer Placeholder 7">
            <a:extLst>
              <a:ext uri="{FF2B5EF4-FFF2-40B4-BE49-F238E27FC236}">
                <a16:creationId xmlns:a16="http://schemas.microsoft.com/office/drawing/2014/main" id="{FD1F8ADE-B376-4516-98DE-5EC5C383DE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9FA058-05CF-460B-840D-7E65949A0501}"/>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35034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1454-DE49-4E40-97DA-58DE42C02B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1465E8-3DB0-4E5E-9CF4-0CAEBD16EEBD}"/>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4" name="Footer Placeholder 3">
            <a:extLst>
              <a:ext uri="{FF2B5EF4-FFF2-40B4-BE49-F238E27FC236}">
                <a16:creationId xmlns:a16="http://schemas.microsoft.com/office/drawing/2014/main" id="{820287AE-7C8D-4297-A01E-1F12958320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7C5D1C-522E-4B6E-90D5-98F2080B75E5}"/>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17510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00FD6-2FB3-4996-809C-91D73F77CABE}"/>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3" name="Footer Placeholder 2">
            <a:extLst>
              <a:ext uri="{FF2B5EF4-FFF2-40B4-BE49-F238E27FC236}">
                <a16:creationId xmlns:a16="http://schemas.microsoft.com/office/drawing/2014/main" id="{F0D18655-5CB5-4BDD-BF3C-8EC11686E8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FE866C-9424-4387-B956-87129B908936}"/>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36290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638E-4533-4DE7-AEC2-2A4D8D9B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B3F6BF-5693-4728-BF21-287648561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172452-7683-49F8-A15C-E271DCEE6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08EF4-4839-4D8E-BFCA-B44189D04C91}"/>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6" name="Footer Placeholder 5">
            <a:extLst>
              <a:ext uri="{FF2B5EF4-FFF2-40B4-BE49-F238E27FC236}">
                <a16:creationId xmlns:a16="http://schemas.microsoft.com/office/drawing/2014/main" id="{6F80EA9D-514F-499B-A107-42EA054EBC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859C4F-60DA-4F95-8421-C4B9FCBD2F2D}"/>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21149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5E07-8500-4B32-A9B4-5D6B1D990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14F59B-2B85-438A-8671-F93194BCC5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1BC600-4F44-4150-8A0C-519E37045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6CA85-C191-45C3-9057-0F45F1E1C441}"/>
              </a:ext>
            </a:extLst>
          </p:cNvPr>
          <p:cNvSpPr>
            <a:spLocks noGrp="1"/>
          </p:cNvSpPr>
          <p:nvPr>
            <p:ph type="dt" sz="half" idx="10"/>
          </p:nvPr>
        </p:nvSpPr>
        <p:spPr/>
        <p:txBody>
          <a:bodyPr/>
          <a:lstStyle/>
          <a:p>
            <a:fld id="{875BDAE2-76A0-4709-B018-EF427CC702F6}" type="datetimeFigureOut">
              <a:rPr lang="en-GB" smtClean="0"/>
              <a:t>14/12/2022</a:t>
            </a:fld>
            <a:endParaRPr lang="en-GB"/>
          </a:p>
        </p:txBody>
      </p:sp>
      <p:sp>
        <p:nvSpPr>
          <p:cNvPr id="6" name="Footer Placeholder 5">
            <a:extLst>
              <a:ext uri="{FF2B5EF4-FFF2-40B4-BE49-F238E27FC236}">
                <a16:creationId xmlns:a16="http://schemas.microsoft.com/office/drawing/2014/main" id="{593E0388-4156-4331-9C9D-7FB6D51F58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BA53D7-DE3F-48B9-B64F-B9E13079FFE0}"/>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360021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80F66-F14D-4661-A388-01C255DB6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87067D-89B8-4C81-B490-196491F16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02736C-82D4-4159-9947-2676E6ACA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BDAE2-76A0-4709-B018-EF427CC702F6}" type="datetimeFigureOut">
              <a:rPr lang="en-GB" smtClean="0"/>
              <a:t>14/12/2022</a:t>
            </a:fld>
            <a:endParaRPr lang="en-GB"/>
          </a:p>
        </p:txBody>
      </p:sp>
      <p:sp>
        <p:nvSpPr>
          <p:cNvPr id="5" name="Footer Placeholder 4">
            <a:extLst>
              <a:ext uri="{FF2B5EF4-FFF2-40B4-BE49-F238E27FC236}">
                <a16:creationId xmlns:a16="http://schemas.microsoft.com/office/drawing/2014/main" id="{2719B3ED-12EF-4809-96EF-D39249B44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EF1F39-3D2C-4653-B2CD-3FA350543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F90E6-D769-4F33-AAD0-0D9408645B0F}" type="slidenum">
              <a:rPr lang="en-GB" smtClean="0"/>
              <a:t>‹#›</a:t>
            </a:fld>
            <a:endParaRPr lang="en-GB"/>
          </a:p>
        </p:txBody>
      </p:sp>
    </p:spTree>
    <p:extLst>
      <p:ext uri="{BB962C8B-B14F-4D97-AF65-F5344CB8AC3E}">
        <p14:creationId xmlns:p14="http://schemas.microsoft.com/office/powerpoint/2010/main" val="12060470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EC3D1-2E97-74F0-79E9-DDCAFDA4EE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813BE2-63FC-19F5-163C-93D78AA4A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66006-CAA4-EA18-B1C6-AEC4E30E3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E91ED-A1F5-4CBA-90CC-75E38402E619}" type="datetimeFigureOut">
              <a:rPr lang="en-GB" smtClean="0"/>
              <a:t>14/12/2022</a:t>
            </a:fld>
            <a:endParaRPr lang="en-GB"/>
          </a:p>
        </p:txBody>
      </p:sp>
      <p:sp>
        <p:nvSpPr>
          <p:cNvPr id="5" name="Footer Placeholder 4">
            <a:extLst>
              <a:ext uri="{FF2B5EF4-FFF2-40B4-BE49-F238E27FC236}">
                <a16:creationId xmlns:a16="http://schemas.microsoft.com/office/drawing/2014/main" id="{66DC2D2D-2F31-5333-A283-ED39C2697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8658C3-541C-293F-8CF1-E4286941F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D5B6E-B7E0-40A8-BF73-E7EAA4950012}" type="slidenum">
              <a:rPr lang="en-GB" smtClean="0"/>
              <a:t>‹#›</a:t>
            </a:fld>
            <a:endParaRPr lang="en-GB"/>
          </a:p>
        </p:txBody>
      </p:sp>
    </p:spTree>
    <p:extLst>
      <p:ext uri="{BB962C8B-B14F-4D97-AF65-F5344CB8AC3E}">
        <p14:creationId xmlns:p14="http://schemas.microsoft.com/office/powerpoint/2010/main" val="16269332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9B282-0D87-4000-AC88-C63FF3B1B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9A94B-7004-48B3-8C16-F5F348EA5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1B5CF2-D19C-4DE2-9DFC-110149B3F5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BB894-762F-4C3B-8F85-EADA67EF2F69}" type="datetimeFigureOut">
              <a:rPr lang="en-GB" smtClean="0"/>
              <a:t>14/12/2022</a:t>
            </a:fld>
            <a:endParaRPr lang="en-GB"/>
          </a:p>
        </p:txBody>
      </p:sp>
      <p:sp>
        <p:nvSpPr>
          <p:cNvPr id="5" name="Footer Placeholder 4">
            <a:extLst>
              <a:ext uri="{FF2B5EF4-FFF2-40B4-BE49-F238E27FC236}">
                <a16:creationId xmlns:a16="http://schemas.microsoft.com/office/drawing/2014/main" id="{10BF18CA-4143-4363-B67E-2A204C7C0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C4ADE2-ACC2-4563-B2D0-969729641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3BD3D-AB1C-43B9-ACE9-5FC4A37A0191}" type="slidenum">
              <a:rPr lang="en-GB" smtClean="0"/>
              <a:t>‹#›</a:t>
            </a:fld>
            <a:endParaRPr lang="en-GB"/>
          </a:p>
        </p:txBody>
      </p:sp>
    </p:spTree>
    <p:extLst>
      <p:ext uri="{BB962C8B-B14F-4D97-AF65-F5344CB8AC3E}">
        <p14:creationId xmlns:p14="http://schemas.microsoft.com/office/powerpoint/2010/main" val="393178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video" Target="https://web.microsoftstream.com/embed/video/5ee0c018-f4af-40f6-9462-b423f8384e26?autoplay=false&amp;showinfo=true&amp;app=powerpoint&amp;appPlatform=web&amp;hostCorrelationId=23390654-794a-42b9-aff9-ec884ef5c4f1" TargetMode="External"/><Relationship Id="rId5" Type="http://schemas.openxmlformats.org/officeDocument/2006/relationships/image" Target="../media/image2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mailto:Bethany.Mindham@royalgreenwich.gov.uk" TargetMode="External"/><Relationship Id="rId7" Type="http://schemas.openxmlformats.org/officeDocument/2006/relationships/hyperlink" Target="https://www.royalgreenwich.gov.uk/community-directory-rebuild"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hyperlink" Target="https://royalgreenwich.sharepoint.com/:v:/s/GreenwichCommunityDirectoryandLivewellrebuild/Ee-1cfncwBtHn3gDAwCA1_4BGgDk1Wf5P8W4h0BfKIt4CA?e=iXIMur" TargetMode="External"/><Relationship Id="rId5" Type="http://schemas.openxmlformats.org/officeDocument/2006/relationships/hyperlink" Target="https://royalgreenwich.sharepoint.com/:w:/s/GreenwichCommunityDirectoryandLivewellrebuild/EWlZNoqFqlhPpaoK3JFkhtEBMR1mFQJ4iKPmmO5LO40mdg?e=ocJwDV" TargetMode="External"/><Relationship Id="rId4" Type="http://schemas.openxmlformats.org/officeDocument/2006/relationships/hyperlink" Target="mailto:Alex.Sturtivant@royalgreenwich.gov.uk"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microsoft.com/office/2007/relationships/hdphoto" Target="../media/hdphoto4.wdp"/><Relationship Id="rId3" Type="http://schemas.microsoft.com/office/2018/10/relationships/comments" Target="../comments/modernComment_106_93A2ECB9.xml"/><Relationship Id="rId7" Type="http://schemas.openxmlformats.org/officeDocument/2006/relationships/image" Target="../media/image4.png"/><Relationship Id="rId12" Type="http://schemas.microsoft.com/office/2007/relationships/hdphoto" Target="../media/hdphoto2.wdp"/><Relationship Id="rId17" Type="http://schemas.openxmlformats.org/officeDocument/2006/relationships/image" Target="../media/image12.png"/><Relationship Id="rId2" Type="http://schemas.openxmlformats.org/officeDocument/2006/relationships/notesSlide" Target="../notesSlides/notesSlide5.xml"/><Relationship Id="rId16" Type="http://schemas.openxmlformats.org/officeDocument/2006/relationships/image" Target="../media/image11.jpeg"/><Relationship Id="rId1" Type="http://schemas.openxmlformats.org/officeDocument/2006/relationships/slideLayout" Target="../slideLayouts/slideLayout24.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0.jpeg"/><Relationship Id="rId10" Type="http://schemas.openxmlformats.org/officeDocument/2006/relationships/image" Target="../media/image7.png"/><Relationship Id="rId19"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6.pn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424" y="1256661"/>
            <a:ext cx="12191997" cy="5602195"/>
          </a:xfrm>
          <a:prstGeom prst="rect">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2" name="Picture 2" descr="Logo&#10;&#10;Description automatically generated">
            <a:extLst>
              <a:ext uri="{FF2B5EF4-FFF2-40B4-BE49-F238E27FC236}">
                <a16:creationId xmlns:a16="http://schemas.microsoft.com/office/drawing/2014/main" id="{4F8E7819-F3B1-4FAC-B56D-63F86C2DE915}"/>
              </a:ext>
            </a:extLst>
          </p:cNvPr>
          <p:cNvPicPr>
            <a:picLocks noChangeAspect="1"/>
          </p:cNvPicPr>
          <p:nvPr/>
        </p:nvPicPr>
        <p:blipFill rotWithShape="1">
          <a:blip r:embed="rId3"/>
          <a:srcRect t="26882" r="361" b="8721"/>
          <a:stretch/>
        </p:blipFill>
        <p:spPr>
          <a:xfrm>
            <a:off x="10299034" y="256988"/>
            <a:ext cx="1840847" cy="805393"/>
          </a:xfrm>
          <a:prstGeom prst="rect">
            <a:avLst/>
          </a:prstGeom>
        </p:spPr>
      </p:pic>
      <p:sp>
        <p:nvSpPr>
          <p:cNvPr id="6" name="TextBox 5">
            <a:extLst>
              <a:ext uri="{FF2B5EF4-FFF2-40B4-BE49-F238E27FC236}">
                <a16:creationId xmlns:a16="http://schemas.microsoft.com/office/drawing/2014/main" id="{E3715292-C26B-0E4A-9102-E4DB47DB09BB}"/>
              </a:ext>
            </a:extLst>
          </p:cNvPr>
          <p:cNvSpPr txBox="1"/>
          <p:nvPr/>
        </p:nvSpPr>
        <p:spPr>
          <a:xfrm>
            <a:off x="494783" y="2089073"/>
            <a:ext cx="10451679"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a:solidFill>
                  <a:schemeClr val="bg1"/>
                </a:solidFill>
                <a:latin typeface="Open Sans"/>
                <a:ea typeface="Open Sans"/>
                <a:cs typeface="Open Sans"/>
              </a:rPr>
              <a:t>Rebuilding Greenwich’s </a:t>
            </a:r>
          </a:p>
          <a:p>
            <a:r>
              <a:rPr lang="en-GB" sz="6000" b="1">
                <a:solidFill>
                  <a:schemeClr val="bg1"/>
                </a:solidFill>
                <a:latin typeface="Open Sans"/>
                <a:ea typeface="Open Sans"/>
                <a:cs typeface="Open Sans"/>
              </a:rPr>
              <a:t>Community Directory </a:t>
            </a:r>
          </a:p>
          <a:p>
            <a:pPr algn="l"/>
            <a:r>
              <a:rPr lang="en-GB" sz="4400">
                <a:solidFill>
                  <a:schemeClr val="bg1"/>
                </a:solidFill>
                <a:latin typeface="Open Sans"/>
                <a:ea typeface="Open Sans"/>
                <a:cs typeface="Open Sans"/>
              </a:rPr>
              <a:t>Show &amp; Tell #11</a:t>
            </a:r>
          </a:p>
          <a:p>
            <a:pPr algn="l"/>
            <a:r>
              <a:rPr lang="en-GB" sz="2650">
                <a:solidFill>
                  <a:schemeClr val="bg1"/>
                </a:solidFill>
                <a:latin typeface="Open Sans"/>
                <a:ea typeface="Open Sans"/>
                <a:cs typeface="Open Sans"/>
              </a:rPr>
              <a:t>11/10/2022</a:t>
            </a:r>
          </a:p>
          <a:p>
            <a:endParaRPr lang="en-GB" sz="2650">
              <a:solidFill>
                <a:schemeClr val="bg1"/>
              </a:solidFill>
              <a:latin typeface="Open Sans"/>
              <a:ea typeface="Open Sans"/>
              <a:cs typeface="Open Sans"/>
            </a:endParaRPr>
          </a:p>
          <a:p>
            <a:endParaRPr lang="en-GB" sz="2650">
              <a:solidFill>
                <a:schemeClr val="bg1"/>
              </a:solidFill>
              <a:latin typeface="Open Sans"/>
              <a:ea typeface="Open Sans"/>
              <a:cs typeface="Open Sans"/>
            </a:endParaRPr>
          </a:p>
          <a:p>
            <a:pPr algn="ctr"/>
            <a:r>
              <a:rPr lang="en-GB" sz="2800" b="1">
                <a:solidFill>
                  <a:schemeClr val="bg1"/>
                </a:solidFill>
                <a:latin typeface="Open Sans"/>
                <a:ea typeface="Open Sans"/>
                <a:cs typeface="Open Sans"/>
              </a:rPr>
              <a:t>Please note </a:t>
            </a:r>
            <a:r>
              <a:rPr lang="en-GB" sz="2800">
                <a:solidFill>
                  <a:schemeClr val="bg1"/>
                </a:solidFill>
                <a:latin typeface="Open Sans"/>
                <a:ea typeface="Open Sans"/>
                <a:cs typeface="Open Sans"/>
              </a:rPr>
              <a:t>this Show &amp; Tell will be </a:t>
            </a:r>
            <a:r>
              <a:rPr lang="en-GB" sz="2800" u="sng">
                <a:solidFill>
                  <a:schemeClr val="bg1"/>
                </a:solidFill>
                <a:latin typeface="Open Sans"/>
                <a:ea typeface="Open Sans"/>
                <a:cs typeface="Open Sans"/>
              </a:rPr>
              <a:t>recorded </a:t>
            </a:r>
          </a:p>
          <a:p>
            <a:endParaRPr lang="en-GB" sz="265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6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0110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5899372"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Prototyping: </a:t>
            </a:r>
            <a:r>
              <a:rPr lang="en-US" sz="2800">
                <a:solidFill>
                  <a:srgbClr val="008080"/>
                </a:solidFill>
                <a:latin typeface="Open Sans"/>
                <a:ea typeface="Open Sans"/>
                <a:cs typeface="Open Sans"/>
              </a:rPr>
              <a:t>Updates and tweaks</a:t>
            </a:r>
            <a:endParaRPr lang="en-US" sz="280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descr="Graphical user interface, application&#10;&#10;Description automatically generated">
            <a:extLst>
              <a:ext uri="{FF2B5EF4-FFF2-40B4-BE49-F238E27FC236}">
                <a16:creationId xmlns:a16="http://schemas.microsoft.com/office/drawing/2014/main" id="{B415C43F-8F3E-EE5F-4288-181FC8099177}"/>
              </a:ext>
            </a:extLst>
          </p:cNvPr>
          <p:cNvPicPr>
            <a:picLocks noChangeAspect="1"/>
          </p:cNvPicPr>
          <p:nvPr/>
        </p:nvPicPr>
        <p:blipFill rotWithShape="1">
          <a:blip r:embed="rId4">
            <a:extLst>
              <a:ext uri="{28A0092B-C50C-407E-A947-70E740481C1C}">
                <a14:useLocalDpi xmlns:a14="http://schemas.microsoft.com/office/drawing/2010/main" val="0"/>
              </a:ext>
            </a:extLst>
          </a:blip>
          <a:srcRect l="3671" r="58222"/>
          <a:stretch/>
        </p:blipFill>
        <p:spPr>
          <a:xfrm>
            <a:off x="6657111" y="1178559"/>
            <a:ext cx="1435677" cy="3096558"/>
          </a:xfrm>
          <a:prstGeom prst="rect">
            <a:avLst/>
          </a:prstGeom>
          <a:effectLst>
            <a:outerShdw blurRad="50800" dist="38100" dir="2700000" algn="tl" rotWithShape="0">
              <a:prstClr val="black">
                <a:alpha val="40000"/>
              </a:prstClr>
            </a:outerShdw>
          </a:effectLst>
        </p:spPr>
      </p:pic>
      <p:pic>
        <p:nvPicPr>
          <p:cNvPr id="16" name="Picture 15" descr="Graphical user interface, application&#10;&#10;Description automatically generated">
            <a:extLst>
              <a:ext uri="{FF2B5EF4-FFF2-40B4-BE49-F238E27FC236}">
                <a16:creationId xmlns:a16="http://schemas.microsoft.com/office/drawing/2014/main" id="{3E6E6567-D776-FCB6-D318-F98A88946DA0}"/>
              </a:ext>
            </a:extLst>
          </p:cNvPr>
          <p:cNvPicPr>
            <a:picLocks noChangeAspect="1"/>
          </p:cNvPicPr>
          <p:nvPr/>
        </p:nvPicPr>
        <p:blipFill rotWithShape="1">
          <a:blip r:embed="rId4">
            <a:extLst>
              <a:ext uri="{28A0092B-C50C-407E-A947-70E740481C1C}">
                <a14:useLocalDpi xmlns:a14="http://schemas.microsoft.com/office/drawing/2010/main" val="0"/>
              </a:ext>
            </a:extLst>
          </a:blip>
          <a:srcRect l="56938" r="4955"/>
          <a:stretch/>
        </p:blipFill>
        <p:spPr>
          <a:xfrm>
            <a:off x="7717283" y="1420564"/>
            <a:ext cx="1435677" cy="3096558"/>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57FF71C6-27FE-8BE9-86F4-E64AFAA64E1E}"/>
              </a:ext>
            </a:extLst>
          </p:cNvPr>
          <p:cNvSpPr txBox="1"/>
          <p:nvPr/>
        </p:nvSpPr>
        <p:spPr>
          <a:xfrm>
            <a:off x="6931234" y="5107925"/>
            <a:ext cx="3007776" cy="8710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7000"/>
              </a:lnSpc>
            </a:pPr>
            <a:r>
              <a:rPr lang="en-US" sz="1600">
                <a:effectLst/>
                <a:latin typeface="Calibri" panose="020F0502020204030204" pitchFamily="34" charset="0"/>
                <a:ea typeface="Calibri" panose="020F0502020204030204" pitchFamily="34" charset="0"/>
                <a:cs typeface="Times New Roman" panose="02020603050405020304" pitchFamily="18" charset="0"/>
              </a:rPr>
              <a:t>Visual design and experimenting with icons</a:t>
            </a:r>
            <a:endParaRPr lang="en-US" sz="16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US" sz="160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descr="Graphical user interface, application&#10;&#10;Description automatically generated">
            <a:extLst>
              <a:ext uri="{FF2B5EF4-FFF2-40B4-BE49-F238E27FC236}">
                <a16:creationId xmlns:a16="http://schemas.microsoft.com/office/drawing/2014/main" id="{D33FF189-01E7-DC57-838E-78D8026DED45}"/>
              </a:ext>
            </a:extLst>
          </p:cNvPr>
          <p:cNvPicPr>
            <a:picLocks noChangeAspect="1"/>
          </p:cNvPicPr>
          <p:nvPr/>
        </p:nvPicPr>
        <p:blipFill rotWithShape="1">
          <a:blip r:embed="rId5">
            <a:extLst>
              <a:ext uri="{28A0092B-C50C-407E-A947-70E740481C1C}">
                <a14:useLocalDpi xmlns:a14="http://schemas.microsoft.com/office/drawing/2010/main" val="0"/>
              </a:ext>
            </a:extLst>
          </a:blip>
          <a:srcRect b="20675"/>
          <a:stretch/>
        </p:blipFill>
        <p:spPr>
          <a:xfrm>
            <a:off x="687003" y="1178560"/>
            <a:ext cx="2091822" cy="3701586"/>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1CBDC9C2-09E0-97E5-FC4C-28AF349239E0}"/>
              </a:ext>
            </a:extLst>
          </p:cNvPr>
          <p:cNvPicPr>
            <a:picLocks noChangeAspect="1"/>
          </p:cNvPicPr>
          <p:nvPr/>
        </p:nvPicPr>
        <p:blipFill rotWithShape="1">
          <a:blip r:embed="rId6">
            <a:extLst>
              <a:ext uri="{28A0092B-C50C-407E-A947-70E740481C1C}">
                <a14:useLocalDpi xmlns:a14="http://schemas.microsoft.com/office/drawing/2010/main" val="0"/>
              </a:ext>
            </a:extLst>
          </a:blip>
          <a:srcRect b="17782"/>
          <a:stretch/>
        </p:blipFill>
        <p:spPr>
          <a:xfrm>
            <a:off x="3226051" y="1178559"/>
            <a:ext cx="2308840" cy="3454247"/>
          </a:xfrm>
          <a:prstGeom prst="rect">
            <a:avLst/>
          </a:prstGeom>
        </p:spPr>
      </p:pic>
      <p:cxnSp>
        <p:nvCxnSpPr>
          <p:cNvPr id="6" name="Straight Arrow Connector 5">
            <a:extLst>
              <a:ext uri="{FF2B5EF4-FFF2-40B4-BE49-F238E27FC236}">
                <a16:creationId xmlns:a16="http://schemas.microsoft.com/office/drawing/2014/main" id="{3D723859-1618-0F06-0869-B52BA2E8D45F}"/>
              </a:ext>
            </a:extLst>
          </p:cNvPr>
          <p:cNvCxnSpPr>
            <a:cxnSpLocks/>
          </p:cNvCxnSpPr>
          <p:nvPr/>
        </p:nvCxnSpPr>
        <p:spPr>
          <a:xfrm>
            <a:off x="2778825" y="1977855"/>
            <a:ext cx="285008" cy="0"/>
          </a:xfrm>
          <a:prstGeom prst="straightConnector1">
            <a:avLst/>
          </a:prstGeom>
          <a:ln w="28575">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218D5D-B948-A4FC-BF64-119EA6B8C57C}"/>
              </a:ext>
            </a:extLst>
          </p:cNvPr>
          <p:cNvSpPr txBox="1"/>
          <p:nvPr/>
        </p:nvSpPr>
        <p:spPr>
          <a:xfrm>
            <a:off x="742479" y="5107925"/>
            <a:ext cx="4518290" cy="8710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7000"/>
              </a:lnSpc>
            </a:pPr>
            <a:r>
              <a:rPr lang="en-US" sz="1600">
                <a:effectLst/>
                <a:latin typeface="Calibri" panose="020F0502020204030204" pitchFamily="34" charset="0"/>
                <a:ea typeface="Calibri" panose="020F0502020204030204" pitchFamily="34" charset="0"/>
                <a:cs typeface="Times New Roman" panose="02020603050405020304" pitchFamily="18" charset="0"/>
              </a:rPr>
              <a:t>Curated and topical listings – language and how we provide helpful headings</a:t>
            </a:r>
            <a:endParaRPr lang="en-US" sz="16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US" sz="160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Graphical user interface, application, chat or text message&#10;&#10;Description automatically generated">
            <a:extLst>
              <a:ext uri="{FF2B5EF4-FFF2-40B4-BE49-F238E27FC236}">
                <a16:creationId xmlns:a16="http://schemas.microsoft.com/office/drawing/2014/main" id="{76015CBB-BFCC-D1F1-1D92-5821995A9052}"/>
              </a:ext>
            </a:extLst>
          </p:cNvPr>
          <p:cNvPicPr>
            <a:picLocks noChangeAspect="1"/>
          </p:cNvPicPr>
          <p:nvPr/>
        </p:nvPicPr>
        <p:blipFill rotWithShape="1">
          <a:blip r:embed="rId7">
            <a:extLst>
              <a:ext uri="{28A0092B-C50C-407E-A947-70E740481C1C}">
                <a14:useLocalDpi xmlns:a14="http://schemas.microsoft.com/office/drawing/2010/main" val="0"/>
              </a:ext>
            </a:extLst>
          </a:blip>
          <a:srcRect b="55753"/>
          <a:stretch/>
        </p:blipFill>
        <p:spPr>
          <a:xfrm>
            <a:off x="8250621" y="3785696"/>
            <a:ext cx="2382751" cy="1096758"/>
          </a:xfrm>
          <a:prstGeom prst="rect">
            <a:avLst/>
          </a:prstGeom>
        </p:spPr>
      </p:pic>
    </p:spTree>
    <p:extLst>
      <p:ext uri="{BB962C8B-B14F-4D97-AF65-F5344CB8AC3E}">
        <p14:creationId xmlns:p14="http://schemas.microsoft.com/office/powerpoint/2010/main" val="219649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5965929"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Prototyping: </a:t>
            </a:r>
            <a:r>
              <a:rPr lang="en-US" sz="2800">
                <a:solidFill>
                  <a:srgbClr val="008080"/>
                </a:solidFill>
                <a:latin typeface="Open Sans"/>
                <a:ea typeface="Open Sans"/>
                <a:cs typeface="Open Sans"/>
              </a:rPr>
              <a:t>Service listing details</a:t>
            </a:r>
            <a:endParaRPr lang="en-US" sz="280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Graphical user interface, text, application&#10;&#10;Description automatically generated">
            <a:extLst>
              <a:ext uri="{FF2B5EF4-FFF2-40B4-BE49-F238E27FC236}">
                <a16:creationId xmlns:a16="http://schemas.microsoft.com/office/drawing/2014/main" id="{56FA06AD-80DD-7F53-64ED-E2CA39F03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117" y="247526"/>
            <a:ext cx="1515054" cy="5397631"/>
          </a:xfrm>
          <a:prstGeom prst="rect">
            <a:avLst/>
          </a:prstGeom>
          <a:effectLst>
            <a:outerShdw blurRad="50800" dist="38100" dir="2700000" algn="tl" rotWithShape="0">
              <a:prstClr val="black">
                <a:alpha val="40000"/>
              </a:prstClr>
            </a:outerShdw>
          </a:effectLst>
        </p:spPr>
      </p:pic>
      <p:pic>
        <p:nvPicPr>
          <p:cNvPr id="14" name="Picture 13" descr="Graphical user interface, text, application&#10;&#10;Description automatically generated">
            <a:extLst>
              <a:ext uri="{FF2B5EF4-FFF2-40B4-BE49-F238E27FC236}">
                <a16:creationId xmlns:a16="http://schemas.microsoft.com/office/drawing/2014/main" id="{A3155573-9784-CE0B-9A07-9ED86B9B65FA}"/>
              </a:ext>
            </a:extLst>
          </p:cNvPr>
          <p:cNvPicPr>
            <a:picLocks noChangeAspect="1"/>
          </p:cNvPicPr>
          <p:nvPr/>
        </p:nvPicPr>
        <p:blipFill rotWithShape="1">
          <a:blip r:embed="rId5">
            <a:extLst>
              <a:ext uri="{28A0092B-C50C-407E-A947-70E740481C1C}">
                <a14:useLocalDpi xmlns:a14="http://schemas.microsoft.com/office/drawing/2010/main" val="0"/>
              </a:ext>
            </a:extLst>
          </a:blip>
          <a:srcRect b="43044"/>
          <a:stretch/>
        </p:blipFill>
        <p:spPr>
          <a:xfrm>
            <a:off x="9122265" y="270151"/>
            <a:ext cx="1515053" cy="4968084"/>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25864595-2C10-E2FD-2C11-AD7E3791CD90}"/>
              </a:ext>
            </a:extLst>
          </p:cNvPr>
          <p:cNvSpPr txBox="1"/>
          <p:nvPr/>
        </p:nvSpPr>
        <p:spPr>
          <a:xfrm>
            <a:off x="567250" y="1162656"/>
            <a:ext cx="5031372" cy="3370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7000"/>
              </a:lnSpc>
            </a:pPr>
            <a:r>
              <a:rPr lang="en-US" sz="2000">
                <a:latin typeface="Calibri" panose="020F0502020204030204" pitchFamily="34" charset="0"/>
                <a:ea typeface="Calibri" panose="020F0502020204030204" pitchFamily="34" charset="0"/>
                <a:cs typeface="Times New Roman" panose="02020603050405020304" pitchFamily="18" charset="0"/>
              </a:rPr>
              <a:t>Some questions we had when designing this page:</a:t>
            </a:r>
          </a:p>
          <a:p>
            <a:pPr marL="342900" lvl="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What is important for the resident to know about a service/activity? </a:t>
            </a:r>
          </a:p>
          <a:p>
            <a:pPr marL="342900" lvl="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What is the priority order?</a:t>
            </a:r>
          </a:p>
          <a:p>
            <a:pPr marL="342900" lvl="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Is there a different between activities and a service?</a:t>
            </a:r>
          </a:p>
          <a:p>
            <a:pPr marL="342900" lvl="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How might we design the backend so that the information provided and displayed to users is clear?</a:t>
            </a:r>
          </a:p>
        </p:txBody>
      </p:sp>
      <p:sp>
        <p:nvSpPr>
          <p:cNvPr id="4" name="TextBox 3">
            <a:extLst>
              <a:ext uri="{FF2B5EF4-FFF2-40B4-BE49-F238E27FC236}">
                <a16:creationId xmlns:a16="http://schemas.microsoft.com/office/drawing/2014/main" id="{63C7CFCB-4801-9754-2405-6972E224922F}"/>
              </a:ext>
            </a:extLst>
          </p:cNvPr>
          <p:cNvSpPr txBox="1"/>
          <p:nvPr/>
        </p:nvSpPr>
        <p:spPr>
          <a:xfrm>
            <a:off x="5532208" y="4938122"/>
            <a:ext cx="1515053" cy="10041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7000"/>
              </a:lnSpc>
            </a:pPr>
            <a:r>
              <a:rPr lang="en-US" sz="1400" i="1">
                <a:effectLst/>
                <a:latin typeface="Calibri" panose="020F0502020204030204" pitchFamily="34" charset="0"/>
                <a:ea typeface="Calibri" panose="020F0502020204030204" pitchFamily="34" charset="0"/>
                <a:cs typeface="Times New Roman" panose="02020603050405020304" pitchFamily="18" charset="0"/>
              </a:rPr>
              <a:t>Service with no location, done via phone</a:t>
            </a:r>
            <a:endParaRPr lang="en-US" sz="1400" i="1">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US" sz="1400" i="1">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45AF739-3F14-1F23-B5AC-1CEF2C6A1F33}"/>
              </a:ext>
            </a:extLst>
          </p:cNvPr>
          <p:cNvSpPr txBox="1"/>
          <p:nvPr/>
        </p:nvSpPr>
        <p:spPr>
          <a:xfrm>
            <a:off x="10592776" y="1162656"/>
            <a:ext cx="1854247" cy="773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7000"/>
              </a:lnSpc>
            </a:pPr>
            <a:r>
              <a:rPr lang="en-US" sz="1400" i="1">
                <a:effectLst/>
                <a:latin typeface="Calibri" panose="020F0502020204030204" pitchFamily="34" charset="0"/>
                <a:ea typeface="Calibri" panose="020F0502020204030204" pitchFamily="34" charset="0"/>
                <a:cs typeface="Times New Roman" panose="02020603050405020304" pitchFamily="18" charset="0"/>
              </a:rPr>
              <a:t>Activity with date, time, location…</a:t>
            </a:r>
            <a:endParaRPr lang="en-US" sz="1400" i="1">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US" sz="1400" i="1">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Graphical user interface, text, application&#10;&#10;Description automatically generated">
            <a:extLst>
              <a:ext uri="{FF2B5EF4-FFF2-40B4-BE49-F238E27FC236}">
                <a16:creationId xmlns:a16="http://schemas.microsoft.com/office/drawing/2014/main" id="{9AF69FB3-2567-2493-594D-C1EB2A24C3DE}"/>
              </a:ext>
            </a:extLst>
          </p:cNvPr>
          <p:cNvPicPr>
            <a:picLocks noChangeAspect="1"/>
          </p:cNvPicPr>
          <p:nvPr/>
        </p:nvPicPr>
        <p:blipFill rotWithShape="1">
          <a:blip r:embed="rId5">
            <a:extLst>
              <a:ext uri="{28A0092B-C50C-407E-A947-70E740481C1C}">
                <a14:useLocalDpi xmlns:a14="http://schemas.microsoft.com/office/drawing/2010/main" val="0"/>
              </a:ext>
            </a:extLst>
          </a:blip>
          <a:srcRect t="56956"/>
          <a:stretch/>
        </p:blipFill>
        <p:spPr>
          <a:xfrm>
            <a:off x="10382937" y="1921652"/>
            <a:ext cx="1622418" cy="40206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647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5416868"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What questions do you have?</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94EFA4F7-9C0A-2FEF-FA81-BEB3D5E7CF99}"/>
              </a:ext>
            </a:extLst>
          </p:cNvPr>
          <p:cNvSpPr txBox="1"/>
          <p:nvPr/>
        </p:nvSpPr>
        <p:spPr>
          <a:xfrm>
            <a:off x="638300" y="1488442"/>
            <a:ext cx="10236964" cy="954107"/>
          </a:xfrm>
          <a:prstGeom prst="rect">
            <a:avLst/>
          </a:prstGeom>
          <a:noFill/>
        </p:spPr>
        <p:txBody>
          <a:bodyPr wrap="square" rtlCol="0">
            <a:spAutoFit/>
          </a:bodyPr>
          <a:lstStyle/>
          <a:p>
            <a:r>
              <a:rPr lang="en-GB" sz="2800"/>
              <a:t>Do you have any thoughts or feedback on what we’ve shown?</a:t>
            </a:r>
          </a:p>
          <a:p>
            <a:pPr marL="342900" indent="-342900">
              <a:buFontTx/>
              <a:buChar char="-"/>
            </a:pPr>
            <a:endParaRPr lang="en-GB" sz="2800"/>
          </a:p>
        </p:txBody>
      </p:sp>
    </p:spTree>
    <p:extLst>
      <p:ext uri="{BB962C8B-B14F-4D97-AF65-F5344CB8AC3E}">
        <p14:creationId xmlns:p14="http://schemas.microsoft.com/office/powerpoint/2010/main" val="142921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789342" y="2278401"/>
            <a:ext cx="910395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Testing our prototypes with users</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80630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649090" y="1127815"/>
            <a:ext cx="7086074" cy="6059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nSpc>
                <a:spcPct val="107000"/>
              </a:lnSpc>
              <a:buFont typeface="Symbol" panose="05050102010706020507" pitchFamily="18" charset="2"/>
              <a:buChar char=""/>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1">
                <a:latin typeface="Calibri"/>
                <a:ea typeface="Calibri" panose="020F0502020204030204" pitchFamily="34" charset="0"/>
                <a:cs typeface="Times New Roman"/>
              </a:rPr>
              <a:t>NHS Primary Care Staff Event at Charlton Athletic FC  - The Valley</a:t>
            </a:r>
            <a:endParaRPr lang="en-US" sz="2000" b="1">
              <a:latin typeface="Calibri"/>
              <a:ea typeface="Calibri" panose="020F0502020204030204" pitchFamily="34" charset="0"/>
              <a:cs typeface="Times New Roman" panose="02020603050405020304" pitchFamily="18" charset="0"/>
            </a:endParaRPr>
          </a:p>
          <a:p>
            <a:pPr>
              <a:lnSpc>
                <a:spcPct val="107000"/>
              </a:lnSpc>
            </a:pPr>
            <a:endParaRPr lang="en-US" sz="2000" b="1">
              <a:latin typeface="Calibri"/>
              <a:cs typeface="Times New Roman" panose="02020603050405020304" pitchFamily="18" charset="0"/>
            </a:endParaRPr>
          </a:p>
          <a:p>
            <a:pPr marL="342900" indent="-342900">
              <a:lnSpc>
                <a:spcPct val="107000"/>
              </a:lnSpc>
              <a:buFont typeface="Symbol" panose="05050102010706020507" pitchFamily="18" charset="2"/>
              <a:buChar char=""/>
            </a:pPr>
            <a:r>
              <a:rPr lang="en-US" sz="2000">
                <a:latin typeface="Calibri"/>
                <a:ea typeface="Calibri" panose="020F0502020204030204" pitchFamily="34" charset="0"/>
                <a:cs typeface="Times New Roman"/>
              </a:rPr>
              <a:t>GCD stall set up catching people during the arrival / lunch break.</a:t>
            </a:r>
          </a:p>
          <a:p>
            <a:pPr marL="342900" indent="-342900">
              <a:lnSpc>
                <a:spcPct val="107000"/>
              </a:lnSpc>
              <a:buFont typeface="Symbol" panose="05050102010706020507" pitchFamily="18" charset="2"/>
              <a:buChar char=""/>
            </a:pPr>
            <a:r>
              <a:rPr lang="en-US" sz="2000">
                <a:latin typeface="Calibri"/>
                <a:ea typeface="Calibri" panose="020F0502020204030204" pitchFamily="34" charset="0"/>
                <a:cs typeface="Times New Roman"/>
              </a:rPr>
              <a:t>Very well attended session - a great opportunity </a:t>
            </a:r>
            <a:endParaRPr lang="en-US" sz="2000">
              <a:cs typeface="Calibri"/>
            </a:endParaRPr>
          </a:p>
          <a:p>
            <a:pPr marL="342900" indent="-342900">
              <a:lnSpc>
                <a:spcPct val="107000"/>
              </a:lnSpc>
              <a:buFont typeface="Symbol" panose="05050102010706020507" pitchFamily="18" charset="2"/>
              <a:buChar char=""/>
            </a:pPr>
            <a:r>
              <a:rPr lang="en-US" sz="2000">
                <a:latin typeface="Calibri"/>
                <a:ea typeface="Calibri" panose="020F0502020204030204" pitchFamily="34" charset="0"/>
                <a:cs typeface="Calibri"/>
              </a:rPr>
              <a:t>Live prototypes designs set up / laptops and mobiles </a:t>
            </a:r>
          </a:p>
          <a:p>
            <a:pPr marL="342900" indent="-342900">
              <a:lnSpc>
                <a:spcPct val="107000"/>
              </a:lnSpc>
              <a:buFont typeface="Symbol" panose="05050102010706020507" pitchFamily="18" charset="2"/>
              <a:buChar char=""/>
            </a:pPr>
            <a:r>
              <a:rPr lang="en-US" sz="2000">
                <a:ea typeface="+mn-lt"/>
                <a:cs typeface="+mn-lt"/>
              </a:rPr>
              <a:t>Positive Feedback!</a:t>
            </a:r>
            <a:endParaRPr lang="en-US" sz="2000">
              <a:latin typeface="Calibri" panose="020F0502020204030204"/>
              <a:ea typeface="Calibri" panose="020F0502020204030204" pitchFamily="34" charset="0"/>
              <a:cs typeface="Calibri"/>
            </a:endParaRPr>
          </a:p>
          <a:p>
            <a:pPr marL="342900" indent="-342900">
              <a:lnSpc>
                <a:spcPct val="107000"/>
              </a:lnSpc>
              <a:buFont typeface="Symbol" panose="05050102010706020507" pitchFamily="18" charset="2"/>
              <a:buChar char=""/>
            </a:pPr>
            <a:r>
              <a:rPr lang="en-US" sz="2000">
                <a:latin typeface="Calibri"/>
                <a:ea typeface="Calibri" panose="020F0502020204030204" pitchFamily="34" charset="0"/>
                <a:cs typeface="Times New Roman"/>
              </a:rPr>
              <a:t>Found</a:t>
            </a:r>
            <a:r>
              <a:rPr lang="en-US" sz="2000">
                <a:effectLst/>
                <a:latin typeface="Calibri"/>
                <a:ea typeface="Calibri" panose="020F0502020204030204" pitchFamily="34" charset="0"/>
                <a:cs typeface="Times New Roman"/>
              </a:rPr>
              <a:t> an appetite from professionals.</a:t>
            </a:r>
            <a:r>
              <a:rPr lang="en-US" sz="2000">
                <a:latin typeface="Calibri"/>
                <a:ea typeface="Calibri" panose="020F0502020204030204" pitchFamily="34" charset="0"/>
                <a:cs typeface="Times New Roman"/>
              </a:rPr>
              <a:t> </a:t>
            </a:r>
            <a:endParaRPr lang="en-US" sz="2000">
              <a:ea typeface="+mn-lt"/>
              <a:cs typeface="Times New Roman" panose="02020603050405020304" pitchFamily="18" charset="0"/>
            </a:endParaRPr>
          </a:p>
          <a:p>
            <a:pPr marL="342900" indent="-342900">
              <a:lnSpc>
                <a:spcPct val="107000"/>
              </a:lnSpc>
              <a:buFont typeface="Symbol" panose="05050102010706020507" pitchFamily="18" charset="2"/>
              <a:buChar char=""/>
            </a:pPr>
            <a:r>
              <a:rPr lang="en-US" sz="2000">
                <a:ea typeface="+mn-lt"/>
                <a:cs typeface="+mn-lt"/>
              </a:rPr>
              <a:t>Prototype felt more structured and easier to use than the current GCD </a:t>
            </a:r>
            <a:endParaRPr lang="en-US">
              <a:ea typeface="+mn-lt"/>
              <a:cs typeface="+mn-lt"/>
            </a:endParaRPr>
          </a:p>
          <a:p>
            <a:pPr marL="342900" indent="-342900">
              <a:lnSpc>
                <a:spcPct val="107000"/>
              </a:lnSpc>
              <a:buFont typeface="Symbol" panose="05050102010706020507" pitchFamily="18" charset="2"/>
              <a:buChar char=""/>
            </a:pPr>
            <a:r>
              <a:rPr lang="en-US" sz="2000">
                <a:ea typeface="+mn-lt"/>
                <a:cs typeface="+mn-lt"/>
              </a:rPr>
              <a:t>Keep language simple </a:t>
            </a:r>
            <a:endParaRPr lang="en-US">
              <a:cs typeface="Calibri" panose="020F0502020204030204"/>
            </a:endParaRPr>
          </a:p>
          <a:p>
            <a:pPr>
              <a:lnSpc>
                <a:spcPct val="107000"/>
              </a:lnSpc>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GB">
              <a:solidFill>
                <a:srgbClr val="000000"/>
              </a:solidFill>
              <a:latin typeface="Calibri" panose="020F0502020204030204" pitchFamily="34" charset="0"/>
              <a:ea typeface="Open Sans"/>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endParaRPr lang="en-GB">
              <a:solidFill>
                <a:srgbClr val="000000"/>
              </a:solidFill>
              <a:latin typeface="Calibri" panose="020F0502020204030204" pitchFamily="34" charset="0"/>
              <a:ea typeface="Open Sans"/>
              <a:cs typeface="Times New Roman" panose="02020603050405020304" pitchFamily="18" charset="0"/>
            </a:endParaRPr>
          </a:p>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7082388"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Testing our prototypes at a local event</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a:extLst>
              <a:ext uri="{FF2B5EF4-FFF2-40B4-BE49-F238E27FC236}">
                <a16:creationId xmlns:a16="http://schemas.microsoft.com/office/drawing/2014/main" id="{52028B06-7D87-58C9-C093-7A4543441D9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999874" y="719934"/>
            <a:ext cx="3584290" cy="477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38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76215" y="664512"/>
            <a:ext cx="4230453"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Testing our prototypes</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7" name="Picture 3">
            <a:extLst>
              <a:ext uri="{FF2B5EF4-FFF2-40B4-BE49-F238E27FC236}">
                <a16:creationId xmlns:a16="http://schemas.microsoft.com/office/drawing/2014/main" id="{3FE6B8D7-7846-703C-8C85-7E16168F813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080819" y="531444"/>
            <a:ext cx="3439081" cy="492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06885C7-E9A4-9696-68C0-494269A65789}"/>
              </a:ext>
            </a:extLst>
          </p:cNvPr>
          <p:cNvSpPr txBox="1"/>
          <p:nvPr/>
        </p:nvSpPr>
        <p:spPr>
          <a:xfrm>
            <a:off x="663387" y="1183341"/>
            <a:ext cx="6338047" cy="3657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a:p>
            <a:pPr marL="342900" indent="-342900">
              <a:buFont typeface="Arial"/>
              <a:buChar char="•"/>
            </a:pPr>
            <a:endParaRPr lang="en-US" sz="2000">
              <a:cs typeface="Arial"/>
            </a:endParaRPr>
          </a:p>
          <a:p>
            <a:pPr marL="342900" indent="-342900">
              <a:lnSpc>
                <a:spcPct val="107000"/>
              </a:lnSpc>
              <a:buFont typeface="Symbol,Sans-Serif"/>
              <a:buChar char=""/>
            </a:pPr>
            <a:r>
              <a:rPr lang="en-US" sz="2000">
                <a:cs typeface="Calibri"/>
              </a:rPr>
              <a:t>Forwarding curated listings via text/email </a:t>
            </a:r>
            <a:endParaRPr lang="en-US" sz="2000">
              <a:ea typeface="+mn-lt"/>
              <a:cs typeface="+mn-lt"/>
            </a:endParaRPr>
          </a:p>
          <a:p>
            <a:pPr marL="342900" indent="-342900">
              <a:lnSpc>
                <a:spcPct val="107000"/>
              </a:lnSpc>
              <a:buFont typeface="Symbol,Sans-Serif"/>
              <a:buChar char=""/>
            </a:pPr>
            <a:r>
              <a:rPr lang="en-US" sz="2000">
                <a:cs typeface="Calibri"/>
              </a:rPr>
              <a:t>Emphasized  the need for telephone helpline to support people less confident with IT</a:t>
            </a:r>
            <a:endParaRPr lang="en-US">
              <a:cs typeface="Calibri"/>
            </a:endParaRPr>
          </a:p>
          <a:p>
            <a:pPr marL="342900" indent="-342900">
              <a:lnSpc>
                <a:spcPct val="107000"/>
              </a:lnSpc>
              <a:buFont typeface="Symbol,Sans-Serif"/>
              <a:buChar char=""/>
            </a:pPr>
            <a:r>
              <a:rPr lang="en-US" sz="2000">
                <a:cs typeface="Arial"/>
              </a:rPr>
              <a:t>More imagery needed?​</a:t>
            </a:r>
            <a:endParaRPr lang="en-US">
              <a:cs typeface="Calibri" panose="020F0502020204030204"/>
            </a:endParaRPr>
          </a:p>
          <a:p>
            <a:pPr marL="342900" indent="-342900">
              <a:lnSpc>
                <a:spcPct val="107000"/>
              </a:lnSpc>
              <a:buFont typeface="Symbol,Sans-Serif"/>
              <a:buChar char=""/>
            </a:pPr>
            <a:r>
              <a:rPr lang="en-US" sz="2000">
                <a:cs typeface="Arial"/>
              </a:rPr>
              <a:t>Need to promote the directory to ensure it's used across the community ​</a:t>
            </a:r>
            <a:endParaRPr lang="en-US">
              <a:cs typeface="Calibri" panose="020F0502020204030204"/>
            </a:endParaRPr>
          </a:p>
          <a:p>
            <a:pPr marL="342900" indent="-342900">
              <a:lnSpc>
                <a:spcPct val="107000"/>
              </a:lnSpc>
              <a:buFont typeface="Symbol,Sans-Serif"/>
              <a:buChar char=""/>
            </a:pPr>
            <a:r>
              <a:rPr lang="en-US" sz="2000">
                <a:cs typeface="Arial"/>
              </a:rPr>
              <a:t>Value of local services for signposting ​</a:t>
            </a:r>
            <a:endParaRPr lang="en-US">
              <a:cs typeface="Calibri" panose="020F0502020204030204"/>
            </a:endParaRPr>
          </a:p>
          <a:p>
            <a:pPr marL="342900" indent="-342900">
              <a:lnSpc>
                <a:spcPct val="107000"/>
              </a:lnSpc>
              <a:buFont typeface="Symbol,Sans-Serif"/>
              <a:buChar char=""/>
            </a:pPr>
            <a:r>
              <a:rPr lang="en-US" sz="2000">
                <a:cs typeface="Arial"/>
              </a:rPr>
              <a:t>Recruited  participants in-depth testing  including dedicated testing with Livewell Line coaches​</a:t>
            </a:r>
            <a:endParaRPr lang="en-US">
              <a:cs typeface="Calibri" panose="020F0502020204030204"/>
            </a:endParaRPr>
          </a:p>
        </p:txBody>
      </p:sp>
    </p:spTree>
    <p:extLst>
      <p:ext uri="{BB962C8B-B14F-4D97-AF65-F5344CB8AC3E}">
        <p14:creationId xmlns:p14="http://schemas.microsoft.com/office/powerpoint/2010/main" val="311788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a:xfrm>
            <a:off x="397917" y="847066"/>
            <a:ext cx="10748433" cy="5105748"/>
          </a:xfrm>
        </p:spPr>
        <p:txBody>
          <a:bodyPr vert="horz" lIns="91440" tIns="45720" rIns="91440" bIns="45720" rtlCol="0" anchor="t">
            <a:normAutofit/>
          </a:bodyPr>
          <a:lstStyle/>
          <a:p>
            <a:pPr marL="0" indent="0">
              <a:buNone/>
            </a:pPr>
            <a:endParaRPr lang="en-GB" sz="1700" b="1">
              <a:solidFill>
                <a:srgbClr val="008080"/>
              </a:solidFill>
              <a:cs typeface="Calibri"/>
            </a:endParaRPr>
          </a:p>
          <a:p>
            <a:pPr marL="0" indent="0">
              <a:buNone/>
            </a:pPr>
            <a:endParaRPr lang="en-GB" sz="2000">
              <a:solidFill>
                <a:srgbClr val="000000"/>
              </a:solidFill>
              <a:ea typeface="+mn-lt"/>
              <a:cs typeface="+mn-lt"/>
            </a:endParaRPr>
          </a:p>
          <a:p>
            <a:pPr marL="0" indent="0">
              <a:buNone/>
            </a:pPr>
            <a:endParaRPr lang="en-GB" sz="2000" b="1">
              <a:solidFill>
                <a:srgbClr val="008080"/>
              </a:solidFill>
              <a:ea typeface="+mn-lt"/>
              <a:cs typeface="+mn-lt"/>
            </a:endParaRPr>
          </a:p>
          <a:p>
            <a:pPr marL="457200" lvl="1" indent="0">
              <a:buNone/>
            </a:pPr>
            <a:endParaRPr lang="en-GB" sz="1600" i="1">
              <a:solidFill>
                <a:srgbClr val="000000"/>
              </a:solidFill>
              <a:ea typeface="+mn-lt"/>
              <a:cs typeface="+mn-lt"/>
            </a:endParaRPr>
          </a:p>
          <a:p>
            <a:pPr marL="0" indent="0">
              <a:buNone/>
            </a:pPr>
            <a:endParaRPr lang="en-GB" sz="2000" b="1">
              <a:solidFill>
                <a:srgbClr val="008080"/>
              </a:solidFill>
              <a:ea typeface="+mn-lt"/>
              <a:cs typeface="+mn-lt"/>
            </a:endParaRPr>
          </a:p>
          <a:p>
            <a:endParaRPr lang="en-GB" sz="2000">
              <a:ea typeface="+mn-lt"/>
              <a:cs typeface="+mn-lt"/>
            </a:endParaRPr>
          </a:p>
        </p:txBody>
      </p:sp>
      <p:sp>
        <p:nvSpPr>
          <p:cNvPr id="4" name="TextBox 3">
            <a:extLst>
              <a:ext uri="{FF2B5EF4-FFF2-40B4-BE49-F238E27FC236}">
                <a16:creationId xmlns:a16="http://schemas.microsoft.com/office/drawing/2014/main" id="{581A3123-5A24-414D-A8F8-155FDD29AA83}"/>
              </a:ext>
            </a:extLst>
          </p:cNvPr>
          <p:cNvSpPr txBox="1"/>
          <p:nvPr/>
        </p:nvSpPr>
        <p:spPr>
          <a:xfrm>
            <a:off x="281500" y="204324"/>
            <a:ext cx="10861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Testing with residents </a:t>
            </a:r>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4"/>
          <a:stretch>
            <a:fillRect/>
          </a:stretch>
        </p:blipFill>
        <p:spPr>
          <a:xfrm>
            <a:off x="11034445" y="6208132"/>
            <a:ext cx="970909" cy="469239"/>
          </a:xfrm>
          <a:prstGeom prst="rect">
            <a:avLst/>
          </a:prstGeom>
        </p:spPr>
      </p:pic>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18B9D49-F263-1A19-87BB-95A42A3FFF41}"/>
              </a:ext>
            </a:extLst>
          </p:cNvPr>
          <p:cNvPicPr>
            <a:picLocks noChangeAspect="1"/>
          </p:cNvPicPr>
          <p:nvPr/>
        </p:nvPicPr>
        <p:blipFill>
          <a:blip r:embed="rId4"/>
          <a:stretch>
            <a:fillRect/>
          </a:stretch>
        </p:blipFill>
        <p:spPr>
          <a:xfrm>
            <a:off x="10615345" y="6212365"/>
            <a:ext cx="970909" cy="469239"/>
          </a:xfrm>
          <a:prstGeom prst="rect">
            <a:avLst/>
          </a:prstGeom>
        </p:spPr>
      </p:pic>
      <p:sp>
        <p:nvSpPr>
          <p:cNvPr id="10" name="Rectangle 9">
            <a:extLst>
              <a:ext uri="{FF2B5EF4-FFF2-40B4-BE49-F238E27FC236}">
                <a16:creationId xmlns:a16="http://schemas.microsoft.com/office/drawing/2014/main" id="{F1A89B1D-8D4E-1D11-C200-61D0D4B2C26D}"/>
              </a:ext>
            </a:extLst>
          </p:cNvPr>
          <p:cNvSpPr/>
          <p:nvPr/>
        </p:nvSpPr>
        <p:spPr>
          <a:xfrm>
            <a:off x="394293" y="1107001"/>
            <a:ext cx="4237461" cy="91068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Open Sans"/>
                <a:ea typeface="Open Sans"/>
                <a:cs typeface="Open Sans"/>
              </a:rPr>
              <a:t>Tree testing</a:t>
            </a:r>
          </a:p>
        </p:txBody>
      </p:sp>
      <p:sp>
        <p:nvSpPr>
          <p:cNvPr id="12" name="Rectangle 11">
            <a:extLst>
              <a:ext uri="{FF2B5EF4-FFF2-40B4-BE49-F238E27FC236}">
                <a16:creationId xmlns:a16="http://schemas.microsoft.com/office/drawing/2014/main" id="{B1E187D7-0510-FD23-8C89-6743CB1907C8}"/>
              </a:ext>
            </a:extLst>
          </p:cNvPr>
          <p:cNvSpPr/>
          <p:nvPr/>
        </p:nvSpPr>
        <p:spPr>
          <a:xfrm>
            <a:off x="394293" y="2305756"/>
            <a:ext cx="4246754"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Open Sans"/>
                <a:ea typeface="Open Sans"/>
                <a:cs typeface="Open Sans"/>
              </a:rPr>
              <a:t>What it is: </a:t>
            </a:r>
            <a:r>
              <a:rPr lang="en-GB" dirty="0">
                <a:solidFill>
                  <a:schemeClr val="tx1"/>
                </a:solidFill>
                <a:latin typeface="Open Sans"/>
                <a:ea typeface="Open Sans"/>
                <a:cs typeface="Open Sans"/>
              </a:rPr>
              <a:t>an online task to find information using our category and subcategory labels </a:t>
            </a:r>
          </a:p>
        </p:txBody>
      </p:sp>
      <p:sp>
        <p:nvSpPr>
          <p:cNvPr id="14" name="Rectangle 13">
            <a:extLst>
              <a:ext uri="{FF2B5EF4-FFF2-40B4-BE49-F238E27FC236}">
                <a16:creationId xmlns:a16="http://schemas.microsoft.com/office/drawing/2014/main" id="{FCE1017F-196F-F194-62E8-8D9D88C35A44}"/>
              </a:ext>
            </a:extLst>
          </p:cNvPr>
          <p:cNvSpPr/>
          <p:nvPr/>
        </p:nvSpPr>
        <p:spPr>
          <a:xfrm>
            <a:off x="386010" y="3483906"/>
            <a:ext cx="4246754"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a:ea typeface="Open Sans"/>
                <a:cs typeface="Open Sans"/>
              </a:rPr>
              <a:t>Who we're testing with:</a:t>
            </a:r>
            <a:r>
              <a:rPr lang="en-GB">
                <a:solidFill>
                  <a:schemeClr val="tx1"/>
                </a:solidFill>
                <a:latin typeface="Open Sans"/>
                <a:ea typeface="Open Sans"/>
                <a:cs typeface="Open Sans"/>
              </a:rPr>
              <a:t> Community Champions, residents from a dementia event</a:t>
            </a:r>
          </a:p>
        </p:txBody>
      </p:sp>
      <p:sp>
        <p:nvSpPr>
          <p:cNvPr id="15" name="Rectangle 14">
            <a:extLst>
              <a:ext uri="{FF2B5EF4-FFF2-40B4-BE49-F238E27FC236}">
                <a16:creationId xmlns:a16="http://schemas.microsoft.com/office/drawing/2014/main" id="{1733C6C7-81D1-5FFD-0041-43F1A82907E1}"/>
              </a:ext>
            </a:extLst>
          </p:cNvPr>
          <p:cNvSpPr/>
          <p:nvPr/>
        </p:nvSpPr>
        <p:spPr>
          <a:xfrm>
            <a:off x="386010" y="4646502"/>
            <a:ext cx="4246754"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a:ea typeface="Open Sans"/>
                <a:cs typeface="Open Sans"/>
              </a:rPr>
              <a:t>Why: </a:t>
            </a:r>
            <a:r>
              <a:rPr lang="en-GB">
                <a:solidFill>
                  <a:schemeClr val="tx1"/>
                </a:solidFill>
                <a:latin typeface="Open Sans"/>
                <a:ea typeface="Open Sans"/>
                <a:cs typeface="Open Sans"/>
              </a:rPr>
              <a:t>to see if information is found in the places residents expect</a:t>
            </a:r>
            <a:endParaRPr lang="en-US">
              <a:solidFill>
                <a:schemeClr val="tx1"/>
              </a:solidFill>
            </a:endParaRPr>
          </a:p>
        </p:txBody>
      </p:sp>
      <p:pic>
        <p:nvPicPr>
          <p:cNvPr id="7" name="Online Media 6" descr="Graphical user interface, text, application&#10;&#10;Description automatically generated">
            <a:hlinkClick r:id="" action="ppaction://media"/>
            <a:extLst>
              <a:ext uri="{FF2B5EF4-FFF2-40B4-BE49-F238E27FC236}">
                <a16:creationId xmlns:a16="http://schemas.microsoft.com/office/drawing/2014/main" id="{52EFC806-545C-6CB6-7D1D-FB99DE0F2140}"/>
              </a:ext>
            </a:extLst>
          </p:cNvPr>
          <p:cNvPicPr>
            <a:picLocks noRot="1" noChangeAspect="1"/>
          </p:cNvPicPr>
          <p:nvPr>
            <a:videoFile r:link="rId1"/>
          </p:nvPr>
        </p:nvPicPr>
        <p:blipFill>
          <a:blip r:embed="rId5"/>
          <a:stretch>
            <a:fillRect/>
          </a:stretch>
        </p:blipFill>
        <p:spPr>
          <a:xfrm>
            <a:off x="4840817" y="1100667"/>
            <a:ext cx="7315200" cy="4572000"/>
          </a:xfrm>
          <a:prstGeom prst="rect">
            <a:avLst/>
          </a:prstGeom>
        </p:spPr>
      </p:pic>
    </p:spTree>
    <p:extLst>
      <p:ext uri="{BB962C8B-B14F-4D97-AF65-F5344CB8AC3E}">
        <p14:creationId xmlns:p14="http://schemas.microsoft.com/office/powerpoint/2010/main" val="428791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a:xfrm>
            <a:off x="397917" y="847066"/>
            <a:ext cx="10748433" cy="5105748"/>
          </a:xfrm>
        </p:spPr>
        <p:txBody>
          <a:bodyPr vert="horz" lIns="91440" tIns="45720" rIns="91440" bIns="45720" rtlCol="0" anchor="t">
            <a:normAutofit/>
          </a:bodyPr>
          <a:lstStyle/>
          <a:p>
            <a:pPr marL="0" indent="0">
              <a:buNone/>
            </a:pPr>
            <a:endParaRPr lang="en-GB" sz="1700" b="1">
              <a:solidFill>
                <a:srgbClr val="008080"/>
              </a:solidFill>
              <a:cs typeface="Calibri"/>
            </a:endParaRPr>
          </a:p>
          <a:p>
            <a:pPr marL="0" indent="0">
              <a:buNone/>
            </a:pPr>
            <a:endParaRPr lang="en-GB" sz="2000">
              <a:solidFill>
                <a:srgbClr val="000000"/>
              </a:solidFill>
              <a:ea typeface="+mn-lt"/>
              <a:cs typeface="+mn-lt"/>
            </a:endParaRPr>
          </a:p>
          <a:p>
            <a:pPr marL="0" indent="0">
              <a:buNone/>
            </a:pPr>
            <a:endParaRPr lang="en-GB" sz="2000" b="1">
              <a:solidFill>
                <a:srgbClr val="008080"/>
              </a:solidFill>
              <a:ea typeface="+mn-lt"/>
              <a:cs typeface="+mn-lt"/>
            </a:endParaRPr>
          </a:p>
          <a:p>
            <a:pPr marL="457200" lvl="1" indent="0">
              <a:buNone/>
            </a:pPr>
            <a:endParaRPr lang="en-GB" sz="1600" i="1">
              <a:solidFill>
                <a:srgbClr val="000000"/>
              </a:solidFill>
              <a:ea typeface="+mn-lt"/>
              <a:cs typeface="+mn-lt"/>
            </a:endParaRPr>
          </a:p>
          <a:p>
            <a:pPr marL="0" indent="0">
              <a:buNone/>
            </a:pPr>
            <a:endParaRPr lang="en-GB" sz="2000" b="1">
              <a:solidFill>
                <a:srgbClr val="008080"/>
              </a:solidFill>
              <a:ea typeface="+mn-lt"/>
              <a:cs typeface="+mn-lt"/>
            </a:endParaRPr>
          </a:p>
          <a:p>
            <a:endParaRPr lang="en-GB" sz="2000">
              <a:ea typeface="+mn-lt"/>
              <a:cs typeface="+mn-lt"/>
            </a:endParaRPr>
          </a:p>
        </p:txBody>
      </p:sp>
      <p:sp>
        <p:nvSpPr>
          <p:cNvPr id="4" name="TextBox 3">
            <a:extLst>
              <a:ext uri="{FF2B5EF4-FFF2-40B4-BE49-F238E27FC236}">
                <a16:creationId xmlns:a16="http://schemas.microsoft.com/office/drawing/2014/main" id="{581A3123-5A24-414D-A8F8-155FDD29AA83}"/>
              </a:ext>
            </a:extLst>
          </p:cNvPr>
          <p:cNvSpPr txBox="1"/>
          <p:nvPr/>
        </p:nvSpPr>
        <p:spPr>
          <a:xfrm>
            <a:off x="281500" y="204324"/>
            <a:ext cx="10861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Testing with residents </a:t>
            </a:r>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18B9D49-F263-1A19-87BB-95A42A3FFF41}"/>
              </a:ext>
            </a:extLst>
          </p:cNvPr>
          <p:cNvPicPr>
            <a:picLocks noChangeAspect="1"/>
          </p:cNvPicPr>
          <p:nvPr/>
        </p:nvPicPr>
        <p:blipFill>
          <a:blip r:embed="rId3"/>
          <a:stretch>
            <a:fillRect/>
          </a:stretch>
        </p:blipFill>
        <p:spPr>
          <a:xfrm>
            <a:off x="10615345" y="6212365"/>
            <a:ext cx="970909" cy="469239"/>
          </a:xfrm>
          <a:prstGeom prst="rect">
            <a:avLst/>
          </a:prstGeom>
        </p:spPr>
      </p:pic>
      <p:sp>
        <p:nvSpPr>
          <p:cNvPr id="11" name="Rectangle 10">
            <a:extLst>
              <a:ext uri="{FF2B5EF4-FFF2-40B4-BE49-F238E27FC236}">
                <a16:creationId xmlns:a16="http://schemas.microsoft.com/office/drawing/2014/main" id="{0113E5C4-72DB-8FC7-7280-D71CC7367933}"/>
              </a:ext>
            </a:extLst>
          </p:cNvPr>
          <p:cNvSpPr/>
          <p:nvPr/>
        </p:nvSpPr>
        <p:spPr>
          <a:xfrm>
            <a:off x="434383" y="1100099"/>
            <a:ext cx="4237461" cy="91068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Open Sans"/>
                <a:ea typeface="Open Sans"/>
                <a:cs typeface="Open Sans"/>
              </a:rPr>
              <a:t>Prototype testing</a:t>
            </a:r>
            <a:endParaRPr lang="en-GB" sz="200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7643FE16-95D6-9CBD-6985-2E2662C4B2E0}"/>
              </a:ext>
            </a:extLst>
          </p:cNvPr>
          <p:cNvSpPr/>
          <p:nvPr/>
        </p:nvSpPr>
        <p:spPr>
          <a:xfrm>
            <a:off x="434383" y="2261683"/>
            <a:ext cx="4237461"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a:ea typeface="Open Sans"/>
                <a:cs typeface="Open Sans"/>
              </a:rPr>
              <a:t>What it is: </a:t>
            </a:r>
            <a:r>
              <a:rPr lang="en-GB">
                <a:solidFill>
                  <a:schemeClr val="tx1"/>
                </a:solidFill>
                <a:latin typeface="Open Sans"/>
                <a:ea typeface="Open Sans"/>
                <a:cs typeface="Open Sans"/>
              </a:rPr>
              <a:t>in person interview and task to complete using our prototypes</a:t>
            </a:r>
          </a:p>
        </p:txBody>
      </p:sp>
      <p:sp>
        <p:nvSpPr>
          <p:cNvPr id="17" name="Rectangle 16">
            <a:extLst>
              <a:ext uri="{FF2B5EF4-FFF2-40B4-BE49-F238E27FC236}">
                <a16:creationId xmlns:a16="http://schemas.microsoft.com/office/drawing/2014/main" id="{BED49C6A-2409-3A13-D0B7-44F4C3752013}"/>
              </a:ext>
            </a:extLst>
          </p:cNvPr>
          <p:cNvSpPr/>
          <p:nvPr/>
        </p:nvSpPr>
        <p:spPr>
          <a:xfrm>
            <a:off x="434383" y="3460439"/>
            <a:ext cx="4237461"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a:ea typeface="Open Sans"/>
                <a:cs typeface="Open Sans"/>
              </a:rPr>
              <a:t>Who we're testing with: </a:t>
            </a:r>
            <a:r>
              <a:rPr lang="en-GB">
                <a:solidFill>
                  <a:schemeClr val="tx1"/>
                </a:solidFill>
                <a:latin typeface="Open Sans"/>
                <a:ea typeface="Open Sans"/>
                <a:cs typeface="Open Sans"/>
              </a:rPr>
              <a:t>Community champions, carers, community grants project group</a:t>
            </a:r>
          </a:p>
        </p:txBody>
      </p:sp>
      <p:sp>
        <p:nvSpPr>
          <p:cNvPr id="7" name="Rectangle 6">
            <a:extLst>
              <a:ext uri="{FF2B5EF4-FFF2-40B4-BE49-F238E27FC236}">
                <a16:creationId xmlns:a16="http://schemas.microsoft.com/office/drawing/2014/main" id="{F6D8900D-8C30-86C8-8A2D-D143E3EA2099}"/>
              </a:ext>
            </a:extLst>
          </p:cNvPr>
          <p:cNvSpPr/>
          <p:nvPr/>
        </p:nvSpPr>
        <p:spPr>
          <a:xfrm>
            <a:off x="431514" y="4631317"/>
            <a:ext cx="4246754" cy="91068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Open Sans"/>
                <a:ea typeface="Open Sans"/>
                <a:cs typeface="Open Sans"/>
              </a:rPr>
              <a:t>Why: </a:t>
            </a:r>
            <a:r>
              <a:rPr lang="en-GB">
                <a:solidFill>
                  <a:schemeClr val="tx1"/>
                </a:solidFill>
                <a:latin typeface="Open Sans"/>
                <a:ea typeface="Open Sans"/>
                <a:cs typeface="Open Sans"/>
              </a:rPr>
              <a:t>to test the assumptions we have about our prototypes</a:t>
            </a:r>
            <a:endParaRPr lang="en-US">
              <a:solidFill>
                <a:schemeClr val="tx1"/>
              </a:solidFill>
            </a:endParaRPr>
          </a:p>
        </p:txBody>
      </p:sp>
    </p:spTree>
    <p:extLst>
      <p:ext uri="{BB962C8B-B14F-4D97-AF65-F5344CB8AC3E}">
        <p14:creationId xmlns:p14="http://schemas.microsoft.com/office/powerpoint/2010/main" val="160536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27077" y="1906224"/>
            <a:ext cx="10192190" cy="2210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nSpc>
                <a:spcPct val="107000"/>
              </a:lnSpc>
              <a:buFont typeface="Symbol" panose="05050102010706020507" pitchFamily="18" charset="2"/>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7595349"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Assumptions we're testing with residents</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Arrow Connector 7">
            <a:extLst>
              <a:ext uri="{FF2B5EF4-FFF2-40B4-BE49-F238E27FC236}">
                <a16:creationId xmlns:a16="http://schemas.microsoft.com/office/drawing/2014/main" id="{8EBC24D8-A62D-F2EB-F64A-0E50EBBFA5BA}"/>
              </a:ext>
            </a:extLst>
          </p:cNvPr>
          <p:cNvCxnSpPr>
            <a:cxnSpLocks/>
          </p:cNvCxnSpPr>
          <p:nvPr/>
        </p:nvCxnSpPr>
        <p:spPr>
          <a:xfrm flipV="1">
            <a:off x="3045163" y="1546159"/>
            <a:ext cx="9445" cy="4363275"/>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14D1429-7727-14BD-D04E-F5582BD01F8D}"/>
              </a:ext>
            </a:extLst>
          </p:cNvPr>
          <p:cNvSpPr/>
          <p:nvPr/>
        </p:nvSpPr>
        <p:spPr>
          <a:xfrm>
            <a:off x="3538802" y="1546674"/>
            <a:ext cx="3687786" cy="117046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8080"/>
                </a:solidFill>
                <a:ea typeface="+mn-lt"/>
                <a:cs typeface="+mn-lt"/>
              </a:rPr>
              <a:t>People understand what the directory is, what is on it and what they can do there</a:t>
            </a:r>
            <a:endParaRPr lang="en-US" sz="1400">
              <a:solidFill>
                <a:srgbClr val="008080"/>
              </a:solidFill>
              <a:cs typeface="Calibri"/>
            </a:endParaRPr>
          </a:p>
        </p:txBody>
      </p:sp>
      <p:sp>
        <p:nvSpPr>
          <p:cNvPr id="15" name="Rectangle 14">
            <a:extLst>
              <a:ext uri="{FF2B5EF4-FFF2-40B4-BE49-F238E27FC236}">
                <a16:creationId xmlns:a16="http://schemas.microsoft.com/office/drawing/2014/main" id="{B39F204C-93CB-F60D-331D-4992C34F4744}"/>
              </a:ext>
            </a:extLst>
          </p:cNvPr>
          <p:cNvSpPr/>
          <p:nvPr/>
        </p:nvSpPr>
        <p:spPr>
          <a:xfrm>
            <a:off x="7778015" y="1540795"/>
            <a:ext cx="3687786" cy="1175753"/>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8080"/>
                </a:solidFill>
                <a:ea typeface="+mn-lt"/>
                <a:cs typeface="+mn-lt"/>
              </a:rPr>
              <a:t>People don't expect any additional information, advice and guidance.</a:t>
            </a:r>
            <a:endParaRPr lang="en-US">
              <a:solidFill>
                <a:srgbClr val="008080"/>
              </a:solidFill>
              <a:ea typeface="+mn-lt"/>
              <a:cs typeface="+mn-lt"/>
            </a:endParaRPr>
          </a:p>
        </p:txBody>
      </p:sp>
      <p:sp>
        <p:nvSpPr>
          <p:cNvPr id="16" name="Rectangle 15">
            <a:extLst>
              <a:ext uri="{FF2B5EF4-FFF2-40B4-BE49-F238E27FC236}">
                <a16:creationId xmlns:a16="http://schemas.microsoft.com/office/drawing/2014/main" id="{C7A9C53E-995D-680B-08E9-FD172EAE2DE1}"/>
              </a:ext>
            </a:extLst>
          </p:cNvPr>
          <p:cNvSpPr/>
          <p:nvPr/>
        </p:nvSpPr>
        <p:spPr>
          <a:xfrm>
            <a:off x="3538802" y="3080670"/>
            <a:ext cx="3687786" cy="1273943"/>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8080"/>
                </a:solidFill>
                <a:ea typeface="+mn-lt"/>
                <a:cs typeface="+mn-lt"/>
              </a:rPr>
              <a:t>Curated and topical listings will help people find relevant services</a:t>
            </a:r>
            <a:endParaRPr lang="en-US">
              <a:solidFill>
                <a:srgbClr val="008080"/>
              </a:solidFill>
              <a:cs typeface="Calibri"/>
            </a:endParaRPr>
          </a:p>
        </p:txBody>
      </p:sp>
      <p:sp>
        <p:nvSpPr>
          <p:cNvPr id="17" name="Rectangle 16">
            <a:extLst>
              <a:ext uri="{FF2B5EF4-FFF2-40B4-BE49-F238E27FC236}">
                <a16:creationId xmlns:a16="http://schemas.microsoft.com/office/drawing/2014/main" id="{1C1706DA-7904-F27F-0C4F-166F46F631F2}"/>
              </a:ext>
            </a:extLst>
          </p:cNvPr>
          <p:cNvSpPr/>
          <p:nvPr/>
        </p:nvSpPr>
        <p:spPr>
          <a:xfrm>
            <a:off x="7778015" y="3080669"/>
            <a:ext cx="3687786" cy="1273943"/>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8080"/>
                </a:solidFill>
                <a:ea typeface="+mn-lt"/>
                <a:cs typeface="+mn-lt"/>
              </a:rPr>
              <a:t>The user type landing page makes it easier for people to find things</a:t>
            </a:r>
            <a:endParaRPr lang="en-US">
              <a:solidFill>
                <a:srgbClr val="008080"/>
              </a:solidFill>
              <a:cs typeface="Calibri"/>
            </a:endParaRPr>
          </a:p>
        </p:txBody>
      </p:sp>
      <p:sp>
        <p:nvSpPr>
          <p:cNvPr id="20" name="Rectangle 19">
            <a:extLst>
              <a:ext uri="{FF2B5EF4-FFF2-40B4-BE49-F238E27FC236}">
                <a16:creationId xmlns:a16="http://schemas.microsoft.com/office/drawing/2014/main" id="{A85BA8FF-FAA4-D2D4-7D7A-33C40DE03A88}"/>
              </a:ext>
            </a:extLst>
          </p:cNvPr>
          <p:cNvSpPr/>
          <p:nvPr/>
        </p:nvSpPr>
        <p:spPr>
          <a:xfrm>
            <a:off x="3538802" y="4683457"/>
            <a:ext cx="3719536" cy="117046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8080"/>
                </a:solidFill>
                <a:ea typeface="+mn-lt"/>
                <a:cs typeface="+mn-lt"/>
              </a:rPr>
              <a:t>There is a right level of content for people on each service listing</a:t>
            </a:r>
            <a:endParaRPr lang="en-US">
              <a:solidFill>
                <a:srgbClr val="008080"/>
              </a:solidFill>
              <a:ea typeface="+mn-lt"/>
              <a:cs typeface="+mn-lt"/>
            </a:endParaRPr>
          </a:p>
        </p:txBody>
      </p:sp>
      <p:sp>
        <p:nvSpPr>
          <p:cNvPr id="21" name="Rectangle 20">
            <a:extLst>
              <a:ext uri="{FF2B5EF4-FFF2-40B4-BE49-F238E27FC236}">
                <a16:creationId xmlns:a16="http://schemas.microsoft.com/office/drawing/2014/main" id="{C8388209-D918-2488-A558-4AB9E1BA1716}"/>
              </a:ext>
            </a:extLst>
          </p:cNvPr>
          <p:cNvSpPr/>
          <p:nvPr/>
        </p:nvSpPr>
        <p:spPr>
          <a:xfrm>
            <a:off x="7775663" y="4683457"/>
            <a:ext cx="3719536" cy="1170462"/>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8080"/>
                </a:solidFill>
                <a:ea typeface="+mn-lt"/>
                <a:cs typeface="+mn-lt"/>
              </a:rPr>
              <a:t>Tags on service listings make it easier for people to scan, find and understand what each service is </a:t>
            </a:r>
            <a:endParaRPr lang="en-US">
              <a:solidFill>
                <a:srgbClr val="008080"/>
              </a:solidFill>
              <a:cs typeface="Calibri"/>
            </a:endParaRPr>
          </a:p>
        </p:txBody>
      </p:sp>
      <p:sp>
        <p:nvSpPr>
          <p:cNvPr id="22" name="Rectangle 21">
            <a:extLst>
              <a:ext uri="{FF2B5EF4-FFF2-40B4-BE49-F238E27FC236}">
                <a16:creationId xmlns:a16="http://schemas.microsoft.com/office/drawing/2014/main" id="{3F46859B-2FB0-AF0F-0BD7-08782A926D7B}"/>
              </a:ext>
            </a:extLst>
          </p:cNvPr>
          <p:cNvSpPr/>
          <p:nvPr/>
        </p:nvSpPr>
        <p:spPr>
          <a:xfrm>
            <a:off x="691886" y="1537268"/>
            <a:ext cx="1908610" cy="1181045"/>
          </a:xfrm>
          <a:prstGeom prst="rect">
            <a:avLst/>
          </a:prstGeom>
          <a:solidFill>
            <a:srgbClr val="008080"/>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bg1"/>
                </a:solidFill>
                <a:ea typeface="+mn-lt"/>
                <a:cs typeface="+mn-lt"/>
              </a:rPr>
              <a:t>About the proposition</a:t>
            </a:r>
            <a:endParaRPr lang="en-US" sz="1400">
              <a:solidFill>
                <a:schemeClr val="bg1"/>
              </a:solidFill>
              <a:cs typeface="Calibri"/>
            </a:endParaRPr>
          </a:p>
        </p:txBody>
      </p:sp>
      <p:sp>
        <p:nvSpPr>
          <p:cNvPr id="23" name="Rectangle 22">
            <a:extLst>
              <a:ext uri="{FF2B5EF4-FFF2-40B4-BE49-F238E27FC236}">
                <a16:creationId xmlns:a16="http://schemas.microsoft.com/office/drawing/2014/main" id="{7F964488-2C23-436F-5360-21B6D9C693ED}"/>
              </a:ext>
            </a:extLst>
          </p:cNvPr>
          <p:cNvSpPr/>
          <p:nvPr/>
        </p:nvSpPr>
        <p:spPr>
          <a:xfrm>
            <a:off x="691886" y="3084786"/>
            <a:ext cx="1908611" cy="1271004"/>
          </a:xfrm>
          <a:prstGeom prst="rect">
            <a:avLst/>
          </a:prstGeom>
          <a:solidFill>
            <a:srgbClr val="008080"/>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mn-lt"/>
                <a:cs typeface="+mn-lt"/>
              </a:rPr>
              <a:t>Helping people navigate and find services</a:t>
            </a:r>
            <a:endParaRPr lang="en-US" sz="1400">
              <a:cs typeface="Calibri"/>
            </a:endParaRPr>
          </a:p>
        </p:txBody>
      </p:sp>
      <p:sp>
        <p:nvSpPr>
          <p:cNvPr id="24" name="Rectangle 23">
            <a:extLst>
              <a:ext uri="{FF2B5EF4-FFF2-40B4-BE49-F238E27FC236}">
                <a16:creationId xmlns:a16="http://schemas.microsoft.com/office/drawing/2014/main" id="{D7601E5D-10BD-7CDE-9253-C73C7B89FDA7}"/>
              </a:ext>
            </a:extLst>
          </p:cNvPr>
          <p:cNvSpPr/>
          <p:nvPr/>
        </p:nvSpPr>
        <p:spPr>
          <a:xfrm>
            <a:off x="691886" y="4683458"/>
            <a:ext cx="1908610" cy="1170461"/>
          </a:xfrm>
          <a:prstGeom prst="rect">
            <a:avLst/>
          </a:prstGeom>
          <a:solidFill>
            <a:srgbClr val="008080"/>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mn-lt"/>
                <a:cs typeface="+mn-lt"/>
              </a:rPr>
              <a:t>Information&amp; design</a:t>
            </a:r>
            <a:endParaRPr lang="en-US" sz="1400">
              <a:cs typeface="Calibri"/>
            </a:endParaRPr>
          </a:p>
        </p:txBody>
      </p:sp>
      <p:sp>
        <p:nvSpPr>
          <p:cNvPr id="25" name="Rectangle 24">
            <a:extLst>
              <a:ext uri="{FF2B5EF4-FFF2-40B4-BE49-F238E27FC236}">
                <a16:creationId xmlns:a16="http://schemas.microsoft.com/office/drawing/2014/main" id="{811EE253-74A4-3139-B53E-933445989529}"/>
              </a:ext>
            </a:extLst>
          </p:cNvPr>
          <p:cNvSpPr/>
          <p:nvPr/>
        </p:nvSpPr>
        <p:spPr>
          <a:xfrm>
            <a:off x="2575019" y="1146641"/>
            <a:ext cx="1040778" cy="210908"/>
          </a:xfrm>
          <a:prstGeom prst="rect">
            <a:avLst/>
          </a:prstGeom>
          <a:solidFill>
            <a:srgbClr val="008080"/>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chemeClr val="bg1"/>
                </a:solidFill>
                <a:ea typeface="+mn-lt"/>
                <a:cs typeface="+mn-lt"/>
              </a:rPr>
              <a:t>Riskiest</a:t>
            </a:r>
            <a:endParaRPr lang="en-US"/>
          </a:p>
        </p:txBody>
      </p:sp>
    </p:spTree>
    <p:extLst>
      <p:ext uri="{BB962C8B-B14F-4D97-AF65-F5344CB8AC3E}">
        <p14:creationId xmlns:p14="http://schemas.microsoft.com/office/powerpoint/2010/main" val="134142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2F182-1968-4851-A746-101DE665A844}"/>
              </a:ext>
            </a:extLst>
          </p:cNvPr>
          <p:cNvSpPr>
            <a:spLocks noGrp="1"/>
          </p:cNvSpPr>
          <p:nvPr>
            <p:ph idx="1"/>
          </p:nvPr>
        </p:nvSpPr>
        <p:spPr>
          <a:xfrm>
            <a:off x="397917" y="847066"/>
            <a:ext cx="10748433" cy="5105748"/>
          </a:xfrm>
        </p:spPr>
        <p:txBody>
          <a:bodyPr vert="horz" lIns="91440" tIns="45720" rIns="91440" bIns="45720" rtlCol="0" anchor="t">
            <a:normAutofit/>
          </a:bodyPr>
          <a:lstStyle/>
          <a:p>
            <a:pPr marL="0" indent="0">
              <a:buNone/>
            </a:pPr>
            <a:endParaRPr lang="en-GB" sz="1700" b="1">
              <a:solidFill>
                <a:srgbClr val="008080"/>
              </a:solidFill>
              <a:cs typeface="Calibri"/>
            </a:endParaRPr>
          </a:p>
          <a:p>
            <a:pPr marL="0" indent="0">
              <a:buNone/>
            </a:pPr>
            <a:endParaRPr lang="en-GB" sz="2000">
              <a:solidFill>
                <a:srgbClr val="000000"/>
              </a:solidFill>
              <a:ea typeface="+mn-lt"/>
              <a:cs typeface="+mn-lt"/>
            </a:endParaRPr>
          </a:p>
          <a:p>
            <a:pPr marL="0" indent="0">
              <a:buNone/>
            </a:pPr>
            <a:endParaRPr lang="en-GB" sz="2000" b="1">
              <a:solidFill>
                <a:srgbClr val="008080"/>
              </a:solidFill>
              <a:ea typeface="+mn-lt"/>
              <a:cs typeface="+mn-lt"/>
            </a:endParaRPr>
          </a:p>
          <a:p>
            <a:pPr marL="457200" lvl="1" indent="0">
              <a:buNone/>
            </a:pPr>
            <a:endParaRPr lang="en-GB" sz="1600" i="1">
              <a:solidFill>
                <a:srgbClr val="000000"/>
              </a:solidFill>
              <a:ea typeface="+mn-lt"/>
              <a:cs typeface="+mn-lt"/>
            </a:endParaRPr>
          </a:p>
          <a:p>
            <a:pPr marL="0" indent="0">
              <a:buNone/>
            </a:pPr>
            <a:endParaRPr lang="en-GB" sz="2000" b="1">
              <a:solidFill>
                <a:srgbClr val="008080"/>
              </a:solidFill>
              <a:ea typeface="+mn-lt"/>
              <a:cs typeface="+mn-lt"/>
            </a:endParaRPr>
          </a:p>
          <a:p>
            <a:endParaRPr lang="en-GB" sz="2000">
              <a:ea typeface="+mn-lt"/>
              <a:cs typeface="+mn-lt"/>
            </a:endParaRPr>
          </a:p>
        </p:txBody>
      </p:sp>
      <p:sp>
        <p:nvSpPr>
          <p:cNvPr id="4" name="TextBox 3">
            <a:extLst>
              <a:ext uri="{FF2B5EF4-FFF2-40B4-BE49-F238E27FC236}">
                <a16:creationId xmlns:a16="http://schemas.microsoft.com/office/drawing/2014/main" id="{581A3123-5A24-414D-A8F8-155FDD29AA83}"/>
              </a:ext>
            </a:extLst>
          </p:cNvPr>
          <p:cNvSpPr txBox="1"/>
          <p:nvPr/>
        </p:nvSpPr>
        <p:spPr>
          <a:xfrm>
            <a:off x="281500" y="204324"/>
            <a:ext cx="10861024"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Groups we're testing with </a:t>
            </a:r>
          </a:p>
        </p:txBody>
      </p:sp>
      <p:pic>
        <p:nvPicPr>
          <p:cNvPr id="6" name="Picture 5">
            <a:extLst>
              <a:ext uri="{FF2B5EF4-FFF2-40B4-BE49-F238E27FC236}">
                <a16:creationId xmlns:a16="http://schemas.microsoft.com/office/drawing/2014/main" id="{9FCFAB1F-C906-CD40-B775-0D77D001E914}"/>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5" name="Rectangle 4">
            <a:extLst>
              <a:ext uri="{FF2B5EF4-FFF2-40B4-BE49-F238E27FC236}">
                <a16:creationId xmlns:a16="http://schemas.microsoft.com/office/drawing/2014/main" id="{5076EA50-D931-7A4A-A2BF-3BA849A0C2D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18B9D49-F263-1A19-87BB-95A42A3FFF41}"/>
              </a:ext>
            </a:extLst>
          </p:cNvPr>
          <p:cNvPicPr>
            <a:picLocks noChangeAspect="1"/>
          </p:cNvPicPr>
          <p:nvPr/>
        </p:nvPicPr>
        <p:blipFill>
          <a:blip r:embed="rId3"/>
          <a:stretch>
            <a:fillRect/>
          </a:stretch>
        </p:blipFill>
        <p:spPr>
          <a:xfrm>
            <a:off x="10615345" y="6212365"/>
            <a:ext cx="970909" cy="469239"/>
          </a:xfrm>
          <a:prstGeom prst="rect">
            <a:avLst/>
          </a:prstGeom>
        </p:spPr>
      </p:pic>
      <p:sp>
        <p:nvSpPr>
          <p:cNvPr id="12" name="Rectangle 11">
            <a:extLst>
              <a:ext uri="{FF2B5EF4-FFF2-40B4-BE49-F238E27FC236}">
                <a16:creationId xmlns:a16="http://schemas.microsoft.com/office/drawing/2014/main" id="{B1E187D7-0510-FD23-8C89-6743CB1907C8}"/>
              </a:ext>
            </a:extLst>
          </p:cNvPr>
          <p:cNvSpPr/>
          <p:nvPr/>
        </p:nvSpPr>
        <p:spPr>
          <a:xfrm>
            <a:off x="599083" y="3050862"/>
            <a:ext cx="7685247" cy="2606365"/>
          </a:xfrm>
          <a:prstGeom prst="rect">
            <a:avLst/>
          </a:prstGeom>
          <a:solidFill>
            <a:schemeClr val="bg1"/>
          </a:solid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2000" b="1">
                <a:solidFill>
                  <a:schemeClr val="tx1"/>
                </a:solidFill>
                <a:latin typeface="Open Sans"/>
                <a:ea typeface="Open Sans"/>
                <a:cs typeface="Open Sans"/>
              </a:rPr>
              <a:t>Adult and carer groups we're testing with now</a:t>
            </a:r>
          </a:p>
          <a:p>
            <a:endParaRPr lang="en-GB" b="1">
              <a:solidFill>
                <a:schemeClr val="tx1"/>
              </a:solidFill>
              <a:latin typeface="Open Sans"/>
              <a:ea typeface="Open Sans"/>
              <a:cs typeface="Open Sans"/>
            </a:endParaRPr>
          </a:p>
          <a:p>
            <a:pPr marL="285750" indent="-285750">
              <a:buFont typeface="Arial"/>
              <a:buChar char="•"/>
            </a:pPr>
            <a:r>
              <a:rPr lang="en-GB" b="1">
                <a:solidFill>
                  <a:schemeClr val="tx1"/>
                </a:solidFill>
                <a:latin typeface="Open Sans"/>
                <a:ea typeface="Open Sans"/>
                <a:cs typeface="Open Sans"/>
              </a:rPr>
              <a:t>Community champions </a:t>
            </a:r>
            <a:endParaRPr lang="en-GB">
              <a:solidFill>
                <a:schemeClr val="tx1"/>
              </a:solidFill>
              <a:latin typeface="Open Sans"/>
              <a:ea typeface="Open Sans"/>
              <a:cs typeface="Open Sans"/>
            </a:endParaRPr>
          </a:p>
          <a:p>
            <a:pPr marL="285750" indent="-285750">
              <a:buFont typeface="Arial"/>
              <a:buChar char="•"/>
            </a:pPr>
            <a:r>
              <a:rPr lang="en-GB" b="1">
                <a:solidFill>
                  <a:schemeClr val="tx1"/>
                </a:solidFill>
                <a:latin typeface="Open Sans"/>
                <a:ea typeface="Open Sans"/>
                <a:cs typeface="Open Sans"/>
              </a:rPr>
              <a:t>Vision into Action group</a:t>
            </a:r>
            <a:r>
              <a:rPr lang="en-GB">
                <a:solidFill>
                  <a:schemeClr val="tx1"/>
                </a:solidFill>
                <a:latin typeface="Open Sans"/>
                <a:ea typeface="Open Sans"/>
                <a:cs typeface="Open Sans"/>
              </a:rPr>
              <a:t> </a:t>
            </a:r>
          </a:p>
          <a:p>
            <a:pPr marL="285750" indent="-285750">
              <a:buFont typeface="Arial"/>
              <a:buChar char="•"/>
            </a:pPr>
            <a:r>
              <a:rPr lang="en-GB" b="1">
                <a:solidFill>
                  <a:schemeClr val="tx1"/>
                </a:solidFill>
                <a:latin typeface="Open Sans"/>
                <a:ea typeface="Open Sans"/>
                <a:cs typeface="Open Sans"/>
              </a:rPr>
              <a:t>Residents recruited from a dementia week event in the library </a:t>
            </a:r>
            <a:endParaRPr lang="en-GB">
              <a:solidFill>
                <a:schemeClr val="tx1"/>
              </a:solidFill>
              <a:latin typeface="Open Sans"/>
              <a:ea typeface="Open Sans"/>
              <a:cs typeface="Open Sans"/>
            </a:endParaRPr>
          </a:p>
          <a:p>
            <a:pPr marL="285750" indent="-285750">
              <a:buFont typeface="Arial"/>
              <a:buChar char="•"/>
            </a:pPr>
            <a:r>
              <a:rPr lang="en-GB" b="1">
                <a:solidFill>
                  <a:schemeClr val="tx1"/>
                </a:solidFill>
                <a:latin typeface="Open Sans"/>
                <a:ea typeface="Open Sans"/>
                <a:cs typeface="Open Sans"/>
              </a:rPr>
              <a:t>Carers</a:t>
            </a:r>
            <a:r>
              <a:rPr lang="en-GB">
                <a:solidFill>
                  <a:schemeClr val="tx1"/>
                </a:solidFill>
                <a:latin typeface="Open Sans"/>
                <a:ea typeface="Open Sans"/>
                <a:cs typeface="Open Sans"/>
              </a:rPr>
              <a:t> </a:t>
            </a:r>
          </a:p>
          <a:p>
            <a:pPr marL="285750" indent="-285750">
              <a:buFont typeface="Arial"/>
              <a:buChar char="•"/>
            </a:pPr>
            <a:r>
              <a:rPr lang="en-GB" b="1">
                <a:solidFill>
                  <a:schemeClr val="tx1"/>
                </a:solidFill>
                <a:latin typeface="Open Sans"/>
                <a:ea typeface="Open Sans"/>
                <a:cs typeface="Open Sans"/>
              </a:rPr>
              <a:t>Community Innovations Grants project group </a:t>
            </a:r>
            <a:endParaRPr lang="en-GB">
              <a:solidFill>
                <a:schemeClr val="tx1"/>
              </a:solidFill>
              <a:latin typeface="Open Sans"/>
              <a:ea typeface="Open Sans"/>
              <a:cs typeface="Open Sans"/>
            </a:endParaRPr>
          </a:p>
          <a:p>
            <a:pPr marL="285750" indent="-285750">
              <a:buFont typeface="Arial"/>
              <a:buChar char="•"/>
            </a:pPr>
            <a:r>
              <a:rPr lang="en-GB" b="1">
                <a:solidFill>
                  <a:schemeClr val="tx1"/>
                </a:solidFill>
                <a:latin typeface="Open Sans"/>
                <a:ea typeface="Open Sans"/>
                <a:cs typeface="Open Sans"/>
              </a:rPr>
              <a:t>Professionals recruited from primary care event</a:t>
            </a:r>
            <a:endParaRPr lang="en-GB">
              <a:solidFill>
                <a:schemeClr val="tx1"/>
              </a:solidFill>
              <a:latin typeface="Open Sans"/>
              <a:ea typeface="Open Sans"/>
              <a:cs typeface="Open Sans"/>
            </a:endParaRPr>
          </a:p>
          <a:p>
            <a:pPr marL="285750" indent="-285750">
              <a:buFont typeface="Arial"/>
              <a:buChar char="•"/>
            </a:pPr>
            <a:endParaRPr lang="en-GB" b="1">
              <a:solidFill>
                <a:schemeClr val="tx1"/>
              </a:solidFill>
              <a:latin typeface="Open Sans"/>
              <a:ea typeface="Open Sans"/>
              <a:cs typeface="Open Sans"/>
            </a:endParaRPr>
          </a:p>
          <a:p>
            <a:endParaRPr lang="en-GB" b="1">
              <a:solidFill>
                <a:schemeClr val="tx1"/>
              </a:solidFill>
              <a:latin typeface="Open Sans"/>
              <a:ea typeface="Open Sans"/>
              <a:cs typeface="Open Sans"/>
            </a:endParaRPr>
          </a:p>
          <a:p>
            <a:endParaRPr lang="en-GB" b="1">
              <a:solidFill>
                <a:schemeClr val="tx1"/>
              </a:solidFill>
              <a:latin typeface="Open Sans"/>
              <a:ea typeface="Open Sans"/>
              <a:cs typeface="Open Sans"/>
            </a:endParaRPr>
          </a:p>
          <a:p>
            <a:endParaRPr lang="en-GB" b="1">
              <a:solidFill>
                <a:schemeClr val="tx1"/>
              </a:solidFill>
              <a:latin typeface="Open Sans"/>
              <a:ea typeface="Open Sans"/>
              <a:cs typeface="Open Sans"/>
            </a:endParaRPr>
          </a:p>
        </p:txBody>
      </p:sp>
      <p:sp>
        <p:nvSpPr>
          <p:cNvPr id="10" name="Oval 9">
            <a:extLst>
              <a:ext uri="{FF2B5EF4-FFF2-40B4-BE49-F238E27FC236}">
                <a16:creationId xmlns:a16="http://schemas.microsoft.com/office/drawing/2014/main" id="{46DBBA07-4654-B6F1-1923-110C6B5C97DE}"/>
              </a:ext>
            </a:extLst>
          </p:cNvPr>
          <p:cNvSpPr/>
          <p:nvPr/>
        </p:nvSpPr>
        <p:spPr>
          <a:xfrm>
            <a:off x="9133057" y="1122541"/>
            <a:ext cx="615141" cy="615141"/>
          </a:xfrm>
          <a:prstGeom prst="ellipse">
            <a:avLst/>
          </a:prstGeom>
          <a:solidFill>
            <a:schemeClr val="bg1"/>
          </a:solid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Connector 10">
            <a:extLst>
              <a:ext uri="{FF2B5EF4-FFF2-40B4-BE49-F238E27FC236}">
                <a16:creationId xmlns:a16="http://schemas.microsoft.com/office/drawing/2014/main" id="{4F44990C-3316-00BF-3AEA-94B525DEA297}"/>
              </a:ext>
            </a:extLst>
          </p:cNvPr>
          <p:cNvCxnSpPr>
            <a:cxnSpLocks/>
          </p:cNvCxnSpPr>
          <p:nvPr/>
        </p:nvCxnSpPr>
        <p:spPr>
          <a:xfrm>
            <a:off x="1623072" y="1430112"/>
            <a:ext cx="7509985" cy="0"/>
          </a:xfrm>
          <a:prstGeom prst="line">
            <a:avLst/>
          </a:prstGeom>
          <a:ln w="57150">
            <a:solidFill>
              <a:srgbClr val="00808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B725254-2A56-7199-0F3E-8A166A05B913}"/>
              </a:ext>
            </a:extLst>
          </p:cNvPr>
          <p:cNvSpPr/>
          <p:nvPr/>
        </p:nvSpPr>
        <p:spPr>
          <a:xfrm>
            <a:off x="1316318" y="1122540"/>
            <a:ext cx="615141" cy="61514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a:extLst>
              <a:ext uri="{FF2B5EF4-FFF2-40B4-BE49-F238E27FC236}">
                <a16:creationId xmlns:a16="http://schemas.microsoft.com/office/drawing/2014/main" id="{F9CFF80D-1AA3-27B2-C48C-BD430102E88E}"/>
              </a:ext>
            </a:extLst>
          </p:cNvPr>
          <p:cNvSpPr/>
          <p:nvPr/>
        </p:nvSpPr>
        <p:spPr>
          <a:xfrm>
            <a:off x="5183056" y="1122541"/>
            <a:ext cx="615141" cy="615141"/>
          </a:xfrm>
          <a:prstGeom prst="ellipse">
            <a:avLst/>
          </a:prstGeom>
          <a:solidFill>
            <a:schemeClr val="bg1"/>
          </a:solid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13">
            <a:extLst>
              <a:ext uri="{FF2B5EF4-FFF2-40B4-BE49-F238E27FC236}">
                <a16:creationId xmlns:a16="http://schemas.microsoft.com/office/drawing/2014/main" id="{CB07D6AC-6DE1-96C8-88D0-D6608202F6A5}"/>
              </a:ext>
            </a:extLst>
          </p:cNvPr>
          <p:cNvSpPr txBox="1"/>
          <p:nvPr/>
        </p:nvSpPr>
        <p:spPr>
          <a:xfrm>
            <a:off x="535499" y="1844741"/>
            <a:ext cx="2256772" cy="646331"/>
          </a:xfrm>
          <a:prstGeom prst="rect">
            <a:avLst/>
          </a:prstGeom>
          <a:noFill/>
        </p:spPr>
        <p:txBody>
          <a:bodyPr wrap="square" lIns="91440" tIns="45720" rIns="91440" bIns="45720" rtlCol="0" anchor="t">
            <a:spAutoFit/>
          </a:bodyPr>
          <a:lstStyle/>
          <a:p>
            <a:r>
              <a:rPr lang="en-US" b="1">
                <a:solidFill>
                  <a:srgbClr val="008080"/>
                </a:solidFill>
                <a:latin typeface="Open Sans"/>
                <a:ea typeface="Open Sans"/>
                <a:cs typeface="Open Sans"/>
              </a:rPr>
              <a:t>Adult and </a:t>
            </a:r>
            <a:r>
              <a:rPr lang="en-US" b="1" err="1">
                <a:solidFill>
                  <a:srgbClr val="008080"/>
                </a:solidFill>
                <a:latin typeface="Open Sans"/>
                <a:ea typeface="Open Sans"/>
                <a:cs typeface="Open Sans"/>
              </a:rPr>
              <a:t>carer</a:t>
            </a:r>
            <a:r>
              <a:rPr lang="en-US" b="1">
                <a:solidFill>
                  <a:srgbClr val="008080"/>
                </a:solidFill>
                <a:latin typeface="Open Sans"/>
                <a:ea typeface="Open Sans"/>
                <a:cs typeface="Open Sans"/>
              </a:rPr>
              <a:t> groups</a:t>
            </a:r>
            <a:endParaRPr lang="en-US">
              <a:cs typeface="Calibri"/>
            </a:endParaRPr>
          </a:p>
        </p:txBody>
      </p:sp>
      <p:sp>
        <p:nvSpPr>
          <p:cNvPr id="15" name="TextBox 14">
            <a:extLst>
              <a:ext uri="{FF2B5EF4-FFF2-40B4-BE49-F238E27FC236}">
                <a16:creationId xmlns:a16="http://schemas.microsoft.com/office/drawing/2014/main" id="{0095912C-26A9-063E-3F4F-190EADC46DFC}"/>
              </a:ext>
            </a:extLst>
          </p:cNvPr>
          <p:cNvSpPr txBox="1"/>
          <p:nvPr/>
        </p:nvSpPr>
        <p:spPr>
          <a:xfrm>
            <a:off x="8308956" y="1844741"/>
            <a:ext cx="2384984" cy="369332"/>
          </a:xfrm>
          <a:prstGeom prst="rect">
            <a:avLst/>
          </a:prstGeom>
          <a:noFill/>
        </p:spPr>
        <p:txBody>
          <a:bodyPr wrap="square" lIns="91440" tIns="45720" rIns="91440" bIns="45720" rtlCol="0" anchor="t">
            <a:spAutoFit/>
          </a:bodyPr>
          <a:lstStyle/>
          <a:p>
            <a:r>
              <a:rPr lang="en-US" b="1">
                <a:solidFill>
                  <a:srgbClr val="008080"/>
                </a:solidFill>
                <a:latin typeface="Open Sans"/>
                <a:ea typeface="Open Sans"/>
                <a:cs typeface="Open Sans"/>
              </a:rPr>
              <a:t>Local Offer groups</a:t>
            </a:r>
          </a:p>
        </p:txBody>
      </p:sp>
      <p:sp>
        <p:nvSpPr>
          <p:cNvPr id="16" name="TextBox 15">
            <a:extLst>
              <a:ext uri="{FF2B5EF4-FFF2-40B4-BE49-F238E27FC236}">
                <a16:creationId xmlns:a16="http://schemas.microsoft.com/office/drawing/2014/main" id="{44BDBAF8-75AF-9050-45D5-B2020295EEB8}"/>
              </a:ext>
            </a:extLst>
          </p:cNvPr>
          <p:cNvSpPr txBox="1"/>
          <p:nvPr/>
        </p:nvSpPr>
        <p:spPr>
          <a:xfrm>
            <a:off x="4361372" y="1802408"/>
            <a:ext cx="2256772" cy="646331"/>
          </a:xfrm>
          <a:prstGeom prst="rect">
            <a:avLst/>
          </a:prstGeom>
          <a:noFill/>
        </p:spPr>
        <p:txBody>
          <a:bodyPr wrap="square" lIns="91440" tIns="45720" rIns="91440" bIns="45720" rtlCol="0" anchor="t">
            <a:spAutoFit/>
          </a:bodyPr>
          <a:lstStyle/>
          <a:p>
            <a:r>
              <a:rPr lang="en-US" b="1">
                <a:solidFill>
                  <a:srgbClr val="008080"/>
                </a:solidFill>
                <a:latin typeface="Open Sans"/>
                <a:ea typeface="Open Sans"/>
                <a:cs typeface="Open Sans"/>
              </a:rPr>
              <a:t>Children &amp; family groups</a:t>
            </a:r>
          </a:p>
        </p:txBody>
      </p:sp>
      <p:sp>
        <p:nvSpPr>
          <p:cNvPr id="17" name="TextBox 16">
            <a:extLst>
              <a:ext uri="{FF2B5EF4-FFF2-40B4-BE49-F238E27FC236}">
                <a16:creationId xmlns:a16="http://schemas.microsoft.com/office/drawing/2014/main" id="{BB81F31A-843A-D28E-8A45-C3174C1EB123}"/>
              </a:ext>
            </a:extLst>
          </p:cNvPr>
          <p:cNvSpPr txBox="1"/>
          <p:nvPr/>
        </p:nvSpPr>
        <p:spPr>
          <a:xfrm>
            <a:off x="8771947" y="3385864"/>
            <a:ext cx="2813288" cy="1938992"/>
          </a:xfrm>
          <a:prstGeom prst="rect">
            <a:avLst/>
          </a:prstGeom>
          <a:noFill/>
        </p:spPr>
        <p:txBody>
          <a:bodyPr wrap="square" lIns="91440" tIns="45720" rIns="91440" bIns="45720" rtlCol="0" anchor="t">
            <a:spAutoFit/>
          </a:bodyPr>
          <a:lstStyle/>
          <a:p>
            <a:r>
              <a:rPr lang="en-US" sz="2400" b="1">
                <a:solidFill>
                  <a:srgbClr val="008080"/>
                </a:solidFill>
                <a:latin typeface="Open Sans"/>
                <a:ea typeface="Open Sans"/>
                <a:cs typeface="Open Sans"/>
              </a:rPr>
              <a:t>Who else should we speak to? </a:t>
            </a:r>
            <a:endParaRPr lang="en-US" sz="2400">
              <a:solidFill>
                <a:srgbClr val="000000"/>
              </a:solidFill>
              <a:latin typeface="Calibri" panose="020F0502020204030204"/>
              <a:ea typeface="Open Sans"/>
              <a:cs typeface="Calibri" panose="020F0502020204030204"/>
            </a:endParaRPr>
          </a:p>
          <a:p>
            <a:endParaRPr lang="en-US" sz="2400" b="1">
              <a:solidFill>
                <a:srgbClr val="008080"/>
              </a:solidFill>
              <a:latin typeface="Open Sans"/>
              <a:ea typeface="Open Sans"/>
              <a:cs typeface="Open Sans"/>
            </a:endParaRPr>
          </a:p>
          <a:p>
            <a:r>
              <a:rPr lang="en-US" sz="2400" b="1">
                <a:solidFill>
                  <a:srgbClr val="008080"/>
                </a:solidFill>
                <a:latin typeface="Open Sans"/>
                <a:ea typeface="Open Sans"/>
                <a:cs typeface="Open Sans"/>
              </a:rPr>
              <a:t>Tell us in the chat or email us</a:t>
            </a:r>
          </a:p>
        </p:txBody>
      </p:sp>
    </p:spTree>
    <p:extLst>
      <p:ext uri="{BB962C8B-B14F-4D97-AF65-F5344CB8AC3E}">
        <p14:creationId xmlns:p14="http://schemas.microsoft.com/office/powerpoint/2010/main" val="226553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6B3FF74-CE5D-4933-9376-70E81AB9E641}"/>
              </a:ext>
            </a:extLst>
          </p:cNvPr>
          <p:cNvSpPr/>
          <p:nvPr/>
        </p:nvSpPr>
        <p:spPr>
          <a:xfrm>
            <a:off x="930374"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720A711-9800-4330-B580-3A8FC09D45D9}"/>
              </a:ext>
            </a:extLst>
          </p:cNvPr>
          <p:cNvSpPr/>
          <p:nvPr/>
        </p:nvSpPr>
        <p:spPr>
          <a:xfrm>
            <a:off x="4592890"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2A74C45-D638-444B-B77A-63E6AA02242F}"/>
              </a:ext>
            </a:extLst>
          </p:cNvPr>
          <p:cNvSpPr/>
          <p:nvPr/>
        </p:nvSpPr>
        <p:spPr>
          <a:xfrm>
            <a:off x="8345535"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0E412DA-8897-4897-A0DB-D5EA5D304BF0}"/>
              </a:ext>
            </a:extLst>
          </p:cNvPr>
          <p:cNvSpPr txBox="1"/>
          <p:nvPr/>
        </p:nvSpPr>
        <p:spPr>
          <a:xfrm>
            <a:off x="1088606" y="3104024"/>
            <a:ext cx="2434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rgbClr val="262626"/>
                </a:solidFill>
                <a:latin typeface="Open Sans"/>
                <a:ea typeface="Open Sans"/>
                <a:cs typeface="Open Sans"/>
              </a:rPr>
              <a:t>Show progress </a:t>
            </a:r>
            <a:r>
              <a:rPr lang="en-GB">
                <a:solidFill>
                  <a:srgbClr val="262626"/>
                </a:solidFill>
                <a:latin typeface="Open Sans"/>
                <a:ea typeface="Open Sans"/>
                <a:cs typeface="Open Sans"/>
              </a:rPr>
              <a:t>early and often</a:t>
            </a:r>
            <a:endParaRPr lang="en-US">
              <a:solidFill>
                <a:srgbClr val="262626"/>
              </a:solidFill>
              <a:latin typeface="Open Sans"/>
              <a:ea typeface="Open Sans"/>
              <a:cs typeface="Open Sans"/>
            </a:endParaRPr>
          </a:p>
        </p:txBody>
      </p:sp>
      <p:sp>
        <p:nvSpPr>
          <p:cNvPr id="11" name="TextBox 10">
            <a:extLst>
              <a:ext uri="{FF2B5EF4-FFF2-40B4-BE49-F238E27FC236}">
                <a16:creationId xmlns:a16="http://schemas.microsoft.com/office/drawing/2014/main" id="{72B42AD8-C1A1-40E6-B020-AD433D4BC956}"/>
              </a:ext>
            </a:extLst>
          </p:cNvPr>
          <p:cNvSpPr txBox="1"/>
          <p:nvPr/>
        </p:nvSpPr>
        <p:spPr>
          <a:xfrm>
            <a:off x="4767226" y="2880679"/>
            <a:ext cx="24344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Get feedback </a:t>
            </a:r>
            <a:r>
              <a:rPr lang="en-GB">
                <a:solidFill>
                  <a:schemeClr val="tx1">
                    <a:lumMod val="85000"/>
                    <a:lumOff val="15000"/>
                  </a:schemeClr>
                </a:solidFill>
                <a:latin typeface="Open Sans"/>
                <a:ea typeface="Open Sans"/>
                <a:cs typeface="Open Sans"/>
              </a:rPr>
              <a:t>from everyone, to shape what we do next</a:t>
            </a:r>
          </a:p>
          <a:p>
            <a:pPr algn="ctr"/>
            <a:endParaRPr lang="en-GB" sz="1200">
              <a:solidFill>
                <a:schemeClr val="tx1">
                  <a:lumMod val="85000"/>
                  <a:lumOff val="15000"/>
                </a:schemeClr>
              </a:solidFill>
              <a:latin typeface="Open Sans"/>
              <a:ea typeface="Open Sans"/>
              <a:cs typeface="Open Sans"/>
            </a:endParaRPr>
          </a:p>
          <a:p>
            <a:pPr algn="ctr"/>
            <a:r>
              <a:rPr lang="en-GB" sz="1200">
                <a:solidFill>
                  <a:schemeClr val="tx1">
                    <a:lumMod val="85000"/>
                    <a:lumOff val="15000"/>
                  </a:schemeClr>
                </a:solidFill>
                <a:latin typeface="Open Sans"/>
                <a:ea typeface="Open Sans"/>
                <a:cs typeface="Open Sans"/>
              </a:rPr>
              <a:t>(not just those involved in the day to day work)</a:t>
            </a:r>
          </a:p>
        </p:txBody>
      </p:sp>
      <p:sp>
        <p:nvSpPr>
          <p:cNvPr id="12" name="TextBox 11">
            <a:extLst>
              <a:ext uri="{FF2B5EF4-FFF2-40B4-BE49-F238E27FC236}">
                <a16:creationId xmlns:a16="http://schemas.microsoft.com/office/drawing/2014/main" id="{268DEFB7-D3F5-45A2-BE08-A526DF0E14AD}"/>
              </a:ext>
            </a:extLst>
          </p:cNvPr>
          <p:cNvSpPr txBox="1"/>
          <p:nvPr/>
        </p:nvSpPr>
        <p:spPr>
          <a:xfrm>
            <a:off x="8358557" y="2797760"/>
            <a:ext cx="26758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Make connections </a:t>
            </a:r>
            <a:r>
              <a:rPr lang="en-GB">
                <a:solidFill>
                  <a:schemeClr val="tx1">
                    <a:lumMod val="85000"/>
                    <a:lumOff val="15000"/>
                  </a:schemeClr>
                </a:solidFill>
                <a:latin typeface="Open Sans"/>
                <a:ea typeface="Open Sans"/>
                <a:cs typeface="Open Sans"/>
              </a:rPr>
              <a:t>with other work and knowledge</a:t>
            </a:r>
            <a:endParaRPr lang="en-US">
              <a:solidFill>
                <a:schemeClr val="tx1">
                  <a:lumMod val="85000"/>
                  <a:lumOff val="15000"/>
                </a:schemeClr>
              </a:solidFill>
              <a:cs typeface="Calibri"/>
            </a:endParaRPr>
          </a:p>
        </p:txBody>
      </p:sp>
      <p:sp>
        <p:nvSpPr>
          <p:cNvPr id="3" name="Rectangle 2">
            <a:extLst>
              <a:ext uri="{FF2B5EF4-FFF2-40B4-BE49-F238E27FC236}">
                <a16:creationId xmlns:a16="http://schemas.microsoft.com/office/drawing/2014/main" id="{A05C8588-AED5-4970-B088-60E4B7CD525F}"/>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Text&#10;&#10;Description automatically generated">
            <a:extLst>
              <a:ext uri="{FF2B5EF4-FFF2-40B4-BE49-F238E27FC236}">
                <a16:creationId xmlns:a16="http://schemas.microsoft.com/office/drawing/2014/main" id="{DCDFDF9C-000C-498F-BE95-94AD071022FD}"/>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13" name="TextBox 12">
            <a:extLst>
              <a:ext uri="{FF2B5EF4-FFF2-40B4-BE49-F238E27FC236}">
                <a16:creationId xmlns:a16="http://schemas.microsoft.com/office/drawing/2014/main" id="{0A3E1331-D788-3E4C-BC99-DFF62B322A1A}"/>
              </a:ext>
            </a:extLst>
          </p:cNvPr>
          <p:cNvSpPr txBox="1"/>
          <p:nvPr/>
        </p:nvSpPr>
        <p:spPr>
          <a:xfrm>
            <a:off x="567250" y="458324"/>
            <a:ext cx="8030650" cy="1323439"/>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What is a Show &amp; Tell? </a:t>
            </a:r>
          </a:p>
          <a:p>
            <a:endParaRPr lang="en-US" sz="2800" b="1">
              <a:solidFill>
                <a:srgbClr val="008080"/>
              </a:solidFill>
              <a:latin typeface="Open Sans"/>
              <a:ea typeface="Open Sans"/>
              <a:cs typeface="Open Sans"/>
            </a:endParaRPr>
          </a:p>
          <a:p>
            <a:r>
              <a:rPr lang="en-US" sz="2400" b="1">
                <a:solidFill>
                  <a:srgbClr val="008080"/>
                </a:solidFill>
                <a:latin typeface="Open Sans"/>
                <a:ea typeface="Open Sans"/>
                <a:cs typeface="Open Sans"/>
              </a:rPr>
              <a:t>A regular event where we...</a:t>
            </a:r>
            <a:endPar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677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6061753"/>
            <a:ext cx="12191997" cy="796247"/>
          </a:xfrm>
          <a:prstGeom prst="rect">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0BCD96EA-F115-4DC8-B6CD-6C4EA2FE51EE}"/>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5">
            <a:extLst>
              <a:ext uri="{FF2B5EF4-FFF2-40B4-BE49-F238E27FC236}">
                <a16:creationId xmlns:a16="http://schemas.microsoft.com/office/drawing/2014/main" id="{E74262AF-C37D-4AB0-9216-A9AF7F78D74A}"/>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14F4C3A2-2ECA-47FC-9FF6-D23F425E1484}"/>
              </a:ext>
            </a:extLst>
          </p:cNvPr>
          <p:cNvSpPr txBox="1"/>
          <p:nvPr/>
        </p:nvSpPr>
        <p:spPr>
          <a:xfrm>
            <a:off x="487680" y="1818640"/>
            <a:ext cx="103327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p:txBody>
      </p:sp>
      <p:sp>
        <p:nvSpPr>
          <p:cNvPr id="11" name="Content Placeholder 10">
            <a:extLst>
              <a:ext uri="{FF2B5EF4-FFF2-40B4-BE49-F238E27FC236}">
                <a16:creationId xmlns:a16="http://schemas.microsoft.com/office/drawing/2014/main" id="{0A1EDCAE-5DEB-4E29-8D04-60FE29278466}"/>
              </a:ext>
            </a:extLst>
          </p:cNvPr>
          <p:cNvSpPr>
            <a:spLocks noGrp="1"/>
          </p:cNvSpPr>
          <p:nvPr>
            <p:ph sz="half" idx="1"/>
          </p:nvPr>
        </p:nvSpPr>
        <p:spPr>
          <a:xfrm>
            <a:off x="914400" y="1790577"/>
            <a:ext cx="5181600" cy="4351338"/>
          </a:xfrm>
        </p:spPr>
        <p:txBody>
          <a:bodyPr vert="horz" lIns="91440" tIns="45720" rIns="91440" bIns="45720" rtlCol="0" anchor="t">
            <a:normAutofit/>
          </a:bodyPr>
          <a:lstStyle/>
          <a:p>
            <a:pPr marL="0" indent="0">
              <a:buNone/>
            </a:pPr>
            <a:endParaRPr lang="en-GB">
              <a:ea typeface="+mn-lt"/>
              <a:cs typeface="+mn-lt"/>
            </a:endParaRPr>
          </a:p>
          <a:p>
            <a:pPr marL="0" indent="0">
              <a:buNone/>
            </a:pPr>
            <a:endParaRPr lang="en-GB">
              <a:cs typeface="Calibri"/>
            </a:endParaRPr>
          </a:p>
        </p:txBody>
      </p:sp>
      <p:sp>
        <p:nvSpPr>
          <p:cNvPr id="12" name="Content Placeholder 11">
            <a:extLst>
              <a:ext uri="{FF2B5EF4-FFF2-40B4-BE49-F238E27FC236}">
                <a16:creationId xmlns:a16="http://schemas.microsoft.com/office/drawing/2014/main" id="{BF2F84E7-01D5-4467-8AC6-C67CD083A72B}"/>
              </a:ext>
            </a:extLst>
          </p:cNvPr>
          <p:cNvSpPr>
            <a:spLocks noGrp="1"/>
          </p:cNvSpPr>
          <p:nvPr>
            <p:ph sz="half" idx="2"/>
          </p:nvPr>
        </p:nvSpPr>
        <p:spPr>
          <a:xfrm>
            <a:off x="567250" y="1449497"/>
            <a:ext cx="8670193" cy="3599023"/>
          </a:xfrm>
        </p:spPr>
        <p:txBody>
          <a:bodyPr vert="horz" lIns="91440" tIns="45720" rIns="91440" bIns="45720" rtlCol="0" anchor="t">
            <a:normAutofit/>
          </a:bodyPr>
          <a:lstStyle/>
          <a:p>
            <a:pPr marL="0" indent="0">
              <a:lnSpc>
                <a:spcPct val="100000"/>
              </a:lnSpc>
              <a:buNone/>
            </a:pPr>
            <a:r>
              <a:rPr lang="en-GB" sz="2400">
                <a:latin typeface="Open Sans"/>
                <a:ea typeface="Open Sans"/>
                <a:cs typeface="Open Sans"/>
              </a:rPr>
              <a:t>We’re still looking for participants to test with.</a:t>
            </a:r>
            <a:endParaRPr lang="en-GB">
              <a:latin typeface="Calibri" panose="020F0502020204030204"/>
              <a:ea typeface="Open Sans"/>
              <a:cs typeface="Calibri" panose="020F0502020204030204"/>
            </a:endParaRPr>
          </a:p>
          <a:p>
            <a:pPr marL="0" indent="0">
              <a:lnSpc>
                <a:spcPct val="100000"/>
              </a:lnSpc>
              <a:buNone/>
            </a:pPr>
            <a:endParaRPr lang="en-GB" sz="2400">
              <a:latin typeface="Open Sans"/>
              <a:ea typeface="Open Sans"/>
              <a:cs typeface="Open Sans"/>
            </a:endParaRPr>
          </a:p>
          <a:p>
            <a:pPr marL="0" indent="0">
              <a:lnSpc>
                <a:spcPct val="100000"/>
              </a:lnSpc>
              <a:buNone/>
            </a:pPr>
            <a:r>
              <a:rPr lang="en-GB" sz="2400">
                <a:latin typeface="Open Sans"/>
                <a:ea typeface="Open Sans"/>
                <a:cs typeface="Open Sans"/>
              </a:rPr>
              <a:t>Are there resident groups we haven't mentioned that you think we should speak to? </a:t>
            </a:r>
            <a:endParaRPr lang="en-GB">
              <a:cs typeface="Calibri"/>
            </a:endParaRPr>
          </a:p>
          <a:p>
            <a:pPr marL="0" indent="0">
              <a:lnSpc>
                <a:spcPct val="100000"/>
              </a:lnSpc>
              <a:buNone/>
            </a:pPr>
            <a:endParaRPr lang="en-GB" sz="240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z="2400">
                <a:latin typeface="Open Sans"/>
                <a:ea typeface="Open Sans"/>
                <a:cs typeface="Open Sans"/>
              </a:rPr>
              <a:t>Comment in the chat or raise your hand</a:t>
            </a:r>
          </a:p>
        </p:txBody>
      </p:sp>
      <p:sp>
        <p:nvSpPr>
          <p:cNvPr id="15" name="TextBox 14">
            <a:extLst>
              <a:ext uri="{FF2B5EF4-FFF2-40B4-BE49-F238E27FC236}">
                <a16:creationId xmlns:a16="http://schemas.microsoft.com/office/drawing/2014/main" id="{EEBC7584-D0F5-C248-991E-9166279A0ECF}"/>
              </a:ext>
            </a:extLst>
          </p:cNvPr>
          <p:cNvSpPr txBox="1"/>
          <p:nvPr/>
        </p:nvSpPr>
        <p:spPr>
          <a:xfrm>
            <a:off x="567250" y="458324"/>
            <a:ext cx="10734024" cy="584775"/>
          </a:xfrm>
          <a:prstGeom prst="rect">
            <a:avLst/>
          </a:prstGeom>
          <a:noFill/>
        </p:spPr>
        <p:txBody>
          <a:bodyPr wrap="square" lIns="91440" tIns="45720" rIns="91440" bIns="45720" rtlCol="0" anchor="t">
            <a:spAutoFit/>
          </a:bodyPr>
          <a:lstStyle/>
          <a:p>
            <a:r>
              <a:rPr lang="en-GB" sz="3200" b="1">
                <a:solidFill>
                  <a:srgbClr val="008080"/>
                </a:solidFill>
                <a:latin typeface="Open Sans"/>
                <a:ea typeface="Open Sans"/>
                <a:cs typeface="Calibri Light"/>
              </a:rPr>
              <a:t>Who else should we test with</a:t>
            </a:r>
            <a:endParaRPr lang="en-US"/>
          </a:p>
        </p:txBody>
      </p:sp>
    </p:spTree>
    <p:extLst>
      <p:ext uri="{BB962C8B-B14F-4D97-AF65-F5344CB8AC3E}">
        <p14:creationId xmlns:p14="http://schemas.microsoft.com/office/powerpoint/2010/main" val="373629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06854" y="2774949"/>
            <a:ext cx="110130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Creating a proof of concept</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2476512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5004960"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Our journey through Alpha</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Arrow: Pentagon 2">
            <a:extLst>
              <a:ext uri="{FF2B5EF4-FFF2-40B4-BE49-F238E27FC236}">
                <a16:creationId xmlns:a16="http://schemas.microsoft.com/office/drawing/2014/main" id="{04F1C241-67E6-8972-5637-011FD299C912}"/>
              </a:ext>
            </a:extLst>
          </p:cNvPr>
          <p:cNvSpPr/>
          <p:nvPr/>
        </p:nvSpPr>
        <p:spPr>
          <a:xfrm>
            <a:off x="686521" y="3601524"/>
            <a:ext cx="2295218" cy="382120"/>
          </a:xfrm>
          <a:prstGeom prst="homePlat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Open Sans"/>
                <a:ea typeface="Open Sans"/>
                <a:cs typeface="Open Sans"/>
              </a:rPr>
              <a:t>Initial experiments</a:t>
            </a:r>
            <a:endParaRPr lang="en-US" sz="1200"/>
          </a:p>
        </p:txBody>
      </p:sp>
      <p:sp>
        <p:nvSpPr>
          <p:cNvPr id="4" name="Arrow: Pentagon 3">
            <a:extLst>
              <a:ext uri="{FF2B5EF4-FFF2-40B4-BE49-F238E27FC236}">
                <a16:creationId xmlns:a16="http://schemas.microsoft.com/office/drawing/2014/main" id="{82F142B1-5FA1-4C0E-C93A-A4F2E58A9C19}"/>
              </a:ext>
            </a:extLst>
          </p:cNvPr>
          <p:cNvSpPr/>
          <p:nvPr/>
        </p:nvSpPr>
        <p:spPr>
          <a:xfrm>
            <a:off x="3346895" y="3601524"/>
            <a:ext cx="2295218" cy="382120"/>
          </a:xfrm>
          <a:prstGeom prst="homePlat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Open Sans"/>
                <a:ea typeface="Open Sans"/>
                <a:cs typeface="Open Sans"/>
              </a:rPr>
              <a:t>Early prototypes</a:t>
            </a:r>
            <a:endParaRPr lang="en-US" sz="1200"/>
          </a:p>
        </p:txBody>
      </p:sp>
      <p:sp>
        <p:nvSpPr>
          <p:cNvPr id="8" name="Arrow: Pentagon 7">
            <a:extLst>
              <a:ext uri="{FF2B5EF4-FFF2-40B4-BE49-F238E27FC236}">
                <a16:creationId xmlns:a16="http://schemas.microsoft.com/office/drawing/2014/main" id="{C3BFB35E-9710-1296-A03D-2E11CED46123}"/>
              </a:ext>
            </a:extLst>
          </p:cNvPr>
          <p:cNvSpPr/>
          <p:nvPr/>
        </p:nvSpPr>
        <p:spPr>
          <a:xfrm>
            <a:off x="6007269" y="3601524"/>
            <a:ext cx="2295218" cy="382120"/>
          </a:xfrm>
          <a:prstGeom prst="homePlat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Open Sans"/>
                <a:ea typeface="Open Sans"/>
                <a:cs typeface="Open Sans"/>
              </a:rPr>
              <a:t>Iterated prototypes</a:t>
            </a:r>
            <a:endParaRPr lang="en-US" sz="1200"/>
          </a:p>
        </p:txBody>
      </p:sp>
      <p:sp>
        <p:nvSpPr>
          <p:cNvPr id="11" name="Arrow: Pentagon 10">
            <a:extLst>
              <a:ext uri="{FF2B5EF4-FFF2-40B4-BE49-F238E27FC236}">
                <a16:creationId xmlns:a16="http://schemas.microsoft.com/office/drawing/2014/main" id="{F2400520-2EBB-DE99-C3F2-93686411E34C}"/>
              </a:ext>
            </a:extLst>
          </p:cNvPr>
          <p:cNvSpPr/>
          <p:nvPr/>
        </p:nvSpPr>
        <p:spPr>
          <a:xfrm>
            <a:off x="8667643" y="3601524"/>
            <a:ext cx="2295218" cy="382120"/>
          </a:xfrm>
          <a:prstGeom prst="homePlat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Open Sans"/>
                <a:ea typeface="Open Sans"/>
                <a:cs typeface="Open Sans"/>
              </a:rPr>
              <a:t>Proof of concept</a:t>
            </a:r>
            <a:endParaRPr lang="en-US" sz="1200"/>
          </a:p>
        </p:txBody>
      </p:sp>
      <p:sp>
        <p:nvSpPr>
          <p:cNvPr id="12" name="Rectangle 11">
            <a:extLst>
              <a:ext uri="{FF2B5EF4-FFF2-40B4-BE49-F238E27FC236}">
                <a16:creationId xmlns:a16="http://schemas.microsoft.com/office/drawing/2014/main" id="{1D07399B-09CB-9469-F237-A6C7E56F06A2}"/>
              </a:ext>
            </a:extLst>
          </p:cNvPr>
          <p:cNvSpPr/>
          <p:nvPr/>
        </p:nvSpPr>
        <p:spPr>
          <a:xfrm>
            <a:off x="686522" y="4097735"/>
            <a:ext cx="2295217" cy="910682"/>
          </a:xfrm>
          <a:prstGeom prst="rect">
            <a:avLst/>
          </a:prstGeom>
          <a:solidFill>
            <a:schemeClr val="bg1"/>
          </a:solidFill>
          <a:ln w="190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latin typeface="Open Sans"/>
                <a:ea typeface="Open Sans"/>
                <a:cs typeface="Open Sans"/>
              </a:rPr>
              <a:t>Trying out different ways to solve the problems we found in Discovery</a:t>
            </a:r>
          </a:p>
        </p:txBody>
      </p:sp>
      <p:sp>
        <p:nvSpPr>
          <p:cNvPr id="13" name="Rectangle 12">
            <a:extLst>
              <a:ext uri="{FF2B5EF4-FFF2-40B4-BE49-F238E27FC236}">
                <a16:creationId xmlns:a16="http://schemas.microsoft.com/office/drawing/2014/main" id="{959AA591-0A08-A21D-CDC1-B10728463AD5}"/>
              </a:ext>
            </a:extLst>
          </p:cNvPr>
          <p:cNvSpPr/>
          <p:nvPr/>
        </p:nvSpPr>
        <p:spPr>
          <a:xfrm>
            <a:off x="3346895" y="4124122"/>
            <a:ext cx="2295217" cy="910682"/>
          </a:xfrm>
          <a:prstGeom prst="rect">
            <a:avLst/>
          </a:prstGeom>
          <a:solidFill>
            <a:schemeClr val="bg1"/>
          </a:solidFill>
          <a:ln w="190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latin typeface="Open Sans"/>
                <a:ea typeface="Open Sans"/>
                <a:cs typeface="Open Sans"/>
              </a:rPr>
              <a:t>Bringing together what worked well into initial designs for a new directory</a:t>
            </a:r>
          </a:p>
        </p:txBody>
      </p:sp>
      <p:sp>
        <p:nvSpPr>
          <p:cNvPr id="14" name="Rectangle 13">
            <a:extLst>
              <a:ext uri="{FF2B5EF4-FFF2-40B4-BE49-F238E27FC236}">
                <a16:creationId xmlns:a16="http://schemas.microsoft.com/office/drawing/2014/main" id="{B8B46EA8-4F3F-F0C6-3FD0-5B289E0BA3B0}"/>
              </a:ext>
            </a:extLst>
          </p:cNvPr>
          <p:cNvSpPr/>
          <p:nvPr/>
        </p:nvSpPr>
        <p:spPr>
          <a:xfrm>
            <a:off x="6007268" y="4124122"/>
            <a:ext cx="2295217" cy="910682"/>
          </a:xfrm>
          <a:prstGeom prst="rect">
            <a:avLst/>
          </a:prstGeom>
          <a:solidFill>
            <a:schemeClr val="bg1"/>
          </a:solidFill>
          <a:ln w="190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latin typeface="Open Sans"/>
                <a:ea typeface="Open Sans"/>
                <a:cs typeface="Open Sans"/>
              </a:rPr>
              <a:t>Bringing the designs to life by focusing on ‘support for Adults’</a:t>
            </a:r>
          </a:p>
        </p:txBody>
      </p:sp>
      <p:sp>
        <p:nvSpPr>
          <p:cNvPr id="15" name="Rectangle 14">
            <a:extLst>
              <a:ext uri="{FF2B5EF4-FFF2-40B4-BE49-F238E27FC236}">
                <a16:creationId xmlns:a16="http://schemas.microsoft.com/office/drawing/2014/main" id="{65E8B7B0-6D97-8227-1417-C88F95366A8A}"/>
              </a:ext>
            </a:extLst>
          </p:cNvPr>
          <p:cNvSpPr/>
          <p:nvPr/>
        </p:nvSpPr>
        <p:spPr>
          <a:xfrm>
            <a:off x="8667641" y="4124122"/>
            <a:ext cx="2295217" cy="910682"/>
          </a:xfrm>
          <a:prstGeom prst="rect">
            <a:avLst/>
          </a:prstGeom>
          <a:solidFill>
            <a:schemeClr val="bg1"/>
          </a:solidFill>
          <a:ln w="190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latin typeface="Open Sans"/>
                <a:ea typeface="Open Sans"/>
                <a:cs typeface="Open Sans"/>
              </a:rPr>
              <a:t>Ensuring the directory we’ve designed is technically feasible</a:t>
            </a:r>
          </a:p>
        </p:txBody>
      </p:sp>
      <p:pic>
        <p:nvPicPr>
          <p:cNvPr id="24" name="Picture 23" descr="Graphical user interface, text, application&#10;&#10;Description automatically generated">
            <a:extLst>
              <a:ext uri="{FF2B5EF4-FFF2-40B4-BE49-F238E27FC236}">
                <a16:creationId xmlns:a16="http://schemas.microsoft.com/office/drawing/2014/main" id="{B5F5C1DC-096B-4A11-F449-442CF22A369B}"/>
              </a:ext>
            </a:extLst>
          </p:cNvPr>
          <p:cNvPicPr>
            <a:picLocks noChangeAspect="1"/>
          </p:cNvPicPr>
          <p:nvPr/>
        </p:nvPicPr>
        <p:blipFill rotWithShape="1">
          <a:blip r:embed="rId4">
            <a:extLst>
              <a:ext uri="{28A0092B-C50C-407E-A947-70E740481C1C}">
                <a14:useLocalDpi xmlns:a14="http://schemas.microsoft.com/office/drawing/2010/main" val="0"/>
              </a:ext>
            </a:extLst>
          </a:blip>
          <a:srcRect l="31742" t="30848" r="20638" b="1190"/>
          <a:stretch/>
        </p:blipFill>
        <p:spPr>
          <a:xfrm>
            <a:off x="686521" y="1642906"/>
            <a:ext cx="1291366" cy="1310584"/>
          </a:xfrm>
          <a:prstGeom prst="rect">
            <a:avLst/>
          </a:prstGeom>
        </p:spPr>
      </p:pic>
      <p:pic>
        <p:nvPicPr>
          <p:cNvPr id="25" name="Picture 9" descr="Diagram&#10;&#10;Description automatically generated">
            <a:extLst>
              <a:ext uri="{FF2B5EF4-FFF2-40B4-BE49-F238E27FC236}">
                <a16:creationId xmlns:a16="http://schemas.microsoft.com/office/drawing/2014/main" id="{E3104AFF-675E-BEFF-A753-64381A9E7824}"/>
              </a:ext>
            </a:extLst>
          </p:cNvPr>
          <p:cNvPicPr>
            <a:picLocks noChangeAspect="1"/>
          </p:cNvPicPr>
          <p:nvPr/>
        </p:nvPicPr>
        <p:blipFill>
          <a:blip r:embed="rId5"/>
          <a:stretch>
            <a:fillRect/>
          </a:stretch>
        </p:blipFill>
        <p:spPr>
          <a:xfrm>
            <a:off x="1146854" y="2392362"/>
            <a:ext cx="1662066" cy="943645"/>
          </a:xfrm>
          <a:prstGeom prst="rect">
            <a:avLst/>
          </a:prstGeom>
        </p:spPr>
      </p:pic>
      <p:pic>
        <p:nvPicPr>
          <p:cNvPr id="26" name="Picture 25">
            <a:extLst>
              <a:ext uri="{FF2B5EF4-FFF2-40B4-BE49-F238E27FC236}">
                <a16:creationId xmlns:a16="http://schemas.microsoft.com/office/drawing/2014/main" id="{68EDE483-A655-C250-2301-061DCD6B115B}"/>
              </a:ext>
            </a:extLst>
          </p:cNvPr>
          <p:cNvPicPr>
            <a:picLocks noChangeAspect="1"/>
          </p:cNvPicPr>
          <p:nvPr/>
        </p:nvPicPr>
        <p:blipFill rotWithShape="1">
          <a:blip r:embed="rId6"/>
          <a:srcRect l="27447" t="23783" r="28700" b="16892"/>
          <a:stretch/>
        </p:blipFill>
        <p:spPr>
          <a:xfrm>
            <a:off x="4470095" y="1619317"/>
            <a:ext cx="868924" cy="1803955"/>
          </a:xfrm>
          <a:prstGeom prst="rect">
            <a:avLst/>
          </a:prstGeom>
        </p:spPr>
      </p:pic>
      <p:pic>
        <p:nvPicPr>
          <p:cNvPr id="27" name="Picture 26">
            <a:extLst>
              <a:ext uri="{FF2B5EF4-FFF2-40B4-BE49-F238E27FC236}">
                <a16:creationId xmlns:a16="http://schemas.microsoft.com/office/drawing/2014/main" id="{82049C1D-F40D-E994-E4DA-5E065026DC11}"/>
              </a:ext>
            </a:extLst>
          </p:cNvPr>
          <p:cNvPicPr>
            <a:picLocks noChangeAspect="1"/>
          </p:cNvPicPr>
          <p:nvPr/>
        </p:nvPicPr>
        <p:blipFill rotWithShape="1">
          <a:blip r:embed="rId7"/>
          <a:srcRect l="26948" t="22493" r="28693" b="17594"/>
          <a:stretch/>
        </p:blipFill>
        <p:spPr>
          <a:xfrm>
            <a:off x="3431706" y="1619317"/>
            <a:ext cx="850065" cy="1805115"/>
          </a:xfrm>
          <a:prstGeom prst="rect">
            <a:avLst/>
          </a:prstGeom>
        </p:spPr>
      </p:pic>
      <p:pic>
        <p:nvPicPr>
          <p:cNvPr id="29" name="Picture 28">
            <a:extLst>
              <a:ext uri="{FF2B5EF4-FFF2-40B4-BE49-F238E27FC236}">
                <a16:creationId xmlns:a16="http://schemas.microsoft.com/office/drawing/2014/main" id="{2C45DE7E-33D2-DBDB-2DD0-E8A085E482D4}"/>
              </a:ext>
            </a:extLst>
          </p:cNvPr>
          <p:cNvPicPr>
            <a:picLocks noChangeAspect="1"/>
          </p:cNvPicPr>
          <p:nvPr/>
        </p:nvPicPr>
        <p:blipFill>
          <a:blip r:embed="rId8"/>
          <a:stretch>
            <a:fillRect/>
          </a:stretch>
        </p:blipFill>
        <p:spPr>
          <a:xfrm>
            <a:off x="6096000" y="1723430"/>
            <a:ext cx="865116" cy="1661416"/>
          </a:xfrm>
          <a:prstGeom prst="rect">
            <a:avLst/>
          </a:prstGeom>
        </p:spPr>
      </p:pic>
      <p:pic>
        <p:nvPicPr>
          <p:cNvPr id="31" name="Picture 30">
            <a:extLst>
              <a:ext uri="{FF2B5EF4-FFF2-40B4-BE49-F238E27FC236}">
                <a16:creationId xmlns:a16="http://schemas.microsoft.com/office/drawing/2014/main" id="{6D2ACA37-C43F-AC96-5B13-D7DBF9F6D725}"/>
              </a:ext>
            </a:extLst>
          </p:cNvPr>
          <p:cNvPicPr>
            <a:picLocks noChangeAspect="1"/>
          </p:cNvPicPr>
          <p:nvPr/>
        </p:nvPicPr>
        <p:blipFill>
          <a:blip r:embed="rId9"/>
          <a:stretch>
            <a:fillRect/>
          </a:stretch>
        </p:blipFill>
        <p:spPr>
          <a:xfrm>
            <a:off x="7068408" y="1703544"/>
            <a:ext cx="865117" cy="1690572"/>
          </a:xfrm>
          <a:prstGeom prst="rect">
            <a:avLst/>
          </a:prstGeom>
        </p:spPr>
      </p:pic>
      <p:sp>
        <p:nvSpPr>
          <p:cNvPr id="34" name="Rectangle 33">
            <a:extLst>
              <a:ext uri="{FF2B5EF4-FFF2-40B4-BE49-F238E27FC236}">
                <a16:creationId xmlns:a16="http://schemas.microsoft.com/office/drawing/2014/main" id="{74AED69B-1EE1-5734-2547-54A5BDDEE949}"/>
              </a:ext>
            </a:extLst>
          </p:cNvPr>
          <p:cNvSpPr/>
          <p:nvPr/>
        </p:nvSpPr>
        <p:spPr>
          <a:xfrm>
            <a:off x="8967534" y="2468554"/>
            <a:ext cx="1390759" cy="910682"/>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Open Sans"/>
                <a:ea typeface="Open Sans"/>
                <a:cs typeface="Open Sans"/>
              </a:rPr>
              <a:t>TBC</a:t>
            </a:r>
          </a:p>
        </p:txBody>
      </p:sp>
    </p:spTree>
    <p:extLst>
      <p:ext uri="{BB962C8B-B14F-4D97-AF65-F5344CB8AC3E}">
        <p14:creationId xmlns:p14="http://schemas.microsoft.com/office/powerpoint/2010/main" val="307697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E1CE6-B5ED-51B4-FA69-1B555F46FC93}"/>
              </a:ext>
            </a:extLst>
          </p:cNvPr>
          <p:cNvSpPr/>
          <p:nvPr/>
        </p:nvSpPr>
        <p:spPr>
          <a:xfrm>
            <a:off x="3" y="1"/>
            <a:ext cx="6095997" cy="684087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442468" y="1843950"/>
            <a:ext cx="5342635" cy="3170099"/>
          </a:xfrm>
          <a:prstGeom prst="rect">
            <a:avLst/>
          </a:prstGeom>
          <a:noFill/>
        </p:spPr>
        <p:txBody>
          <a:bodyPr wrap="square" lIns="91440" tIns="45720" rIns="91440" bIns="45720" rtlCol="0" anchor="t">
            <a:spAutoFit/>
          </a:bodyPr>
          <a:lstStyle/>
          <a:p>
            <a:r>
              <a:rPr lang="en-US" sz="4000">
                <a:solidFill>
                  <a:schemeClr val="bg1"/>
                </a:solidFill>
                <a:latin typeface="Open Sans"/>
                <a:ea typeface="Open Sans"/>
                <a:cs typeface="Open Sans"/>
              </a:rPr>
              <a:t>A proof of concept is </a:t>
            </a:r>
            <a:r>
              <a:rPr lang="en-US" sz="4000" b="1">
                <a:solidFill>
                  <a:schemeClr val="bg1"/>
                </a:solidFill>
                <a:latin typeface="Open Sans"/>
                <a:ea typeface="Open Sans"/>
                <a:cs typeface="Open Sans"/>
              </a:rPr>
              <a:t>a realisation of a certain idea </a:t>
            </a:r>
            <a:r>
              <a:rPr lang="en-US" sz="4000">
                <a:solidFill>
                  <a:schemeClr val="bg1"/>
                </a:solidFill>
                <a:latin typeface="Open Sans"/>
                <a:ea typeface="Open Sans"/>
                <a:cs typeface="Open Sans"/>
              </a:rPr>
              <a:t>in order to demonstrate feasibility</a:t>
            </a:r>
            <a:endParaRPr lang="en-US" sz="4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8CAF749C-B6FE-351C-8A7C-AB721B076CC4}"/>
              </a:ext>
            </a:extLst>
          </p:cNvPr>
          <p:cNvSpPr txBox="1"/>
          <p:nvPr/>
        </p:nvSpPr>
        <p:spPr>
          <a:xfrm>
            <a:off x="6813549" y="1012954"/>
            <a:ext cx="4711702" cy="5262979"/>
          </a:xfrm>
          <a:prstGeom prst="rect">
            <a:avLst/>
          </a:prstGeom>
          <a:noFill/>
        </p:spPr>
        <p:txBody>
          <a:bodyPr wrap="square" rtlCol="0">
            <a:spAutoFit/>
          </a:bodyPr>
          <a:lstStyle/>
          <a:p>
            <a:r>
              <a:rPr lang="en-GB" sz="2800"/>
              <a:t>A proof of concept:</a:t>
            </a:r>
          </a:p>
          <a:p>
            <a:endParaRPr lang="en-GB" sz="2800"/>
          </a:p>
          <a:p>
            <a:pPr marL="457200" indent="-457200">
              <a:buFont typeface="Arial" panose="020B0604020202020204" pitchFamily="34" charset="0"/>
              <a:buChar char="•"/>
            </a:pPr>
            <a:r>
              <a:rPr lang="en-GB" sz="2800"/>
              <a:t>helps us identify potential technical or logistical issues</a:t>
            </a:r>
            <a:br>
              <a:rPr lang="en-GB" sz="2800"/>
            </a:br>
            <a:endParaRPr lang="en-GB" sz="2800"/>
          </a:p>
          <a:p>
            <a:pPr marL="457200" indent="-457200">
              <a:buFont typeface="Arial" panose="020B0604020202020204" pitchFamily="34" charset="0"/>
              <a:buChar char="•"/>
            </a:pPr>
            <a:r>
              <a:rPr lang="en-GB" sz="2800"/>
              <a:t>uses ‘real tech’</a:t>
            </a:r>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r>
              <a:rPr lang="en-GB" sz="2800"/>
              <a:t>is usually quite small</a:t>
            </a:r>
            <a:br>
              <a:rPr lang="en-GB" sz="2800"/>
            </a:br>
            <a:endParaRPr lang="en-GB" sz="2800"/>
          </a:p>
          <a:p>
            <a:pPr marL="457200" indent="-457200">
              <a:buFont typeface="Arial" panose="020B0604020202020204" pitchFamily="34" charset="0"/>
              <a:buChar char="•"/>
            </a:pPr>
            <a:r>
              <a:rPr lang="en-GB" sz="2800"/>
              <a:t>is not a finished product</a:t>
            </a:r>
          </a:p>
          <a:p>
            <a:pPr marL="457200" indent="-457200">
              <a:buFont typeface="Arial" panose="020B0604020202020204" pitchFamily="34" charset="0"/>
              <a:buChar char="•"/>
            </a:pPr>
            <a:endParaRPr lang="en-GB" sz="2800"/>
          </a:p>
          <a:p>
            <a:pPr marL="342900" indent="-342900">
              <a:buFontTx/>
              <a:buChar char="-"/>
            </a:pPr>
            <a:endParaRPr lang="en-GB" sz="2800"/>
          </a:p>
        </p:txBody>
      </p:sp>
    </p:spTree>
    <p:extLst>
      <p:ext uri="{BB962C8B-B14F-4D97-AF65-F5344CB8AC3E}">
        <p14:creationId xmlns:p14="http://schemas.microsoft.com/office/powerpoint/2010/main" val="485760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0059998" cy="523220"/>
          </a:xfrm>
          <a:prstGeom prst="rect">
            <a:avLst/>
          </a:prstGeom>
          <a:noFill/>
        </p:spPr>
        <p:txBody>
          <a:bodyPr wrap="none" lIns="91440" tIns="45720" rIns="91440" bIns="45720" rtlCol="0" anchor="t">
            <a:spAutoFit/>
          </a:bodyPr>
          <a:lstStyle/>
          <a:p>
            <a:r>
              <a:rPr lang="en-US" sz="2800" b="1" dirty="0">
                <a:solidFill>
                  <a:srgbClr val="008080"/>
                </a:solidFill>
                <a:latin typeface="Open Sans"/>
                <a:ea typeface="Open Sans"/>
                <a:cs typeface="Open Sans"/>
              </a:rPr>
              <a:t>What we want to learn about with our proof of concept</a:t>
            </a:r>
            <a:endParaRPr lang="en-US" sz="2800" b="1" dirty="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6C399FBB-9E8A-AFD9-4BE3-2197C2686756}"/>
              </a:ext>
            </a:extLst>
          </p:cNvPr>
          <p:cNvSpPr txBox="1"/>
          <p:nvPr/>
        </p:nvSpPr>
        <p:spPr>
          <a:xfrm>
            <a:off x="567250" y="1257300"/>
            <a:ext cx="10837350" cy="4154984"/>
          </a:xfrm>
          <a:prstGeom prst="rect">
            <a:avLst/>
          </a:prstGeom>
          <a:noFill/>
        </p:spPr>
        <p:txBody>
          <a:bodyPr wrap="square" rtlCol="0">
            <a:spAutoFit/>
          </a:bodyPr>
          <a:lstStyle/>
          <a:p>
            <a:r>
              <a:rPr lang="en-GB" sz="2400" dirty="0"/>
              <a:t>We’ve prioritised the following areas:</a:t>
            </a:r>
          </a:p>
          <a:p>
            <a:endParaRPr lang="en-GB" sz="2400"/>
          </a:p>
          <a:p>
            <a:pPr marL="342900" indent="-342900">
              <a:buFont typeface="Arial" panose="020B0604020202020204" pitchFamily="34" charset="0"/>
              <a:buChar char="•"/>
            </a:pPr>
            <a:r>
              <a:rPr lang="en-GB" sz="2400" b="1" dirty="0"/>
              <a:t>Categorisation and filtering</a:t>
            </a:r>
            <a:br>
              <a:rPr lang="en-GB" sz="2400" b="1"/>
            </a:br>
            <a:r>
              <a:rPr lang="en-GB" sz="2400" dirty="0"/>
              <a:t>Does this work in the same way as we’ve designed it in our prototypes?</a:t>
            </a:r>
          </a:p>
          <a:p>
            <a:pPr marL="342900" indent="-342900">
              <a:buFont typeface="Arial" panose="020B0604020202020204" pitchFamily="34" charset="0"/>
              <a:buChar char="•"/>
            </a:pPr>
            <a:endParaRPr lang="en-GB" sz="2400" b="1"/>
          </a:p>
          <a:p>
            <a:pPr marL="342900" indent="-342900">
              <a:buFont typeface="Arial" panose="020B0604020202020204" pitchFamily="34" charset="0"/>
              <a:buChar char="•"/>
            </a:pPr>
            <a:r>
              <a:rPr lang="en-GB" sz="2400" b="1" dirty="0"/>
              <a:t>Topical listings and curated listings</a:t>
            </a:r>
            <a:br>
              <a:rPr lang="en-GB" sz="2400" b="1"/>
            </a:br>
            <a:r>
              <a:rPr lang="en-GB" sz="2400" dirty="0"/>
              <a:t>How would we create these?</a:t>
            </a:r>
            <a:endParaRPr lang="en-GB" sz="2400" b="1" dirty="0"/>
          </a:p>
          <a:p>
            <a:pPr marL="342900" indent="-342900">
              <a:buFont typeface="Arial" panose="020B0604020202020204" pitchFamily="34" charset="0"/>
              <a:buChar char="•"/>
            </a:pPr>
            <a:endParaRPr lang="en-GB" sz="2400" b="1"/>
          </a:p>
          <a:p>
            <a:pPr marL="342900" indent="-342900">
              <a:buFont typeface="Arial" panose="020B0604020202020204" pitchFamily="34" charset="0"/>
              <a:buChar char="•"/>
            </a:pPr>
            <a:r>
              <a:rPr lang="en-GB" sz="2400" b="1" dirty="0"/>
              <a:t>Content maintenance for RBG staff</a:t>
            </a:r>
            <a:br>
              <a:rPr lang="en-GB" sz="2400" b="1"/>
            </a:br>
            <a:r>
              <a:rPr lang="en-GB" sz="2400" dirty="0"/>
              <a:t>How can we make it easy for RBG staff to maintain content that doesn’t belong in Outpost (e.g. the GCD homepage or landing pages)?</a:t>
            </a:r>
            <a:endParaRPr lang="en-GB" sz="2400" b="1" dirty="0"/>
          </a:p>
        </p:txBody>
      </p:sp>
    </p:spTree>
    <p:extLst>
      <p:ext uri="{BB962C8B-B14F-4D97-AF65-F5344CB8AC3E}">
        <p14:creationId xmlns:p14="http://schemas.microsoft.com/office/powerpoint/2010/main" val="2411583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4712637" cy="523220"/>
          </a:xfrm>
          <a:prstGeom prst="rect">
            <a:avLst/>
          </a:prstGeom>
          <a:noFill/>
        </p:spPr>
        <p:txBody>
          <a:bodyPr wrap="none" lIns="91440" tIns="45720" rIns="91440" bIns="45720" rtlCol="0" anchor="t">
            <a:spAutoFit/>
          </a:bodyPr>
          <a:lstStyle/>
          <a:p>
            <a:r>
              <a:rPr lang="en-US" sz="2800" b="1" dirty="0">
                <a:solidFill>
                  <a:srgbClr val="008080"/>
                </a:solidFill>
                <a:latin typeface="Open Sans"/>
                <a:ea typeface="Open Sans"/>
                <a:cs typeface="Open Sans"/>
              </a:rPr>
              <a:t>How we’re approaching it</a:t>
            </a:r>
            <a:endParaRPr lang="en-US" sz="2800" b="1" dirty="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1FCE57D0-EA64-9689-D624-3B5D0AE72966}"/>
              </a:ext>
            </a:extLst>
          </p:cNvPr>
          <p:cNvPicPr>
            <a:picLocks noChangeAspect="1"/>
          </p:cNvPicPr>
          <p:nvPr/>
        </p:nvPicPr>
        <p:blipFill>
          <a:blip r:embed="rId4"/>
          <a:stretch>
            <a:fillRect/>
          </a:stretch>
        </p:blipFill>
        <p:spPr>
          <a:xfrm>
            <a:off x="567250" y="2218040"/>
            <a:ext cx="5376350" cy="3203965"/>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72EF042C-C2C7-F8A5-DBFD-9BFB4AFABE18}"/>
              </a:ext>
            </a:extLst>
          </p:cNvPr>
          <p:cNvSpPr txBox="1"/>
          <p:nvPr/>
        </p:nvSpPr>
        <p:spPr>
          <a:xfrm>
            <a:off x="567250" y="1589882"/>
            <a:ext cx="5376350" cy="338554"/>
          </a:xfrm>
          <a:prstGeom prst="rect">
            <a:avLst/>
          </a:prstGeom>
          <a:noFill/>
        </p:spPr>
        <p:txBody>
          <a:bodyPr wrap="square" lIns="91440" tIns="45720" rIns="91440" bIns="45720" rtlCol="0" anchor="t">
            <a:spAutoFit/>
          </a:bodyPr>
          <a:lstStyle/>
          <a:p>
            <a:r>
              <a:rPr lang="en-US" sz="1600" b="1" dirty="0">
                <a:solidFill>
                  <a:srgbClr val="008080"/>
                </a:solidFill>
                <a:latin typeface="Open Sans"/>
                <a:ea typeface="Open Sans"/>
                <a:cs typeface="Open Sans"/>
              </a:rPr>
              <a:t>1. Taking a slimmed down version of our prototype</a:t>
            </a:r>
            <a:endParaRPr lang="en-US" sz="1600" b="1" dirty="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E742C7AE-0792-00EE-2F6E-A176745AFF46}"/>
              </a:ext>
            </a:extLst>
          </p:cNvPr>
          <p:cNvSpPr txBox="1"/>
          <p:nvPr/>
        </p:nvSpPr>
        <p:spPr>
          <a:xfrm>
            <a:off x="6765850" y="1580793"/>
            <a:ext cx="4969950" cy="338554"/>
          </a:xfrm>
          <a:prstGeom prst="rect">
            <a:avLst/>
          </a:prstGeom>
          <a:noFill/>
        </p:spPr>
        <p:txBody>
          <a:bodyPr wrap="square" lIns="91440" tIns="45720" rIns="91440" bIns="45720" rtlCol="0" anchor="t">
            <a:spAutoFit/>
          </a:bodyPr>
          <a:lstStyle/>
          <a:p>
            <a:r>
              <a:rPr lang="en-US" sz="1600" b="1" dirty="0">
                <a:solidFill>
                  <a:srgbClr val="008080"/>
                </a:solidFill>
                <a:latin typeface="Open Sans"/>
                <a:ea typeface="Open Sans"/>
                <a:cs typeface="Open Sans"/>
              </a:rPr>
              <a:t>2. Building it using our preferred technology</a:t>
            </a:r>
            <a:endParaRPr lang="en-US" sz="1600" b="1" dirty="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B6DBD60-644C-BC1B-F360-1E1F53F328BA}"/>
              </a:ext>
            </a:extLst>
          </p:cNvPr>
          <p:cNvSpPr txBox="1"/>
          <p:nvPr/>
        </p:nvSpPr>
        <p:spPr>
          <a:xfrm>
            <a:off x="6765850" y="3861435"/>
            <a:ext cx="4969950" cy="1415772"/>
          </a:xfrm>
          <a:prstGeom prst="rect">
            <a:avLst/>
          </a:prstGeom>
          <a:noFill/>
        </p:spPr>
        <p:txBody>
          <a:bodyPr wrap="square" lIns="91440" tIns="45720" rIns="91440" bIns="45720" rtlCol="0" anchor="t">
            <a:spAutoFit/>
          </a:bodyPr>
          <a:lstStyle/>
          <a:p>
            <a:r>
              <a:rPr lang="en-US" sz="1600" b="1" dirty="0">
                <a:solidFill>
                  <a:srgbClr val="008080"/>
                </a:solidFill>
                <a:latin typeface="Open Sans"/>
                <a:ea typeface="Open Sans"/>
                <a:cs typeface="Open Sans"/>
              </a:rPr>
              <a:t>3. Testing within the team and with RBG staff:</a:t>
            </a:r>
          </a:p>
          <a:p>
            <a:endParaRPr lang="en-US" sz="1400" b="1">
              <a:solidFill>
                <a:srgbClr val="008080"/>
              </a:solidFill>
              <a:latin typeface="Open Sans"/>
              <a:ea typeface="Open Sans"/>
              <a:cs typeface="Open Sans"/>
            </a:endParaRPr>
          </a:p>
          <a:p>
            <a:pPr marL="285750" indent="-285750">
              <a:buFont typeface="Arial" panose="020B0604020202020204" pitchFamily="34" charset="0"/>
              <a:buChar char="•"/>
            </a:pPr>
            <a:r>
              <a:rPr lang="en-US" sz="1400" dirty="0">
                <a:latin typeface="Open Sans"/>
                <a:ea typeface="Open Sans"/>
                <a:cs typeface="Open Sans"/>
              </a:rPr>
              <a:t>Adults</a:t>
            </a:r>
          </a:p>
          <a:p>
            <a:pPr marL="285750" indent="-285750">
              <a:buFont typeface="Arial" panose="020B0604020202020204" pitchFamily="34" charset="0"/>
              <a:buChar char="•"/>
            </a:pPr>
            <a:r>
              <a:rPr lang="en-US" sz="1400" dirty="0">
                <a:latin typeface="Open Sans"/>
                <a:ea typeface="Open Sans"/>
                <a:cs typeface="Open Sans"/>
              </a:rPr>
              <a:t>Public Health</a:t>
            </a:r>
          </a:p>
          <a:p>
            <a:pPr marL="285750" indent="-285750">
              <a:buFont typeface="Arial" panose="020B0604020202020204" pitchFamily="34" charset="0"/>
              <a:buChar char="•"/>
            </a:pPr>
            <a:r>
              <a:rPr lang="en-US" sz="1400" dirty="0">
                <a:latin typeface="Open Sans"/>
                <a:ea typeface="Open Sans"/>
                <a:cs typeface="Open Sans"/>
              </a:rPr>
              <a:t>Families Information Service</a:t>
            </a:r>
          </a:p>
          <a:p>
            <a:pPr marL="285750" indent="-285750">
              <a:buFont typeface="Arial" panose="020B0604020202020204" pitchFamily="34" charset="0"/>
              <a:buChar char="•"/>
            </a:pPr>
            <a:r>
              <a:rPr lang="en-US" sz="1400" dirty="0">
                <a:latin typeface="Open Sans"/>
                <a:ea typeface="Open Sans"/>
                <a:cs typeface="Open Sans"/>
              </a:rPr>
              <a:t>SEND Local Offer</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4" descr="A picture containing icon&#10;&#10;Description automatically generated">
            <a:extLst>
              <a:ext uri="{FF2B5EF4-FFF2-40B4-BE49-F238E27FC236}">
                <a16:creationId xmlns:a16="http://schemas.microsoft.com/office/drawing/2014/main" id="{B6483EAA-9DF1-9D9E-D305-AF7D5BE81693}"/>
              </a:ext>
            </a:extLst>
          </p:cNvPr>
          <p:cNvPicPr>
            <a:picLocks noChangeAspect="1"/>
          </p:cNvPicPr>
          <p:nvPr/>
        </p:nvPicPr>
        <p:blipFill>
          <a:blip r:embed="rId5"/>
          <a:stretch>
            <a:fillRect/>
          </a:stretch>
        </p:blipFill>
        <p:spPr>
          <a:xfrm>
            <a:off x="7161197" y="2718658"/>
            <a:ext cx="1741504" cy="389765"/>
          </a:xfrm>
          <a:prstGeom prst="rect">
            <a:avLst/>
          </a:prstGeom>
        </p:spPr>
      </p:pic>
      <p:pic>
        <p:nvPicPr>
          <p:cNvPr id="2050" name="Picture 2" descr="Web publishing for Councils | LocalGov Drupal">
            <a:extLst>
              <a:ext uri="{FF2B5EF4-FFF2-40B4-BE49-F238E27FC236}">
                <a16:creationId xmlns:a16="http://schemas.microsoft.com/office/drawing/2014/main" id="{BEE79DBE-BD36-1AFC-ED80-D97A9461F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8005" y="2667130"/>
            <a:ext cx="1626441" cy="65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00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5416868" cy="523220"/>
          </a:xfrm>
          <a:prstGeom prst="rect">
            <a:avLst/>
          </a:prstGeom>
          <a:noFill/>
        </p:spPr>
        <p:txBody>
          <a:bodyPr wrap="none" lIns="91440" tIns="45720" rIns="91440" bIns="45720" rtlCol="0" anchor="t">
            <a:spAutoFit/>
          </a:bodyPr>
          <a:lstStyle/>
          <a:p>
            <a:r>
              <a:rPr lang="en-US" sz="2800" b="1" dirty="0">
                <a:solidFill>
                  <a:srgbClr val="008080"/>
                </a:solidFill>
                <a:latin typeface="Open Sans"/>
                <a:ea typeface="Open Sans"/>
                <a:cs typeface="Open Sans"/>
              </a:rPr>
              <a:t>What questions do you have?</a:t>
            </a:r>
            <a:endParaRPr lang="en-US" sz="2800" b="1" dirty="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94EFA4F7-9C0A-2FEF-FA81-BEB3D5E7CF99}"/>
              </a:ext>
            </a:extLst>
          </p:cNvPr>
          <p:cNvSpPr txBox="1"/>
          <p:nvPr/>
        </p:nvSpPr>
        <p:spPr>
          <a:xfrm>
            <a:off x="638300" y="1677418"/>
            <a:ext cx="10236964"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t>Would you like us to explain anything in more detail?</a:t>
            </a:r>
            <a:br>
              <a:rPr lang="en-GB" sz="2800"/>
            </a:br>
            <a:endParaRPr lang="en-GB" sz="2800"/>
          </a:p>
          <a:p>
            <a:pPr marL="457200" indent="-457200">
              <a:buFont typeface="Arial" panose="020B0604020202020204" pitchFamily="34" charset="0"/>
              <a:buChar char="•"/>
            </a:pPr>
            <a:r>
              <a:rPr lang="en-GB" sz="2800" dirty="0"/>
              <a:t>Is there anything else you think we should learn about with our proof of concept?</a:t>
            </a:r>
          </a:p>
          <a:p>
            <a:pPr marL="457200" indent="-457200">
              <a:buFont typeface="Arial" panose="020B0604020202020204" pitchFamily="34" charset="0"/>
              <a:buChar char="•"/>
            </a:pPr>
            <a:endParaRPr lang="en-GB" sz="2800"/>
          </a:p>
          <a:p>
            <a:pPr marL="342900" indent="-342900">
              <a:buFontTx/>
              <a:buChar char="-"/>
            </a:pPr>
            <a:endParaRPr lang="en-GB" sz="2800"/>
          </a:p>
        </p:txBody>
      </p:sp>
    </p:spTree>
    <p:extLst>
      <p:ext uri="{BB962C8B-B14F-4D97-AF65-F5344CB8AC3E}">
        <p14:creationId xmlns:p14="http://schemas.microsoft.com/office/powerpoint/2010/main" val="1795173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740398" y="2294241"/>
            <a:ext cx="1004190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Holding a show &amp; tell on the reusable product</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585587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pic>
        <p:nvPicPr>
          <p:cNvPr id="3" name="Picture 2">
            <a:extLst>
              <a:ext uri="{FF2B5EF4-FFF2-40B4-BE49-F238E27FC236}">
                <a16:creationId xmlns:a16="http://schemas.microsoft.com/office/drawing/2014/main" id="{9C88E262-16A9-BBFD-1F13-4AEC15100326}"/>
              </a:ext>
            </a:extLst>
          </p:cNvPr>
          <p:cNvPicPr>
            <a:picLocks noChangeAspect="1"/>
          </p:cNvPicPr>
          <p:nvPr/>
        </p:nvPicPr>
        <p:blipFill rotWithShape="1">
          <a:blip r:embed="rId4"/>
          <a:srcRect l="50104"/>
          <a:stretch/>
        </p:blipFill>
        <p:spPr>
          <a:xfrm>
            <a:off x="609599" y="1249507"/>
            <a:ext cx="6426201" cy="3622284"/>
          </a:xfrm>
          <a:prstGeom prst="rect">
            <a:avLst/>
          </a:prstGeom>
        </p:spPr>
      </p:pic>
      <p:sp>
        <p:nvSpPr>
          <p:cNvPr id="4" name="TextBox 3">
            <a:extLst>
              <a:ext uri="{FF2B5EF4-FFF2-40B4-BE49-F238E27FC236}">
                <a16:creationId xmlns:a16="http://schemas.microsoft.com/office/drawing/2014/main" id="{692B4CE4-0257-8034-408E-CB85B55722BB}"/>
              </a:ext>
            </a:extLst>
          </p:cNvPr>
          <p:cNvSpPr txBox="1"/>
          <p:nvPr/>
        </p:nvSpPr>
        <p:spPr>
          <a:xfrm>
            <a:off x="419099" y="413134"/>
            <a:ext cx="10076861"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We held our first show &amp; tell for other local authorities</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008EB29D-9DC8-967A-E4D0-FD67D5834FF8}"/>
              </a:ext>
            </a:extLst>
          </p:cNvPr>
          <p:cNvSpPr txBox="1"/>
          <p:nvPr/>
        </p:nvSpPr>
        <p:spPr>
          <a:xfrm>
            <a:off x="7599090" y="1352489"/>
            <a:ext cx="3920810" cy="3416320"/>
          </a:xfrm>
          <a:prstGeom prst="rect">
            <a:avLst/>
          </a:prstGeom>
          <a:noFill/>
        </p:spPr>
        <p:txBody>
          <a:bodyPr wrap="square" rtlCol="0">
            <a:spAutoFit/>
          </a:bodyPr>
          <a:lstStyle/>
          <a:p>
            <a:r>
              <a:rPr lang="en-GB" sz="2400"/>
              <a:t>We talked about:</a:t>
            </a:r>
          </a:p>
          <a:p>
            <a:endParaRPr lang="en-GB" sz="2400"/>
          </a:p>
          <a:p>
            <a:pPr marL="342900" indent="-342900">
              <a:buFont typeface="Arial" panose="020B0604020202020204" pitchFamily="34" charset="0"/>
              <a:buChar char="•"/>
            </a:pPr>
            <a:r>
              <a:rPr lang="en-GB" sz="2400"/>
              <a:t>What the product is</a:t>
            </a:r>
            <a:br>
              <a:rPr lang="en-GB" sz="2400"/>
            </a:br>
            <a:endParaRPr lang="en-GB" sz="2400"/>
          </a:p>
          <a:p>
            <a:pPr marL="342900" indent="-342900">
              <a:buFont typeface="Arial" panose="020B0604020202020204" pitchFamily="34" charset="0"/>
              <a:buChar char="•"/>
            </a:pPr>
            <a:r>
              <a:rPr lang="en-GB" sz="2400"/>
              <a:t>How we’re making it easy to re-use</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How other local authorities can get involved</a:t>
            </a:r>
          </a:p>
        </p:txBody>
      </p:sp>
      <p:sp>
        <p:nvSpPr>
          <p:cNvPr id="11" name="TextBox 10">
            <a:extLst>
              <a:ext uri="{FF2B5EF4-FFF2-40B4-BE49-F238E27FC236}">
                <a16:creationId xmlns:a16="http://schemas.microsoft.com/office/drawing/2014/main" id="{1590337C-4E24-5BC7-9EF6-64EDE3A146B6}"/>
              </a:ext>
            </a:extLst>
          </p:cNvPr>
          <p:cNvSpPr txBox="1"/>
          <p:nvPr/>
        </p:nvSpPr>
        <p:spPr>
          <a:xfrm>
            <a:off x="419099" y="5305456"/>
            <a:ext cx="10975569" cy="400110"/>
          </a:xfrm>
          <a:prstGeom prst="rect">
            <a:avLst/>
          </a:prstGeom>
          <a:noFill/>
        </p:spPr>
        <p:txBody>
          <a:bodyPr wrap="none" lIns="91440" tIns="45720" rIns="91440" bIns="45720" rtlCol="0" anchor="t">
            <a:spAutoFit/>
          </a:bodyPr>
          <a:lstStyle/>
          <a:p>
            <a:r>
              <a:rPr lang="en-US" sz="2000">
                <a:latin typeface="Open Sans"/>
                <a:ea typeface="Open Sans"/>
                <a:cs typeface="Open Sans"/>
              </a:rPr>
              <a:t>We’re now speaking with </a:t>
            </a:r>
            <a:r>
              <a:rPr lang="en-US" sz="2000" b="1">
                <a:latin typeface="Open Sans"/>
                <a:ea typeface="Open Sans"/>
                <a:cs typeface="Open Sans"/>
              </a:rPr>
              <a:t>13 other local authorities </a:t>
            </a:r>
            <a:r>
              <a:rPr lang="en-US" sz="2000">
                <a:latin typeface="Open Sans"/>
                <a:ea typeface="Open Sans"/>
                <a:cs typeface="Open Sans"/>
              </a:rPr>
              <a:t>who are interested in getting involved!</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19626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992544" y="2812401"/>
            <a:ext cx="1004190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Next steps</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381185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2" name="TextBox 1">
            <a:extLst>
              <a:ext uri="{FF2B5EF4-FFF2-40B4-BE49-F238E27FC236}">
                <a16:creationId xmlns:a16="http://schemas.microsoft.com/office/drawing/2014/main" id="{8F747869-C795-463B-9319-A55FF32BC361}"/>
              </a:ext>
            </a:extLst>
          </p:cNvPr>
          <p:cNvSpPr txBox="1"/>
          <p:nvPr/>
        </p:nvSpPr>
        <p:spPr>
          <a:xfrm>
            <a:off x="433137" y="366295"/>
            <a:ext cx="95341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8080"/>
                </a:solidFill>
                <a:latin typeface="Open Sans"/>
                <a:ea typeface="Open Sans"/>
                <a:cs typeface="Open Sans"/>
              </a:rPr>
              <a:t>Today’s Show &amp; Tell</a:t>
            </a:r>
          </a:p>
        </p:txBody>
      </p:sp>
      <p:cxnSp>
        <p:nvCxnSpPr>
          <p:cNvPr id="10" name="Straight Connector 9">
            <a:extLst>
              <a:ext uri="{FF2B5EF4-FFF2-40B4-BE49-F238E27FC236}">
                <a16:creationId xmlns:a16="http://schemas.microsoft.com/office/drawing/2014/main" id="{B420C641-14F6-48AA-A336-ADB6E4C2A927}"/>
              </a:ext>
            </a:extLst>
          </p:cNvPr>
          <p:cNvCxnSpPr>
            <a:cxnSpLocks/>
          </p:cNvCxnSpPr>
          <p:nvPr/>
        </p:nvCxnSpPr>
        <p:spPr>
          <a:xfrm>
            <a:off x="5910693" y="1541439"/>
            <a:ext cx="0" cy="3975441"/>
          </a:xfrm>
          <a:prstGeom prst="line">
            <a:avLst/>
          </a:prstGeom>
          <a:ln w="9525">
            <a:solidFill>
              <a:srgbClr val="00808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E663313-C002-E42B-5FFF-5C7FD47B00EA}"/>
              </a:ext>
            </a:extLst>
          </p:cNvPr>
          <p:cNvSpPr txBox="1"/>
          <p:nvPr/>
        </p:nvSpPr>
        <p:spPr>
          <a:xfrm>
            <a:off x="528386" y="1358241"/>
            <a:ext cx="5091358" cy="50032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dirty="0">
                <a:latin typeface="Open Sans"/>
                <a:ea typeface="Open Sans"/>
                <a:cs typeface="Open Sans"/>
              </a:rPr>
              <a:t>We will cover:</a:t>
            </a:r>
          </a:p>
          <a:p>
            <a:pPr>
              <a:lnSpc>
                <a:spcPct val="150000"/>
              </a:lnSpc>
            </a:pPr>
            <a:endParaRPr lang="en-GB" sz="1800" b="1">
              <a:latin typeface="Open Sans"/>
              <a:ea typeface="Open Sans"/>
              <a:cs typeface="Open Sans"/>
            </a:endParaRPr>
          </a:p>
          <a:p>
            <a:pPr marL="285750" indent="-285750">
              <a:lnSpc>
                <a:spcPct val="150000"/>
              </a:lnSpc>
              <a:buFont typeface="Arial" panose="020B0604020202020204" pitchFamily="34" charset="0"/>
              <a:buChar char="•"/>
            </a:pPr>
            <a:r>
              <a:rPr lang="en-GB" dirty="0">
                <a:ea typeface="+mn-lt"/>
                <a:cs typeface="+mn-lt"/>
              </a:rPr>
              <a:t>Prototype updates and tweaks </a:t>
            </a:r>
          </a:p>
          <a:p>
            <a:pPr marL="285750" indent="-285750">
              <a:lnSpc>
                <a:spcPct val="150000"/>
              </a:lnSpc>
              <a:buFont typeface="Arial" panose="020B0604020202020204" pitchFamily="34" charset="0"/>
              <a:buChar char="•"/>
            </a:pPr>
            <a:r>
              <a:rPr lang="en-GB" dirty="0">
                <a:ea typeface="+mn-lt"/>
                <a:cs typeface="+mn-lt"/>
              </a:rPr>
              <a:t>All things testing! Including who we've been testing with and our risky assumptions </a:t>
            </a:r>
          </a:p>
          <a:p>
            <a:pPr marL="285750" indent="-285750">
              <a:lnSpc>
                <a:spcPct val="150000"/>
              </a:lnSpc>
              <a:buFont typeface="Arial" panose="020B0604020202020204" pitchFamily="34" charset="0"/>
              <a:buChar char="•"/>
            </a:pPr>
            <a:r>
              <a:rPr lang="en-GB" dirty="0">
                <a:ea typeface="+mn-lt"/>
                <a:cs typeface="+mn-lt"/>
              </a:rPr>
              <a:t>The rationale and approach we're taking to our proof of concept work</a:t>
            </a:r>
            <a:endParaRPr lang="en-GB" dirty="0"/>
          </a:p>
          <a:p>
            <a:pPr marL="285750" indent="-285750">
              <a:lnSpc>
                <a:spcPct val="150000"/>
              </a:lnSpc>
              <a:buFont typeface="Arial" panose="020B0604020202020204" pitchFamily="34" charset="0"/>
              <a:buChar char="•"/>
            </a:pPr>
            <a:r>
              <a:rPr lang="en-GB" dirty="0">
                <a:latin typeface="Calibri" panose="020F0502020204030204"/>
                <a:ea typeface="Open Sans"/>
                <a:cs typeface="Calibri" panose="020F0502020204030204"/>
              </a:rPr>
              <a:t>How our reusable Show &amp; Tell event went </a:t>
            </a:r>
            <a:endParaRPr lang="en-GB" dirty="0">
              <a:latin typeface="Calibri" panose="020F0502020204030204"/>
              <a:ea typeface="Open Sans" panose="020B0606030504020204" pitchFamily="34" charset="0"/>
              <a:cs typeface="Calibri" panose="020F0502020204030204"/>
            </a:endParaRPr>
          </a:p>
          <a:p>
            <a:pPr marL="285750" indent="-285750">
              <a:lnSpc>
                <a:spcPct val="150000"/>
              </a:lnSpc>
              <a:buFont typeface="Arial" panose="020B0604020202020204" pitchFamily="34" charset="0"/>
              <a:buChar char="•"/>
            </a:pPr>
            <a:endParaRPr lang="en-GB">
              <a:latin typeface="Calibri" panose="020F0502020204030204"/>
              <a:ea typeface="Open Sans" panose="020B0606030504020204" pitchFamily="34" charset="0"/>
              <a:cs typeface="Calibri" panose="020F0502020204030204"/>
            </a:endParaRPr>
          </a:p>
          <a:p>
            <a:pPr marL="342900" indent="-34290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2">
            <a:extLst>
              <a:ext uri="{FF2B5EF4-FFF2-40B4-BE49-F238E27FC236}">
                <a16:creationId xmlns:a16="http://schemas.microsoft.com/office/drawing/2014/main" id="{99B566C7-901B-25D2-E1E9-755C10DB1A11}"/>
              </a:ext>
            </a:extLst>
          </p:cNvPr>
          <p:cNvSpPr txBox="1"/>
          <p:nvPr/>
        </p:nvSpPr>
        <p:spPr>
          <a:xfrm>
            <a:off x="6331480" y="1238119"/>
            <a:ext cx="5304008" cy="4227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2500" b="1">
                <a:latin typeface="Open Sans"/>
                <a:ea typeface="Open Sans"/>
                <a:cs typeface="Open Sans"/>
              </a:rPr>
              <a:t>So that you: </a:t>
            </a:r>
            <a:br>
              <a:rPr lang="en-GB" sz="1200" b="1">
                <a:latin typeface="Open Sans"/>
                <a:ea typeface="Open Sans"/>
                <a:cs typeface="Open Sans"/>
              </a:rPr>
            </a:br>
            <a:endParaRPr lang="en-GB" sz="1200" b="1">
              <a:latin typeface="Open Sans"/>
              <a:ea typeface="Open Sans"/>
              <a:cs typeface="Open Sans"/>
            </a:endParaRPr>
          </a:p>
          <a:p>
            <a:pPr marL="285750" indent="-285750">
              <a:lnSpc>
                <a:spcPct val="150000"/>
              </a:lnSpc>
              <a:buFont typeface="Arial,Sans-Serif" panose="020B0604020202020204" pitchFamily="34" charset="0"/>
              <a:buChar char="•"/>
            </a:pPr>
            <a:r>
              <a:rPr lang="en-GB">
                <a:ea typeface="+mn-lt"/>
                <a:cs typeface="+mn-lt"/>
              </a:rPr>
              <a:t>Have a sense of how we're iterating our work as we progress</a:t>
            </a:r>
          </a:p>
          <a:p>
            <a:pPr marL="285750" indent="-285750">
              <a:lnSpc>
                <a:spcPct val="150000"/>
              </a:lnSpc>
              <a:buFont typeface="Arial,Sans-Serif" panose="020B0604020202020204" pitchFamily="34" charset="0"/>
              <a:buChar char="•"/>
            </a:pPr>
            <a:r>
              <a:rPr lang="en-GB">
                <a:ea typeface="+mn-lt"/>
                <a:cs typeface="+mn-lt"/>
              </a:rPr>
              <a:t>Hear who we are engaging with and have an opportunity to point us towards others we might not be aware of </a:t>
            </a:r>
          </a:p>
          <a:p>
            <a:pPr marL="285750" indent="-285750">
              <a:lnSpc>
                <a:spcPct val="150000"/>
              </a:lnSpc>
              <a:buFont typeface="Arial,Sans-Serif" panose="020B0604020202020204" pitchFamily="34" charset="0"/>
              <a:buChar char="•"/>
            </a:pPr>
            <a:r>
              <a:rPr lang="en-GB">
                <a:cs typeface="Calibri" panose="020F0502020204030204"/>
              </a:rPr>
              <a:t>See some of our work in progress and have an opportunity to tell us what you think!</a:t>
            </a:r>
          </a:p>
          <a:p>
            <a:pPr marL="285750" indent="-285750">
              <a:lnSpc>
                <a:spcPct val="150000"/>
              </a:lnSpc>
              <a:buFont typeface="Arial,Sans-Serif" panose="020B0604020202020204" pitchFamily="34" charset="0"/>
              <a:buChar char="•"/>
            </a:pPr>
            <a:endParaRPr lang="en-GB">
              <a:cs typeface="Calibri" panose="020F0502020204030204"/>
            </a:endParaRPr>
          </a:p>
        </p:txBody>
      </p:sp>
    </p:spTree>
    <p:extLst>
      <p:ext uri="{BB962C8B-B14F-4D97-AF65-F5344CB8AC3E}">
        <p14:creationId xmlns:p14="http://schemas.microsoft.com/office/powerpoint/2010/main" val="1519389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6336222"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Over the next 4 weeks, we plan to:</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94EFA4F7-9C0A-2FEF-FA81-BEB3D5E7CF99}"/>
              </a:ext>
            </a:extLst>
          </p:cNvPr>
          <p:cNvSpPr txBox="1"/>
          <p:nvPr/>
        </p:nvSpPr>
        <p:spPr>
          <a:xfrm>
            <a:off x="644396" y="1415290"/>
            <a:ext cx="10236964" cy="3108543"/>
          </a:xfrm>
          <a:prstGeom prst="rect">
            <a:avLst/>
          </a:prstGeom>
          <a:noFill/>
        </p:spPr>
        <p:txBody>
          <a:bodyPr wrap="square" rtlCol="0">
            <a:spAutoFit/>
          </a:bodyPr>
          <a:lstStyle/>
          <a:p>
            <a:pPr marL="457200" indent="-457200">
              <a:buFont typeface="Arial" panose="020B0604020202020204" pitchFamily="34" charset="0"/>
              <a:buChar char="•"/>
            </a:pPr>
            <a:r>
              <a:rPr lang="en-GB" sz="2800"/>
              <a:t>complete our research with residents and synthesise our findings</a:t>
            </a:r>
            <a:br>
              <a:rPr lang="en-GB" sz="2800"/>
            </a:br>
            <a:endParaRPr lang="en-GB" sz="2800"/>
          </a:p>
          <a:p>
            <a:pPr marL="457200" indent="-457200">
              <a:buFont typeface="Arial" panose="020B0604020202020204" pitchFamily="34" charset="0"/>
              <a:buChar char="•"/>
            </a:pPr>
            <a:r>
              <a:rPr lang="en-GB" sz="2800"/>
              <a:t>build our proof of concept and review our learning goals</a:t>
            </a:r>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r>
              <a:rPr lang="en-GB" sz="2800"/>
              <a:t>plan our Beta phase for building the new GCD</a:t>
            </a:r>
          </a:p>
          <a:p>
            <a:pPr marL="457200" indent="-457200">
              <a:buFont typeface="Arial" panose="020B0604020202020204" pitchFamily="34" charset="0"/>
              <a:buChar char="•"/>
            </a:pPr>
            <a:endParaRPr lang="en-GB" sz="2800"/>
          </a:p>
          <a:p>
            <a:pPr marL="342900" indent="-342900">
              <a:buFontTx/>
              <a:buChar char="-"/>
            </a:pPr>
            <a:endParaRPr lang="en-GB" sz="2800"/>
          </a:p>
        </p:txBody>
      </p:sp>
    </p:spTree>
    <p:extLst>
      <p:ext uri="{BB962C8B-B14F-4D97-AF65-F5344CB8AC3E}">
        <p14:creationId xmlns:p14="http://schemas.microsoft.com/office/powerpoint/2010/main" val="1648413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2"/>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429983" y="1552807"/>
            <a:ext cx="11575372"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b="1">
                <a:solidFill>
                  <a:schemeClr val="bg1"/>
                </a:solidFill>
                <a:latin typeface="Open Sans"/>
                <a:ea typeface="Open Sans"/>
                <a:cs typeface="Open Sans"/>
              </a:rPr>
              <a:t>Read our weeknotes </a:t>
            </a:r>
            <a:r>
              <a:rPr lang="en-US">
                <a:solidFill>
                  <a:schemeClr val="bg1"/>
                </a:solidFill>
                <a:latin typeface="Open Sans"/>
                <a:ea typeface="Open Sans"/>
                <a:cs typeface="Open Sans"/>
              </a:rPr>
              <a:t>– these are sent to all Show &amp; Tell attendees every Friday</a:t>
            </a:r>
          </a:p>
          <a:p>
            <a:pPr marL="457200" indent="-457200">
              <a:buAutoNum type="arabicPeriod"/>
            </a:pPr>
            <a:endParaRPr lang="en-US">
              <a:solidFill>
                <a:schemeClr val="bg1"/>
              </a:solidFill>
              <a:latin typeface="Open Sans"/>
              <a:ea typeface="Open Sans" panose="020B0606030504020204" pitchFamily="34" charset="0"/>
              <a:cs typeface="Open Sans"/>
            </a:endParaRPr>
          </a:p>
          <a:p>
            <a:r>
              <a:rPr lang="en-US" b="1">
                <a:solidFill>
                  <a:schemeClr val="bg1"/>
                </a:solidFill>
                <a:latin typeface="Open Sans"/>
                <a:ea typeface="Open Sans"/>
                <a:cs typeface="Open Sans"/>
              </a:rPr>
              <a:t>Come to our future Show &amp; Tell events</a:t>
            </a:r>
            <a:endParaRPr lang="en-US" b="1">
              <a:solidFill>
                <a:schemeClr val="bg1"/>
              </a:solidFill>
              <a:highlight>
                <a:srgbClr val="00FFFF"/>
              </a:highlight>
              <a:latin typeface="Open Sans"/>
              <a:ea typeface="Open Sans"/>
              <a:cs typeface="Open Sans"/>
            </a:endParaRPr>
          </a:p>
          <a:p>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b="1">
                <a:solidFill>
                  <a:schemeClr val="bg1"/>
                </a:solidFill>
                <a:latin typeface="Open Sans"/>
                <a:ea typeface="Open Sans"/>
                <a:cs typeface="Open Sans"/>
              </a:rPr>
              <a:t>Send us an email or a message on Microsoft Teams:</a:t>
            </a:r>
          </a:p>
          <a:p>
            <a:pPr marL="457200" indent="-457200">
              <a:buFont typeface="+mj-lt"/>
              <a:buAutoNum type="arabicPeriod"/>
            </a:pPr>
            <a:endParaRPr lang="en-US" b="1">
              <a:solidFill>
                <a:schemeClr val="bg1"/>
              </a:solidFill>
              <a:highlight>
                <a:srgbClr val="008080"/>
              </a:highlight>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a:solidFill>
                  <a:schemeClr val="bg1"/>
                </a:solidFill>
                <a:latin typeface="Open Sans"/>
                <a:ea typeface="Open Sans"/>
                <a:cs typeface="Open Sans"/>
                <a:hlinkClick r:id="rId3">
                  <a:extLst>
                    <a:ext uri="{A12FA001-AC4F-418D-AE19-62706E023703}">
                      <ahyp:hlinkClr xmlns:ahyp="http://schemas.microsoft.com/office/drawing/2018/hyperlinkcolor" val="tx"/>
                    </a:ext>
                  </a:extLst>
                </a:hlinkClick>
              </a:rPr>
              <a:t>Bethany.Mindham@royalgreenwich.gov.uk</a:t>
            </a:r>
            <a:endParaRPr lang="en-US">
              <a:solidFill>
                <a:schemeClr val="bg1"/>
              </a:solidFill>
              <a:latin typeface="Open Sans"/>
              <a:ea typeface="Open Sans"/>
              <a:cs typeface="Open Sans"/>
            </a:endParaRPr>
          </a:p>
          <a:p>
            <a:pPr marL="914400" lvl="1" indent="-457200">
              <a:buFont typeface="Arial" panose="020B0604020202020204" pitchFamily="34" charset="0"/>
              <a:buChar char="•"/>
            </a:pPr>
            <a:r>
              <a:rPr lang="en-US">
                <a:solidFill>
                  <a:schemeClr val="bg1"/>
                </a:solidFill>
                <a:latin typeface="Open Sans"/>
                <a:ea typeface="Open Sans"/>
                <a:cs typeface="Open Sans"/>
                <a:hlinkClick r:id="rId4">
                  <a:extLst>
                    <a:ext uri="{A12FA001-AC4F-418D-AE19-62706E023703}">
                      <ahyp:hlinkClr xmlns:ahyp="http://schemas.microsoft.com/office/drawing/2018/hyperlinkcolor" val="tx"/>
                    </a:ext>
                  </a:extLst>
                </a:hlinkClick>
              </a:rPr>
              <a:t>Alex.Sturtivant@royalgreenwich.gov.uk</a:t>
            </a:r>
            <a:r>
              <a:rPr lang="en-US">
                <a:solidFill>
                  <a:schemeClr val="bg1"/>
                </a:solidFill>
                <a:latin typeface="Open Sans"/>
                <a:ea typeface="Open Sans"/>
                <a:cs typeface="Open Sans"/>
              </a:rPr>
              <a:t> </a:t>
            </a:r>
          </a:p>
          <a:p>
            <a:pPr lvl="1"/>
            <a:endParaRPr lang="en-US" b="1">
              <a:highlight>
                <a:srgbClr val="00FFFF"/>
              </a:highlight>
              <a:latin typeface="Open Sans"/>
              <a:ea typeface="Open Sans"/>
              <a:cs typeface="Open Sans"/>
            </a:endParaRPr>
          </a:p>
          <a:p>
            <a:endParaRPr lang="en-US" b="1">
              <a:solidFill>
                <a:schemeClr val="bg1"/>
              </a:solidFill>
              <a:latin typeface="Open Sans"/>
              <a:ea typeface="+mn-lt"/>
              <a:cs typeface="+mn-lt"/>
            </a:endParaRPr>
          </a:p>
          <a:p>
            <a:br>
              <a:rPr lang="en-US" b="1">
                <a:solidFill>
                  <a:schemeClr val="bg1"/>
                </a:solidFill>
                <a:latin typeface="Open Sans"/>
                <a:ea typeface="+mn-lt"/>
                <a:cs typeface="+mn-lt"/>
              </a:rPr>
            </a:br>
            <a:r>
              <a:rPr lang="en-US">
                <a:solidFill>
                  <a:schemeClr val="bg1"/>
                </a:solidFill>
                <a:latin typeface="Open Sans"/>
                <a:ea typeface="+mn-lt"/>
                <a:cs typeface="+mn-lt"/>
              </a:rPr>
              <a:t>To learn about the early stages of the project, read </a:t>
            </a:r>
            <a:r>
              <a:rPr lang="en-US">
                <a:solidFill>
                  <a:schemeClr val="bg1"/>
                </a:solidFill>
                <a:latin typeface="Open Sans"/>
                <a:ea typeface="+mn-lt"/>
                <a:cs typeface="+mn-lt"/>
                <a:hlinkClick r:id="rId5">
                  <a:extLst>
                    <a:ext uri="{A12FA001-AC4F-418D-AE19-62706E023703}">
                      <ahyp:hlinkClr xmlns:ahyp="http://schemas.microsoft.com/office/drawing/2018/hyperlinkcolor" val="tx"/>
                    </a:ext>
                  </a:extLst>
                </a:hlinkClick>
              </a:rPr>
              <a:t>weeknotes 1-7</a:t>
            </a:r>
            <a:r>
              <a:rPr lang="en-US">
                <a:solidFill>
                  <a:schemeClr val="bg1"/>
                </a:solidFill>
                <a:latin typeface="Open Sans"/>
                <a:ea typeface="+mn-lt"/>
                <a:cs typeface="+mn-lt"/>
              </a:rPr>
              <a:t> or watch the team present in our first </a:t>
            </a:r>
            <a:r>
              <a:rPr lang="en-US">
                <a:solidFill>
                  <a:schemeClr val="bg1"/>
                </a:solidFill>
                <a:latin typeface="Open Sans"/>
                <a:ea typeface="+mn-lt"/>
                <a:cs typeface="+mn-lt"/>
                <a:hlinkClick r:id="rId6">
                  <a:extLst>
                    <a:ext uri="{A12FA001-AC4F-418D-AE19-62706E023703}">
                      <ahyp:hlinkClr xmlns:ahyp="http://schemas.microsoft.com/office/drawing/2018/hyperlinkcolor" val="tx"/>
                    </a:ext>
                  </a:extLst>
                </a:hlinkClick>
              </a:rPr>
              <a:t>Show &amp; Tell event</a:t>
            </a:r>
            <a:r>
              <a:rPr lang="en-US">
                <a:solidFill>
                  <a:schemeClr val="bg1"/>
                </a:solidFill>
                <a:latin typeface="Open Sans"/>
                <a:ea typeface="+mn-lt"/>
                <a:cs typeface="+mn-lt"/>
              </a:rPr>
              <a:t>.  If you’re external, please visit our </a:t>
            </a:r>
            <a:r>
              <a:rPr lang="en-US">
                <a:solidFill>
                  <a:schemeClr val="bg1"/>
                </a:solidFill>
                <a:latin typeface="Open Sans"/>
                <a:ea typeface="+mn-lt"/>
                <a:cs typeface="+mn-lt"/>
                <a:hlinkClick r:id="rId7">
                  <a:extLst>
                    <a:ext uri="{A12FA001-AC4F-418D-AE19-62706E023703}">
                      <ahyp:hlinkClr xmlns:ahyp="http://schemas.microsoft.com/office/drawing/2018/hyperlinkcolor" val="tx"/>
                    </a:ext>
                  </a:extLst>
                </a:hlinkClick>
              </a:rPr>
              <a:t>GCD project webpage</a:t>
            </a:r>
            <a:r>
              <a:rPr lang="en-US">
                <a:solidFill>
                  <a:schemeClr val="bg1"/>
                </a:solidFill>
                <a:latin typeface="Open Sans"/>
                <a:ea typeface="Open Sans"/>
                <a:cs typeface="+mn-lt"/>
              </a:rPr>
              <a:t>.</a:t>
            </a:r>
            <a:endParaRPr lang="en-US">
              <a:solidFill>
                <a:schemeClr val="bg1"/>
              </a:solidFill>
              <a:latin typeface="Open Sans"/>
              <a:ea typeface="Open Sans"/>
              <a:cs typeface="Calibri"/>
            </a:endParaRPr>
          </a:p>
        </p:txBody>
      </p:sp>
      <p:sp>
        <p:nvSpPr>
          <p:cNvPr id="3" name="TextBox 2">
            <a:extLst>
              <a:ext uri="{FF2B5EF4-FFF2-40B4-BE49-F238E27FC236}">
                <a16:creationId xmlns:a16="http://schemas.microsoft.com/office/drawing/2014/main" id="{F2A9BD78-3768-4A4F-9883-D3E752CDCE57}"/>
              </a:ext>
            </a:extLst>
          </p:cNvPr>
          <p:cNvSpPr txBox="1"/>
          <p:nvPr/>
        </p:nvSpPr>
        <p:spPr>
          <a:xfrm>
            <a:off x="429983" y="367931"/>
            <a:ext cx="1087301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chemeClr val="bg1"/>
                </a:solidFill>
                <a:latin typeface="Open Sans"/>
                <a:ea typeface="Open Sans"/>
                <a:cs typeface="Open Sans"/>
              </a:rPr>
              <a:t>How to stay in touch and where to find out more... </a:t>
            </a:r>
            <a:endParaRPr lang="en-US" sz="4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568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C5EA-8AFC-B0D2-A3DF-3ACA1BE16559}"/>
              </a:ext>
            </a:extLst>
          </p:cNvPr>
          <p:cNvSpPr>
            <a:spLocks noGrp="1"/>
          </p:cNvSpPr>
          <p:nvPr>
            <p:ph type="title"/>
          </p:nvPr>
        </p:nvSpPr>
        <p:spPr>
          <a:xfrm>
            <a:off x="838200" y="2408168"/>
            <a:ext cx="10515600" cy="1325563"/>
          </a:xfrm>
        </p:spPr>
        <p:txBody>
          <a:bodyPr>
            <a:normAutofit fontScale="90000"/>
          </a:bodyPr>
          <a:lstStyle/>
          <a:p>
            <a:pPr algn="ctr"/>
            <a:r>
              <a:rPr lang="en-US" b="1">
                <a:solidFill>
                  <a:srgbClr val="008080"/>
                </a:solidFill>
                <a:latin typeface="Open Sans" panose="020B0606030504020204" pitchFamily="34" charset="0"/>
                <a:ea typeface="Open Sans" panose="020B0606030504020204" pitchFamily="34" charset="0"/>
                <a:cs typeface="Open Sans" panose="020B0606030504020204" pitchFamily="34" charset="0"/>
              </a:rPr>
              <a:t>Thank you for coming. </a:t>
            </a:r>
            <a:br>
              <a:rPr lang="en-US" b="1">
                <a:latin typeface="Open Sans" panose="020B0606030504020204" pitchFamily="34" charset="0"/>
                <a:ea typeface="Open Sans" panose="020B0606030504020204" pitchFamily="34" charset="0"/>
                <a:cs typeface="Open Sans" panose="020B0606030504020204" pitchFamily="34" charset="0"/>
              </a:rPr>
            </a:br>
            <a:br>
              <a:rPr lang="en-US" b="1">
                <a:latin typeface="Open Sans" panose="020B0606030504020204" pitchFamily="34" charset="0"/>
                <a:ea typeface="Open Sans" panose="020B0606030504020204" pitchFamily="34" charset="0"/>
                <a:cs typeface="Open Sans" panose="020B0606030504020204" pitchFamily="34" charset="0"/>
              </a:rPr>
            </a:br>
            <a:r>
              <a:rPr lang="en-US" b="1">
                <a:solidFill>
                  <a:srgbClr val="008080"/>
                </a:solidFill>
                <a:latin typeface="Open Sans" panose="020B0606030504020204" pitchFamily="34" charset="0"/>
                <a:ea typeface="Open Sans" panose="020B0606030504020204" pitchFamily="34" charset="0"/>
                <a:cs typeface="Open Sans" panose="020B0606030504020204" pitchFamily="34" charset="0"/>
              </a:rPr>
              <a:t>Are there any questions? </a:t>
            </a:r>
            <a:endParaRPr lang="en-GB"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DFC96060-59B8-DCA7-1124-C5986324F1C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332D490-4C44-9655-AAD2-B18F0E366078}"/>
              </a:ext>
            </a:extLst>
          </p:cNvPr>
          <p:cNvPicPr>
            <a:picLocks noChangeAspect="1"/>
          </p:cNvPicPr>
          <p:nvPr/>
        </p:nvPicPr>
        <p:blipFill>
          <a:blip r:embed="rId2"/>
          <a:stretch>
            <a:fillRect/>
          </a:stretch>
        </p:blipFill>
        <p:spPr>
          <a:xfrm>
            <a:off x="11034445" y="6208132"/>
            <a:ext cx="970909" cy="469239"/>
          </a:xfrm>
          <a:prstGeom prst="rect">
            <a:avLst/>
          </a:prstGeom>
        </p:spPr>
      </p:pic>
    </p:spTree>
    <p:extLst>
      <p:ext uri="{BB962C8B-B14F-4D97-AF65-F5344CB8AC3E}">
        <p14:creationId xmlns:p14="http://schemas.microsoft.com/office/powerpoint/2010/main" val="42387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54698" y="3018141"/>
            <a:ext cx="85636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Our team + mission</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226941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0"/>
          <p:cNvSpPr txBox="1">
            <a:spLocks noGrp="1"/>
          </p:cNvSpPr>
          <p:nvPr>
            <p:ph type="sldNum" idx="12"/>
          </p:nvPr>
        </p:nvSpPr>
        <p:spPr>
          <a:xfrm>
            <a:off x="11104245" y="6272168"/>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600" b="0" i="0" u="none" strike="noStrike" kern="1200" cap="none" spc="0" normalizeH="0" baseline="0" noProof="0">
                <a:ln>
                  <a:noFill/>
                </a:ln>
                <a:solidFill>
                  <a:prstClr val="black">
                    <a:tint val="75000"/>
                  </a:prstClr>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600" b="0" i="0" u="none" strike="noStrike" kern="1200" cap="none" spc="0" normalizeH="0" baseline="0" noProof="0">
              <a:ln>
                <a:noFill/>
              </a:ln>
              <a:solidFill>
                <a:prstClr val="black">
                  <a:tint val="75000"/>
                </a:prstClr>
              </a:solidFill>
              <a:effectLst/>
              <a:uLnTx/>
              <a:uFillTx/>
              <a:latin typeface="Open Sans"/>
              <a:ea typeface="Open Sans"/>
              <a:cs typeface="Open Sans"/>
              <a:sym typeface="Open Sans"/>
            </a:endParaRPr>
          </a:p>
        </p:txBody>
      </p:sp>
      <p:sp>
        <p:nvSpPr>
          <p:cNvPr id="21" name="Rectangle 20">
            <a:extLst>
              <a:ext uri="{FF2B5EF4-FFF2-40B4-BE49-F238E27FC236}">
                <a16:creationId xmlns:a16="http://schemas.microsoft.com/office/drawing/2014/main" id="{45BEF85C-F98E-A44F-AE61-FEFEA43F9913}"/>
              </a:ext>
            </a:extLst>
          </p:cNvPr>
          <p:cNvSpPr/>
          <p:nvPr/>
        </p:nvSpPr>
        <p:spPr>
          <a:xfrm>
            <a:off x="5155131" y="5194081"/>
            <a:ext cx="1790875" cy="553998"/>
          </a:xfrm>
          <a:prstGeom prst="rect">
            <a:avLst/>
          </a:prstGeom>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Alysia-Marie Annett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Senior Content Designer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sp>
        <p:nvSpPr>
          <p:cNvPr id="22" name="Rectangle 21">
            <a:extLst>
              <a:ext uri="{FF2B5EF4-FFF2-40B4-BE49-F238E27FC236}">
                <a16:creationId xmlns:a16="http://schemas.microsoft.com/office/drawing/2014/main" id="{F70EDC04-8D9B-1347-B2F7-37806C765580}"/>
              </a:ext>
            </a:extLst>
          </p:cNvPr>
          <p:cNvSpPr/>
          <p:nvPr/>
        </p:nvSpPr>
        <p:spPr>
          <a:xfrm>
            <a:off x="283665" y="2733915"/>
            <a:ext cx="2184765" cy="553998"/>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Steve Ollier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Principal Performance Officer</a:t>
            </a:r>
            <a:b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r>
              <a:rPr kumimoji="0" lang="en-GB"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Health &amp; Adult Services</a:t>
            </a:r>
            <a:endPar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1851058-8F0B-1C4F-900E-F0F7523C54B1}"/>
              </a:ext>
            </a:extLst>
          </p:cNvPr>
          <p:cNvSpPr/>
          <p:nvPr/>
        </p:nvSpPr>
        <p:spPr>
          <a:xfrm>
            <a:off x="495866" y="5238820"/>
            <a:ext cx="2108658" cy="553998"/>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pitchFamily="34" charset="0"/>
                <a:ea typeface="+mn-ea"/>
                <a:cs typeface="+mn-cs"/>
              </a:rPr>
              <a:t>Alex Sturtivant</a:t>
            </a:r>
            <a:endParaRPr kumimoji="0" lang="en-GB"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04040"/>
                </a:solidFill>
                <a:effectLst/>
                <a:uLnTx/>
                <a:uFillTx/>
                <a:latin typeface="Calibri" panose="020F0502020204030204" pitchFamily="34" charset="0"/>
                <a:ea typeface="+mn-ea"/>
                <a:cs typeface="+mn-cs"/>
              </a:rPr>
              <a:t>Product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sp>
        <p:nvSpPr>
          <p:cNvPr id="25" name="Rectangle 24">
            <a:extLst>
              <a:ext uri="{FF2B5EF4-FFF2-40B4-BE49-F238E27FC236}">
                <a16:creationId xmlns:a16="http://schemas.microsoft.com/office/drawing/2014/main" id="{810A8215-6CDE-F44C-A4A0-925391073DF7}"/>
              </a:ext>
            </a:extLst>
          </p:cNvPr>
          <p:cNvSpPr/>
          <p:nvPr/>
        </p:nvSpPr>
        <p:spPr>
          <a:xfrm>
            <a:off x="2727949" y="5226785"/>
            <a:ext cx="2184765"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Beth Mindham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Senior Delivery Manager</a:t>
            </a:r>
            <a:endParaRPr kumimoji="0" lang="en-US"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pic>
        <p:nvPicPr>
          <p:cNvPr id="31" name="Picture 5">
            <a:extLst>
              <a:ext uri="{FF2B5EF4-FFF2-40B4-BE49-F238E27FC236}">
                <a16:creationId xmlns:a16="http://schemas.microsoft.com/office/drawing/2014/main" id="{0FE5C9A0-804D-8949-B352-425A1BA24362}"/>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39" name="Rectangle 38">
            <a:extLst>
              <a:ext uri="{FF2B5EF4-FFF2-40B4-BE49-F238E27FC236}">
                <a16:creationId xmlns:a16="http://schemas.microsoft.com/office/drawing/2014/main" id="{57986A0E-5C96-C440-95D9-7E0F32F7F3AD}"/>
              </a:ext>
            </a:extLst>
          </p:cNvPr>
          <p:cNvSpPr/>
          <p:nvPr/>
        </p:nvSpPr>
        <p:spPr>
          <a:xfrm>
            <a:off x="5118320" y="2699720"/>
            <a:ext cx="1790875"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Jenny Thai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Senior Product Designer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pic>
        <p:nvPicPr>
          <p:cNvPr id="7" name="Picture 8">
            <a:extLst>
              <a:ext uri="{FF2B5EF4-FFF2-40B4-BE49-F238E27FC236}">
                <a16:creationId xmlns:a16="http://schemas.microsoft.com/office/drawing/2014/main" id="{7AA81DA5-E39A-452C-8272-95B1548189A9}"/>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rot="-180000">
            <a:off x="5304924" y="3690369"/>
            <a:ext cx="1457575" cy="1418400"/>
          </a:xfrm>
          <a:prstGeom prst="rect">
            <a:avLst/>
          </a:prstGeom>
        </p:spPr>
      </p:pic>
      <p:pic>
        <p:nvPicPr>
          <p:cNvPr id="1028" name="Picture 4">
            <a:extLst>
              <a:ext uri="{FF2B5EF4-FFF2-40B4-BE49-F238E27FC236}">
                <a16:creationId xmlns:a16="http://schemas.microsoft.com/office/drawing/2014/main" id="{CEA4EBD8-A8AE-B241-A888-96956B15A1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5850" y="1143699"/>
            <a:ext cx="1418400" cy="141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7443814-1B31-734A-9DC7-F830A83AE7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7893" y="3682799"/>
            <a:ext cx="1395411" cy="1395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9315F05-ED64-493E-AB99-585880FD7C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8208" y="3682799"/>
            <a:ext cx="1384631" cy="13889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937D3A-9855-B54B-B537-02912F84682F}"/>
              </a:ext>
            </a:extLst>
          </p:cNvPr>
          <p:cNvPicPr>
            <a:picLocks noChangeAspect="1"/>
          </p:cNvPicPr>
          <p:nvPr/>
        </p:nvPicPr>
        <p:blipFill>
          <a:blip r:embed="rId10"/>
          <a:stretch>
            <a:fillRect/>
          </a:stretch>
        </p:blipFill>
        <p:spPr>
          <a:xfrm>
            <a:off x="727273" y="1193033"/>
            <a:ext cx="1373656" cy="1418400"/>
          </a:xfrm>
          <a:prstGeom prst="rect">
            <a:avLst/>
          </a:prstGeom>
        </p:spPr>
      </p:pic>
      <p:sp>
        <p:nvSpPr>
          <p:cNvPr id="28" name="Rectangle 27">
            <a:extLst>
              <a:ext uri="{FF2B5EF4-FFF2-40B4-BE49-F238E27FC236}">
                <a16:creationId xmlns:a16="http://schemas.microsoft.com/office/drawing/2014/main" id="{A0721162-8C50-634C-90CF-921EF3B89129}"/>
              </a:ext>
            </a:extLst>
          </p:cNvPr>
          <p:cNvSpPr/>
          <p:nvPr/>
        </p:nvSpPr>
        <p:spPr>
          <a:xfrm>
            <a:off x="9816490" y="5190251"/>
            <a:ext cx="1790876"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Lingjing Yin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Head of 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sp>
        <p:nvSpPr>
          <p:cNvPr id="32" name="Rectangle 31">
            <a:extLst>
              <a:ext uri="{FF2B5EF4-FFF2-40B4-BE49-F238E27FC236}">
                <a16:creationId xmlns:a16="http://schemas.microsoft.com/office/drawing/2014/main" id="{F521E50F-A466-DE47-8D4E-FF12DA20B209}"/>
              </a:ext>
            </a:extLst>
          </p:cNvPr>
          <p:cNvSpPr/>
          <p:nvPr/>
        </p:nvSpPr>
        <p:spPr>
          <a:xfrm>
            <a:off x="3204621" y="2733915"/>
            <a:ext cx="1098378" cy="553998"/>
          </a:xfrm>
          <a:prstGeom prst="rect">
            <a:avLst/>
          </a:prstGeom>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Hibak Yusuf</a:t>
            </a:r>
          </a:p>
          <a:p>
            <a:pPr algn="ctr">
              <a:defRPr/>
            </a:pPr>
            <a:r>
              <a:rPr lang="en-GB" sz="1000" b="1">
                <a:latin typeface="Calibri" panose="020F0502020204030204"/>
              </a:rPr>
              <a:t>FIS </a:t>
            </a:r>
            <a:r>
              <a:rPr kumimoji="0" lang="en-GB" sz="1000" b="1" i="0" u="none" strike="noStrike" kern="1200" cap="none" spc="0" normalizeH="0" baseline="0" noProof="0">
                <a:ln>
                  <a:noFill/>
                </a:ln>
                <a:effectLst/>
                <a:uLnTx/>
                <a:uFillTx/>
                <a:latin typeface="Calibri" panose="020F0502020204030204"/>
                <a:ea typeface="+mn-ea"/>
                <a:cs typeface="+mn-cs"/>
              </a:rPr>
              <a:t>Team Leader</a:t>
            </a:r>
            <a:endParaRPr lang="en-GB" sz="1000" b="1" i="0" u="none" strike="noStrike" kern="1200" cap="none" spc="0" normalizeH="0" baseline="0" noProof="0">
              <a:ln>
                <a:noFill/>
              </a:ln>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2">
                    <a:lumMod val="75000"/>
                  </a:schemeClr>
                </a:solidFill>
                <a:effectLst/>
                <a:uLnTx/>
                <a:uFillTx/>
                <a:latin typeface="Calibri" panose="020F0502020204030204"/>
                <a:ea typeface="+mn-ea"/>
                <a:cs typeface="+mn-cs"/>
              </a:rPr>
              <a:t>Children Services</a:t>
            </a:r>
            <a:endParaRPr kumimoji="0" lang="en-US" sz="1000" b="1" i="0" u="none" strike="noStrike" kern="1200" cap="none" spc="0" normalizeH="0" baseline="0" noProof="0">
              <a:ln>
                <a:noFill/>
              </a:ln>
              <a:solidFill>
                <a:schemeClr val="bg2">
                  <a:lumMod val="75000"/>
                </a:scheme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28D05C4-DD28-F24D-AD98-0E704C857C8A}"/>
              </a:ext>
            </a:extLst>
          </p:cNvPr>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Lst>
          </a:blip>
          <a:stretch>
            <a:fillRect/>
          </a:stretch>
        </p:blipFill>
        <p:spPr>
          <a:xfrm>
            <a:off x="3006933" y="1193033"/>
            <a:ext cx="1418401" cy="1418401"/>
          </a:xfrm>
          <a:prstGeom prst="rect">
            <a:avLst/>
          </a:prstGeom>
        </p:spPr>
      </p:pic>
      <p:pic>
        <p:nvPicPr>
          <p:cNvPr id="5" name="Picture 4">
            <a:extLst>
              <a:ext uri="{FF2B5EF4-FFF2-40B4-BE49-F238E27FC236}">
                <a16:creationId xmlns:a16="http://schemas.microsoft.com/office/drawing/2014/main" id="{2D1B3CD5-5150-E048-94E6-98DC08D71906}"/>
              </a:ext>
            </a:extLst>
          </p:cNvPr>
          <p:cNvPicPr>
            <a:picLocks noChangeAspect="1"/>
          </p:cNvPicPr>
          <p:nvPr/>
        </p:nvPicPr>
        <p:blipFill>
          <a:blip r:embed="rId13">
            <a:extLst>
              <a:ext uri="{BEBA8EAE-BF5A-486C-A8C5-ECC9F3942E4B}">
                <a14:imgProps xmlns:a14="http://schemas.microsoft.com/office/drawing/2010/main">
                  <a14:imgLayer r:embed="rId14">
                    <a14:imgEffect>
                      <a14:saturation sat="0"/>
                    </a14:imgEffect>
                  </a14:imgLayer>
                </a14:imgProps>
              </a:ext>
            </a:extLst>
          </a:blip>
          <a:stretch>
            <a:fillRect/>
          </a:stretch>
        </p:blipFill>
        <p:spPr>
          <a:xfrm>
            <a:off x="9989078" y="3653199"/>
            <a:ext cx="1414570" cy="1414570"/>
          </a:xfrm>
          <a:prstGeom prst="rect">
            <a:avLst/>
          </a:prstGeom>
        </p:spPr>
      </p:pic>
      <p:pic>
        <p:nvPicPr>
          <p:cNvPr id="3" name="Picture 2" descr="Lizzie Cullen Davison – Medium">
            <a:extLst>
              <a:ext uri="{FF2B5EF4-FFF2-40B4-BE49-F238E27FC236}">
                <a16:creationId xmlns:a16="http://schemas.microsoft.com/office/drawing/2014/main" id="{F1A386CE-32B6-4706-A1E4-D3C10ED6EB2A}"/>
              </a:ext>
            </a:extLst>
          </p:cNvPr>
          <p:cNvPicPr>
            <a:picLocks noChangeAspect="1" noChangeArrowheads="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7529305" y="1143699"/>
            <a:ext cx="1414570" cy="1414570"/>
          </a:xfrm>
          <a:prstGeom prst="ellipse">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DD55F693-6EC9-41CB-BFBB-DBEEB5714462}"/>
              </a:ext>
            </a:extLst>
          </p:cNvPr>
          <p:cNvSpPr/>
          <p:nvPr/>
        </p:nvSpPr>
        <p:spPr>
          <a:xfrm>
            <a:off x="7655346" y="2699720"/>
            <a:ext cx="1285929"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Lizzie Cullen Davison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Calibri" panose="020F0502020204030204"/>
                <a:ea typeface="+mn-ea"/>
                <a:cs typeface="+mn-cs"/>
              </a:rPr>
              <a:t>Software Developer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TPX Impact</a:t>
            </a:r>
            <a:endPar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pic>
        <p:nvPicPr>
          <p:cNvPr id="11" name="Picture 2" descr="Paul Murray - Principal Product Manager - TPXimpact | LinkedIn">
            <a:extLst>
              <a:ext uri="{FF2B5EF4-FFF2-40B4-BE49-F238E27FC236}">
                <a16:creationId xmlns:a16="http://schemas.microsoft.com/office/drawing/2014/main" id="{EAEEE5D4-B07B-1708-F1CC-6EA1D551F4D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68503" y="3653199"/>
            <a:ext cx="1414570" cy="1414570"/>
          </a:xfrm>
          <a:prstGeom prst="ellipse">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8FC5CC7-ABE2-6C53-FE43-9FFBB87B9072}"/>
              </a:ext>
            </a:extLst>
          </p:cNvPr>
          <p:cNvSpPr/>
          <p:nvPr/>
        </p:nvSpPr>
        <p:spPr>
          <a:xfrm>
            <a:off x="7581189" y="5164545"/>
            <a:ext cx="160011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Paul Murray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Calibri" panose="020F0502020204030204"/>
                <a:ea typeface="+mn-ea"/>
                <a:cs typeface="+mn-cs"/>
              </a:rPr>
              <a:t>Principal Product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TPX Impact</a:t>
            </a:r>
            <a:endPar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20E2C70-1247-0E67-09EF-7693B7A485C2}"/>
              </a:ext>
            </a:extLst>
          </p:cNvPr>
          <p:cNvSpPr/>
          <p:nvPr/>
        </p:nvSpPr>
        <p:spPr>
          <a:xfrm>
            <a:off x="10007277" y="2699720"/>
            <a:ext cx="1285929"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Hannah Nicholas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Calibri" panose="020F0502020204030204"/>
                <a:ea typeface="+mn-ea"/>
                <a:cs typeface="+mn-cs"/>
              </a:rPr>
              <a:t>Software Developer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TPX Impact</a:t>
            </a:r>
            <a:endPar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pic>
        <p:nvPicPr>
          <p:cNvPr id="20" name="Picture 4">
            <a:extLst>
              <a:ext uri="{FF2B5EF4-FFF2-40B4-BE49-F238E27FC236}">
                <a16:creationId xmlns:a16="http://schemas.microsoft.com/office/drawing/2014/main" id="{3C87D817-FB34-20AD-7096-117CDC56359B}"/>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sharpenSoften amount="25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848930" y="1143699"/>
            <a:ext cx="1444276" cy="1455648"/>
          </a:xfrm>
          <a:prstGeom prst="ellipse">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00EEAD4-D91E-2E3F-2BAE-5E64392122D5}"/>
              </a:ext>
            </a:extLst>
          </p:cNvPr>
          <p:cNvSpPr/>
          <p:nvPr/>
        </p:nvSpPr>
        <p:spPr>
          <a:xfrm>
            <a:off x="0"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a:extLst>
              <a:ext uri="{FF2B5EF4-FFF2-40B4-BE49-F238E27FC236}">
                <a16:creationId xmlns:a16="http://schemas.microsoft.com/office/drawing/2014/main" id="{2A3B2ED6-C4D2-6E27-2726-3A6B72807B1F}"/>
              </a:ext>
            </a:extLst>
          </p:cNvPr>
          <p:cNvPicPr>
            <a:picLocks noChangeAspect="1"/>
          </p:cNvPicPr>
          <p:nvPr/>
        </p:nvPicPr>
        <p:blipFill>
          <a:blip r:embed="rId4"/>
          <a:stretch>
            <a:fillRect/>
          </a:stretch>
        </p:blipFill>
        <p:spPr>
          <a:xfrm>
            <a:off x="11034443" y="6199368"/>
            <a:ext cx="970909" cy="469239"/>
          </a:xfrm>
          <a:prstGeom prst="rect">
            <a:avLst/>
          </a:prstGeom>
        </p:spPr>
      </p:pic>
      <p:sp>
        <p:nvSpPr>
          <p:cNvPr id="8" name="Google Shape;101;p20">
            <a:extLst>
              <a:ext uri="{FF2B5EF4-FFF2-40B4-BE49-F238E27FC236}">
                <a16:creationId xmlns:a16="http://schemas.microsoft.com/office/drawing/2014/main" id="{5A1AF3B3-BBBC-DA9D-D7ED-6B168A9DCB1C}"/>
              </a:ext>
            </a:extLst>
          </p:cNvPr>
          <p:cNvSpPr txBox="1">
            <a:spLocks noGrp="1"/>
          </p:cNvSpPr>
          <p:nvPr>
            <p:ph type="title"/>
          </p:nvPr>
        </p:nvSpPr>
        <p:spPr>
          <a:xfrm>
            <a:off x="333358" y="283323"/>
            <a:ext cx="11360800" cy="763600"/>
          </a:xfrm>
          <a:prstGeom prst="rect">
            <a:avLst/>
          </a:prstGeom>
        </p:spPr>
        <p:txBody>
          <a:bodyPr spcFirstLastPara="1" vert="horz" wrap="square" lIns="121900" tIns="121900" rIns="121900" bIns="121900" rtlCol="0" anchor="t" anchorCtr="0">
            <a:normAutofit/>
          </a:bodyPr>
          <a:lstStyle/>
          <a:p>
            <a:r>
              <a:rPr lang="en-US" sz="2800" b="1">
                <a:solidFill>
                  <a:srgbClr val="008080"/>
                </a:solidFill>
                <a:latin typeface="Open Sans"/>
                <a:ea typeface="Open Sans"/>
                <a:cs typeface="Open Sans"/>
              </a:rPr>
              <a:t>A blended team from across the council </a:t>
            </a:r>
            <a:endParaRPr lang="en-US">
              <a:solidFill>
                <a:schemeClr val="tx1">
                  <a:lumMod val="75000"/>
                  <a:lumOff val="25000"/>
                </a:schemeClr>
              </a:solidFill>
              <a:latin typeface="Open Sans"/>
              <a:ea typeface="Open Sans"/>
              <a:cs typeface="Open Sans"/>
            </a:endParaRPr>
          </a:p>
        </p:txBody>
      </p:sp>
      <p:pic>
        <p:nvPicPr>
          <p:cNvPr id="9" name="Picture 17">
            <a:extLst>
              <a:ext uri="{FF2B5EF4-FFF2-40B4-BE49-F238E27FC236}">
                <a16:creationId xmlns:a16="http://schemas.microsoft.com/office/drawing/2014/main" id="{ADBBFC73-42B6-F255-2921-0AA6441A6861}"/>
              </a:ext>
            </a:extLst>
          </p:cNvPr>
          <p:cNvPicPr>
            <a:picLocks noChangeAspect="1"/>
          </p:cNvPicPr>
          <p:nvPr/>
        </p:nvPicPr>
        <p:blipFill>
          <a:blip r:embed="rId19"/>
          <a:stretch>
            <a:fillRect/>
          </a:stretch>
        </p:blipFill>
        <p:spPr>
          <a:xfrm>
            <a:off x="9824546" y="1082671"/>
            <a:ext cx="1493043" cy="1528762"/>
          </a:xfrm>
          <a:prstGeom prst="ellipse">
            <a:avLst/>
          </a:prstGeom>
        </p:spPr>
      </p:pic>
    </p:spTree>
    <p:extLst>
      <p:ext uri="{BB962C8B-B14F-4D97-AF65-F5344CB8AC3E}">
        <p14:creationId xmlns:p14="http://schemas.microsoft.com/office/powerpoint/2010/main" val="247692818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67250" y="1375855"/>
            <a:ext cx="893235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tx1">
                    <a:lumMod val="75000"/>
                    <a:lumOff val="25000"/>
                  </a:schemeClr>
                </a:solidFill>
                <a:latin typeface="Open Sans"/>
                <a:ea typeface="Open Sans"/>
                <a:cs typeface="Open Sans"/>
              </a:rPr>
              <a:t>To design a community directory product that:</a:t>
            </a:r>
          </a:p>
          <a:p>
            <a:endParaRPr lang="en-GB" sz="2400" b="1">
              <a:solidFill>
                <a:schemeClr val="tx1">
                  <a:lumMod val="75000"/>
                  <a:lumOff val="25000"/>
                </a:schemeClr>
              </a:solidFill>
              <a:latin typeface="Open Sans"/>
              <a:ea typeface="Open Sans"/>
              <a:cs typeface="Open Sans"/>
            </a:endParaRPr>
          </a:p>
          <a:p>
            <a:pPr marL="514350" indent="-514350">
              <a:buFontTx/>
              <a:buAutoNum type="arabicParenR"/>
            </a:pPr>
            <a:r>
              <a:rPr lang="en-GB" sz="2400">
                <a:solidFill>
                  <a:schemeClr val="tx1">
                    <a:lumMod val="75000"/>
                    <a:lumOff val="25000"/>
                  </a:schemeClr>
                </a:solidFill>
                <a:latin typeface="Open Sans"/>
                <a:ea typeface="Open Sans"/>
                <a:cs typeface="Open Sans"/>
              </a:rPr>
              <a:t>makes it easy for residents to understand and connect to the support available in their local community </a:t>
            </a:r>
          </a:p>
          <a:p>
            <a:endParaRPr lang="en-GB" sz="2400">
              <a:solidFill>
                <a:schemeClr val="tx1">
                  <a:lumMod val="75000"/>
                  <a:lumOff val="25000"/>
                </a:schemeClr>
              </a:solidFill>
              <a:latin typeface="Open Sans"/>
              <a:ea typeface="Open Sans"/>
              <a:cs typeface="Open Sans"/>
            </a:endParaRPr>
          </a:p>
          <a:p>
            <a:pPr marL="514350" indent="-514350">
              <a:buAutoNum type="arabicParenR"/>
            </a:pPr>
            <a:r>
              <a:rPr lang="en-GB" sz="2400">
                <a:solidFill>
                  <a:schemeClr val="tx1">
                    <a:lumMod val="75000"/>
                    <a:lumOff val="25000"/>
                  </a:schemeClr>
                </a:solidFill>
                <a:latin typeface="Open Sans"/>
                <a:ea typeface="Open Sans"/>
                <a:cs typeface="Open Sans"/>
              </a:rPr>
              <a:t>creates a more sustainable and devolved way to publish and update content for all organisations and service providers involved</a:t>
            </a:r>
          </a:p>
          <a:p>
            <a:pPr marL="514350" indent="-514350">
              <a:buAutoNum type="arabicParenR"/>
            </a:pPr>
            <a:endParaRPr lang="en-GB" sz="2400">
              <a:solidFill>
                <a:schemeClr val="tx1">
                  <a:lumMod val="75000"/>
                  <a:lumOff val="25000"/>
                </a:schemeClr>
              </a:solidFill>
              <a:latin typeface="Open Sans"/>
              <a:ea typeface="Open Sans"/>
              <a:cs typeface="Open Sans"/>
            </a:endParaRPr>
          </a:p>
          <a:p>
            <a:pPr marL="514350" indent="-514350">
              <a:buAutoNum type="arabicParenR"/>
            </a:pPr>
            <a:r>
              <a:rPr lang="en-GB" sz="2400">
                <a:solidFill>
                  <a:schemeClr val="tx1">
                    <a:lumMod val="75000"/>
                    <a:lumOff val="25000"/>
                  </a:schemeClr>
                </a:solidFill>
                <a:latin typeface="Open Sans"/>
                <a:ea typeface="Open Sans"/>
                <a:cs typeface="Open Sans"/>
              </a:rPr>
              <a:t>is reusable and easy to adopt for other local authorities</a:t>
            </a: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2340705"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Our mission</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8D1A3D43-7B6C-40C2-9709-7E700B124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6532" y="9629"/>
            <a:ext cx="1933087" cy="1933087"/>
          </a:xfrm>
          <a:prstGeom prst="rect">
            <a:avLst/>
          </a:prstGeom>
        </p:spPr>
      </p:pic>
    </p:spTree>
    <p:extLst>
      <p:ext uri="{BB962C8B-B14F-4D97-AF65-F5344CB8AC3E}">
        <p14:creationId xmlns:p14="http://schemas.microsoft.com/office/powerpoint/2010/main" val="54086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54698" y="3018141"/>
            <a:ext cx="85636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Prototyping</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31490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67250" y="1162656"/>
            <a:ext cx="5031372" cy="4688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7000"/>
              </a:lnSpc>
            </a:pPr>
            <a:r>
              <a:rPr lang="en-US" sz="2000">
                <a:effectLst/>
                <a:latin typeface="Calibri" panose="020F0502020204030204" pitchFamily="34" charset="0"/>
                <a:ea typeface="Calibri" panose="020F0502020204030204" pitchFamily="34" charset="0"/>
                <a:cs typeface="Times New Roman" panose="02020603050405020304" pitchFamily="18" charset="0"/>
              </a:rPr>
              <a:t>Originally</a:t>
            </a:r>
            <a:r>
              <a:rPr lang="en-US" sz="2000">
                <a:latin typeface="Calibri" panose="020F0502020204030204" pitchFamily="34" charset="0"/>
                <a:ea typeface="Calibri" panose="020F0502020204030204" pitchFamily="34" charset="0"/>
                <a:cs typeface="Times New Roman" panose="02020603050405020304" pitchFamily="18" charset="0"/>
              </a:rPr>
              <a:t>, navigating the homepage was by type of user. We realized this might not work if services and activities overlap and are not neatly categorized by user type.</a:t>
            </a:r>
          </a:p>
          <a:p>
            <a:pPr lvl="0">
              <a:lnSpc>
                <a:spcPct val="107000"/>
              </a:lnSpc>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2000">
                <a:latin typeface="Calibri" panose="020F0502020204030204" pitchFamily="34" charset="0"/>
                <a:ea typeface="Calibri" panose="020F0502020204030204" pitchFamily="34" charset="0"/>
                <a:cs typeface="Times New Roman" panose="02020603050405020304" pitchFamily="18" charset="0"/>
              </a:rPr>
              <a:t>So we iterated our homepage:</a:t>
            </a:r>
          </a:p>
          <a:p>
            <a:pPr marL="342900" lvl="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To better reflect the types of services and activities available across user types</a:t>
            </a:r>
          </a:p>
          <a:p>
            <a:pPr marL="342900" lvl="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Still provide different ways to navigate, so by topic or by user type </a:t>
            </a:r>
          </a:p>
          <a:p>
            <a:pPr marL="342900" lvl="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Adding headings </a:t>
            </a:r>
          </a:p>
          <a:p>
            <a:pPr marL="342900" lvl="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Main heading for page ‘Find support and activities…” to make it clear what this is</a:t>
            </a:r>
          </a:p>
          <a:p>
            <a:pPr lvl="0">
              <a:lnSpc>
                <a:spcPct val="107000"/>
              </a:lnSpc>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4419030"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Prototyping: </a:t>
            </a:r>
            <a:r>
              <a:rPr lang="en-US" sz="2800">
                <a:solidFill>
                  <a:srgbClr val="008080"/>
                </a:solidFill>
                <a:latin typeface="Open Sans"/>
                <a:ea typeface="Open Sans"/>
                <a:cs typeface="Open Sans"/>
              </a:rPr>
              <a:t>Homepage</a:t>
            </a:r>
            <a:endParaRPr lang="en-US" sz="280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Graphical user interface, application, Teams&#10;&#10;Description automatically generated">
            <a:extLst>
              <a:ext uri="{FF2B5EF4-FFF2-40B4-BE49-F238E27FC236}">
                <a16:creationId xmlns:a16="http://schemas.microsoft.com/office/drawing/2014/main" id="{DCC25611-96D3-BE52-AD67-85565FBC899F}"/>
              </a:ext>
            </a:extLst>
          </p:cNvPr>
          <p:cNvPicPr>
            <a:picLocks noChangeAspect="1"/>
          </p:cNvPicPr>
          <p:nvPr/>
        </p:nvPicPr>
        <p:blipFill rotWithShape="1">
          <a:blip r:embed="rId4">
            <a:extLst>
              <a:ext uri="{28A0092B-C50C-407E-A947-70E740481C1C}">
                <a14:useLocalDpi xmlns:a14="http://schemas.microsoft.com/office/drawing/2010/main" val="0"/>
              </a:ext>
            </a:extLst>
          </a:blip>
          <a:srcRect t="3616" b="52183"/>
          <a:stretch/>
        </p:blipFill>
        <p:spPr>
          <a:xfrm>
            <a:off x="6593380" y="124534"/>
            <a:ext cx="1699040" cy="5603429"/>
          </a:xfrm>
          <a:prstGeom prst="rect">
            <a:avLst/>
          </a:prstGeom>
          <a:effectLst>
            <a:outerShdw blurRad="50800" dist="38100" dir="2700000" algn="tl" rotWithShape="0">
              <a:prstClr val="black">
                <a:alpha val="40000"/>
              </a:prstClr>
            </a:outerShdw>
          </a:effectLst>
        </p:spPr>
      </p:pic>
      <p:pic>
        <p:nvPicPr>
          <p:cNvPr id="8" name="Picture 7" descr="Graphical user interface, application&#10;&#10;Description automatically generated">
            <a:extLst>
              <a:ext uri="{FF2B5EF4-FFF2-40B4-BE49-F238E27FC236}">
                <a16:creationId xmlns:a16="http://schemas.microsoft.com/office/drawing/2014/main" id="{BB7F1047-D496-4B86-6784-44583D22FA72}"/>
              </a:ext>
            </a:extLst>
          </p:cNvPr>
          <p:cNvPicPr>
            <a:picLocks noChangeAspect="1"/>
          </p:cNvPicPr>
          <p:nvPr/>
        </p:nvPicPr>
        <p:blipFill rotWithShape="1">
          <a:blip r:embed="rId5">
            <a:extLst>
              <a:ext uri="{28A0092B-C50C-407E-A947-70E740481C1C}">
                <a14:useLocalDpi xmlns:a14="http://schemas.microsoft.com/office/drawing/2010/main" val="0"/>
              </a:ext>
            </a:extLst>
          </a:blip>
          <a:srcRect t="4345" b="36969"/>
          <a:stretch/>
        </p:blipFill>
        <p:spPr>
          <a:xfrm>
            <a:off x="9045554" y="124534"/>
            <a:ext cx="1404159" cy="6464919"/>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id="{FBDAF896-7437-F208-2305-D29AB72981CD}"/>
              </a:ext>
            </a:extLst>
          </p:cNvPr>
          <p:cNvCxnSpPr>
            <a:cxnSpLocks/>
          </p:cNvCxnSpPr>
          <p:nvPr/>
        </p:nvCxnSpPr>
        <p:spPr>
          <a:xfrm>
            <a:off x="8526483" y="3028208"/>
            <a:ext cx="285008" cy="0"/>
          </a:xfrm>
          <a:prstGeom prst="straightConnector1">
            <a:avLst/>
          </a:prstGeom>
          <a:ln w="5715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3" name="Right Bracket 12">
            <a:extLst>
              <a:ext uri="{FF2B5EF4-FFF2-40B4-BE49-F238E27FC236}">
                <a16:creationId xmlns:a16="http://schemas.microsoft.com/office/drawing/2014/main" id="{6E0515D4-F68F-BE35-4BB9-5454BE386966}"/>
              </a:ext>
            </a:extLst>
          </p:cNvPr>
          <p:cNvSpPr/>
          <p:nvPr/>
        </p:nvSpPr>
        <p:spPr>
          <a:xfrm>
            <a:off x="10635001" y="1330037"/>
            <a:ext cx="187577" cy="2766950"/>
          </a:xfrm>
          <a:prstGeom prst="rightBracket">
            <a:avLst/>
          </a:prstGeom>
          <a:ln w="127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a:extLst>
              <a:ext uri="{FF2B5EF4-FFF2-40B4-BE49-F238E27FC236}">
                <a16:creationId xmlns:a16="http://schemas.microsoft.com/office/drawing/2014/main" id="{C711F554-65A7-F296-0774-7678381D9416}"/>
              </a:ext>
            </a:extLst>
          </p:cNvPr>
          <p:cNvSpPr/>
          <p:nvPr/>
        </p:nvSpPr>
        <p:spPr>
          <a:xfrm>
            <a:off x="10635001" y="4346370"/>
            <a:ext cx="187577" cy="1715383"/>
          </a:xfrm>
          <a:prstGeom prst="rightBracket">
            <a:avLst/>
          </a:prstGeom>
          <a:ln w="127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6FF57CBF-10F0-F0F0-4B15-E6C273EAFBED}"/>
              </a:ext>
            </a:extLst>
          </p:cNvPr>
          <p:cNvSpPr txBox="1"/>
          <p:nvPr/>
        </p:nvSpPr>
        <p:spPr>
          <a:xfrm>
            <a:off x="11017302" y="1591294"/>
            <a:ext cx="776185" cy="369332"/>
          </a:xfrm>
          <a:prstGeom prst="rect">
            <a:avLst/>
          </a:prstGeom>
          <a:noFill/>
        </p:spPr>
        <p:txBody>
          <a:bodyPr wrap="square" rtlCol="0">
            <a:spAutoFit/>
          </a:bodyPr>
          <a:lstStyle/>
          <a:p>
            <a:r>
              <a:rPr lang="en-US"/>
              <a:t>Topics</a:t>
            </a:r>
          </a:p>
        </p:txBody>
      </p:sp>
      <p:sp>
        <p:nvSpPr>
          <p:cNvPr id="19" name="TextBox 18">
            <a:extLst>
              <a:ext uri="{FF2B5EF4-FFF2-40B4-BE49-F238E27FC236}">
                <a16:creationId xmlns:a16="http://schemas.microsoft.com/office/drawing/2014/main" id="{CD4EE64B-83E4-54BB-D129-517B9E6C4BBC}"/>
              </a:ext>
            </a:extLst>
          </p:cNvPr>
          <p:cNvSpPr txBox="1"/>
          <p:nvPr/>
        </p:nvSpPr>
        <p:spPr>
          <a:xfrm>
            <a:off x="11017302" y="4940136"/>
            <a:ext cx="776185" cy="646331"/>
          </a:xfrm>
          <a:prstGeom prst="rect">
            <a:avLst/>
          </a:prstGeom>
          <a:noFill/>
        </p:spPr>
        <p:txBody>
          <a:bodyPr wrap="square" rtlCol="0">
            <a:spAutoFit/>
          </a:bodyPr>
          <a:lstStyle/>
          <a:p>
            <a:r>
              <a:rPr lang="en-US"/>
              <a:t>User type</a:t>
            </a:r>
          </a:p>
        </p:txBody>
      </p:sp>
    </p:spTree>
    <p:extLst>
      <p:ext uri="{BB962C8B-B14F-4D97-AF65-F5344CB8AC3E}">
        <p14:creationId xmlns:p14="http://schemas.microsoft.com/office/powerpoint/2010/main" val="158223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5899372"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Prototyping: </a:t>
            </a:r>
            <a:r>
              <a:rPr lang="en-US" sz="2800">
                <a:solidFill>
                  <a:srgbClr val="008080"/>
                </a:solidFill>
                <a:latin typeface="Open Sans"/>
                <a:ea typeface="Open Sans"/>
                <a:cs typeface="Open Sans"/>
              </a:rPr>
              <a:t>Updates and tweaks</a:t>
            </a:r>
            <a:endParaRPr lang="en-US" sz="2800">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Graphical user interface, text, application&#10;&#10;Description automatically generated">
            <a:extLst>
              <a:ext uri="{FF2B5EF4-FFF2-40B4-BE49-F238E27FC236}">
                <a16:creationId xmlns:a16="http://schemas.microsoft.com/office/drawing/2014/main" id="{E48753BA-E038-AD8A-AA36-E12E93BA839E}"/>
              </a:ext>
            </a:extLst>
          </p:cNvPr>
          <p:cNvPicPr>
            <a:picLocks noChangeAspect="1"/>
          </p:cNvPicPr>
          <p:nvPr/>
        </p:nvPicPr>
        <p:blipFill rotWithShape="1">
          <a:blip r:embed="rId4">
            <a:extLst>
              <a:ext uri="{28A0092B-C50C-407E-A947-70E740481C1C}">
                <a14:useLocalDpi xmlns:a14="http://schemas.microsoft.com/office/drawing/2010/main" val="0"/>
              </a:ext>
            </a:extLst>
          </a:blip>
          <a:srcRect l="16640" t="17863" r="14628" b="24106"/>
          <a:stretch/>
        </p:blipFill>
        <p:spPr>
          <a:xfrm>
            <a:off x="649889" y="1977855"/>
            <a:ext cx="2324100" cy="1543793"/>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690A8F6F-CC99-ED52-AE68-4E7B9AAA3F0F}"/>
              </a:ext>
            </a:extLst>
          </p:cNvPr>
          <p:cNvPicPr>
            <a:picLocks noChangeAspect="1"/>
          </p:cNvPicPr>
          <p:nvPr/>
        </p:nvPicPr>
        <p:blipFill rotWithShape="1">
          <a:blip r:embed="rId5">
            <a:extLst>
              <a:ext uri="{28A0092B-C50C-407E-A947-70E740481C1C}">
                <a14:useLocalDpi xmlns:a14="http://schemas.microsoft.com/office/drawing/2010/main" val="0"/>
              </a:ext>
            </a:extLst>
          </a:blip>
          <a:srcRect l="3999" t="23023" r="8058" b="2996"/>
          <a:stretch/>
        </p:blipFill>
        <p:spPr>
          <a:xfrm>
            <a:off x="4053387" y="1075606"/>
            <a:ext cx="2722188" cy="3887693"/>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E2F903C7-C32A-1FD4-6910-0FB2C704BB8F}"/>
              </a:ext>
            </a:extLst>
          </p:cNvPr>
          <p:cNvSpPr txBox="1"/>
          <p:nvPr/>
        </p:nvSpPr>
        <p:spPr>
          <a:xfrm>
            <a:off x="4069646" y="5120765"/>
            <a:ext cx="2673964" cy="11344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7000"/>
              </a:lnSpc>
            </a:pPr>
            <a:r>
              <a:rPr lang="en-US" sz="1600">
                <a:effectLst/>
                <a:latin typeface="Calibri" panose="020F0502020204030204" pitchFamily="34" charset="0"/>
                <a:ea typeface="Calibri" panose="020F0502020204030204" pitchFamily="34" charset="0"/>
                <a:cs typeface="Times New Roman" panose="02020603050405020304" pitchFamily="18" charset="0"/>
              </a:rPr>
              <a:t>Tags to listings to help with scanning and information about each service</a:t>
            </a:r>
            <a:endParaRPr lang="en-US" sz="16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US" sz="160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5A084086-6C59-1E56-C17B-453FD1286A72}"/>
              </a:ext>
            </a:extLst>
          </p:cNvPr>
          <p:cNvSpPr txBox="1"/>
          <p:nvPr/>
        </p:nvSpPr>
        <p:spPr>
          <a:xfrm>
            <a:off x="610800" y="5120765"/>
            <a:ext cx="2673964" cy="8710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7000"/>
              </a:lnSpc>
            </a:pPr>
            <a:r>
              <a:rPr lang="en-US" sz="1600">
                <a:effectLst/>
                <a:latin typeface="Calibri" panose="020F0502020204030204" pitchFamily="34" charset="0"/>
                <a:ea typeface="Calibri" panose="020F0502020204030204" pitchFamily="34" charset="0"/>
                <a:cs typeface="Times New Roman" panose="02020603050405020304" pitchFamily="18" charset="0"/>
              </a:rPr>
              <a:t>Making sure the Live well helpline is there</a:t>
            </a:r>
            <a:endParaRPr lang="en-US" sz="16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US" sz="160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0E4C606F-2414-8FDF-8C87-C115655E3CA0}"/>
              </a:ext>
            </a:extLst>
          </p:cNvPr>
          <p:cNvSpPr txBox="1"/>
          <p:nvPr/>
        </p:nvSpPr>
        <p:spPr>
          <a:xfrm>
            <a:off x="9413383" y="5688004"/>
            <a:ext cx="1893205" cy="607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7000"/>
              </a:lnSpc>
            </a:pPr>
            <a:r>
              <a:rPr lang="en-US" sz="1600">
                <a:effectLst/>
                <a:latin typeface="Calibri" panose="020F0502020204030204" pitchFamily="34" charset="0"/>
                <a:ea typeface="Calibri" panose="020F0502020204030204" pitchFamily="34" charset="0"/>
                <a:cs typeface="Times New Roman" panose="02020603050405020304" pitchFamily="18" charset="0"/>
              </a:rPr>
              <a:t>Filters</a:t>
            </a:r>
            <a:endParaRPr lang="en-US" sz="160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en-US" sz="1600">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descr="Graphical user interface, application&#10;&#10;Description automatically generated">
            <a:extLst>
              <a:ext uri="{FF2B5EF4-FFF2-40B4-BE49-F238E27FC236}">
                <a16:creationId xmlns:a16="http://schemas.microsoft.com/office/drawing/2014/main" id="{E23CAD5B-093F-A7AB-559A-49CF248C80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5562" y="562457"/>
            <a:ext cx="2073531" cy="5165847"/>
          </a:xfrm>
          <a:prstGeom prst="rect">
            <a:avLst/>
          </a:prstGeom>
        </p:spPr>
      </p:pic>
    </p:spTree>
    <p:extLst>
      <p:ext uri="{BB962C8B-B14F-4D97-AF65-F5344CB8AC3E}">
        <p14:creationId xmlns:p14="http://schemas.microsoft.com/office/powerpoint/2010/main" val="2752364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5315B10BF2C2438482CECAEC79BEB5" ma:contentTypeVersion="16" ma:contentTypeDescription="Create a new document." ma:contentTypeScope="" ma:versionID="c0e3195098f67be725199b105f1ebdf9">
  <xsd:schema xmlns:xsd="http://www.w3.org/2001/XMLSchema" xmlns:xs="http://www.w3.org/2001/XMLSchema" xmlns:p="http://schemas.microsoft.com/office/2006/metadata/properties" xmlns:ns2="d243eb41-6dbc-4c90-bca6-c9c7e0979153" xmlns:ns3="59524c7f-fb47-4c57-a802-d98a9bf9dda4" xmlns:ns4="5a2951d8-0c2a-4140-8e54-868f5fa8b4ae" targetNamespace="http://schemas.microsoft.com/office/2006/metadata/properties" ma:root="true" ma:fieldsID="ad47ef7f59f4853c1d1ddf035aacf522" ns2:_="" ns3:_="" ns4:_="">
    <xsd:import namespace="d243eb41-6dbc-4c90-bca6-c9c7e0979153"/>
    <xsd:import namespace="59524c7f-fb47-4c57-a802-d98a9bf9dda4"/>
    <xsd:import namespace="5a2951d8-0c2a-4140-8e54-868f5fa8b4a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3eb41-6dbc-4c90-bca6-c9c7e0979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4669cda-99f2-4ea9-a89b-c1bb7356f25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524c7f-fb47-4c57-a802-d98a9bf9dd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2951d8-0c2a-4140-8e54-868f5fa8b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94b60c1-2afc-427e-bb09-a0a2f3b352ee}" ma:internalName="TaxCatchAll" ma:showField="CatchAllData" ma:web="59524c7f-fb47-4c57-a802-d98a9bf9d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2951d8-0c2a-4140-8e54-868f5fa8b4ae" xsi:nil="true"/>
    <lcf76f155ced4ddcb4097134ff3c332f xmlns="d243eb41-6dbc-4c90-bca6-c9c7e0979153">
      <Terms xmlns="http://schemas.microsoft.com/office/infopath/2007/PartnerControls"/>
    </lcf76f155ced4ddcb4097134ff3c332f>
    <SharedWithUsers xmlns="59524c7f-fb47-4c57-a802-d98a9bf9dda4">
      <UserInfo>
        <DisplayName>Alex Sturtivant</DisplayName>
        <AccountId>34</AccountId>
        <AccountType/>
      </UserInfo>
      <UserInfo>
        <DisplayName>Tom Bull</DisplayName>
        <AccountId>174</AccountId>
        <AccountType/>
      </UserInfo>
      <UserInfo>
        <DisplayName>Alysia-Marie Annett</DisplayName>
        <AccountId>12</AccountId>
        <AccountType/>
      </UserInfo>
      <UserInfo>
        <DisplayName>Darren McCormac</DisplayName>
        <AccountId>383</AccountId>
        <AccountType/>
      </UserInfo>
    </SharedWithUsers>
  </documentManagement>
</p:properties>
</file>

<file path=customXml/itemProps1.xml><?xml version="1.0" encoding="utf-8"?>
<ds:datastoreItem xmlns:ds="http://schemas.openxmlformats.org/officeDocument/2006/customXml" ds:itemID="{20E169BC-1EC2-4F85-BBB8-379436E13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43eb41-6dbc-4c90-bca6-c9c7e0979153"/>
    <ds:schemaRef ds:uri="59524c7f-fb47-4c57-a802-d98a9bf9dda4"/>
    <ds:schemaRef ds:uri="5a2951d8-0c2a-4140-8e54-868f5fa8b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2ADD14-A60F-42B5-A490-227B749123E8}">
  <ds:schemaRefs>
    <ds:schemaRef ds:uri="http://schemas.microsoft.com/sharepoint/v3/contenttype/forms"/>
  </ds:schemaRefs>
</ds:datastoreItem>
</file>

<file path=customXml/itemProps3.xml><?xml version="1.0" encoding="utf-8"?>
<ds:datastoreItem xmlns:ds="http://schemas.openxmlformats.org/officeDocument/2006/customXml" ds:itemID="{0ECCFBD5-9362-4347-87D8-8434E055260C}">
  <ds:schemaRefs>
    <ds:schemaRef ds:uri="59524c7f-fb47-4c57-a802-d98a9bf9dda4"/>
    <ds:schemaRef ds:uri="5a2951d8-0c2a-4140-8e54-868f5fa8b4ae"/>
    <ds:schemaRef ds:uri="d243eb41-6dbc-4c90-bca6-c9c7e09791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30</Notes>
  <HiddenSlides>1</HiddenSlide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Office Theme</vt:lpstr>
      <vt:lpstr>Office Theme</vt:lpstr>
      <vt:lpstr>PowerPoint Presentation</vt:lpstr>
      <vt:lpstr>PowerPoint Presentation</vt:lpstr>
      <vt:lpstr>PowerPoint Presentation</vt:lpstr>
      <vt:lpstr>PowerPoint Presentation</vt:lpstr>
      <vt:lpstr>A blended team from across the council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coming.   Are there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14</cp:revision>
  <dcterms:created xsi:type="dcterms:W3CDTF">2022-09-07T10:02:29Z</dcterms:created>
  <dcterms:modified xsi:type="dcterms:W3CDTF">2022-12-14T13:53:15Z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0x010100555315B10BF2C2438482CECAEC79BEB5</vt:lpwstr>
  </property>
  <property fmtid="{D5CDD505-2E9C-101B-9397-08002B2CF9AE}" pid="3" name="MediaServiceImageTags">
    <vt:lpwstr/>
  </property>
</Properties>
</file>