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sldIdLst>
    <p:sldId id="256" r:id="rId5"/>
    <p:sldId id="12459" r:id="rId6"/>
    <p:sldId id="12457" r:id="rId7"/>
    <p:sldId id="12444" r:id="rId8"/>
    <p:sldId id="12445" r:id="rId9"/>
    <p:sldId id="12454" r:id="rId10"/>
    <p:sldId id="12446" r:id="rId11"/>
    <p:sldId id="12447" r:id="rId12"/>
    <p:sldId id="12450" r:id="rId13"/>
    <p:sldId id="12455" r:id="rId14"/>
    <p:sldId id="12449" r:id="rId15"/>
    <p:sldId id="12456" r:id="rId16"/>
    <p:sldId id="12453" r:id="rId17"/>
    <p:sldId id="12451" r:id="rId18"/>
    <p:sldId id="1245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9D65FD2-1451-CE3F-ED4F-422C60D2C741}" name="Jane Connor" initials="JC" userId="S::Jane.Connor@royalgreenwich.gov.uk::16f60ae6-8099-40af-8295-5f9afa000de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0" autoAdjust="0"/>
    <p:restoredTop sz="95481" autoAdjust="0"/>
  </p:normalViewPr>
  <p:slideViewPr>
    <p:cSldViewPr snapToGrid="0">
      <p:cViewPr varScale="1">
        <p:scale>
          <a:sx n="93" d="100"/>
          <a:sy n="93" d="100"/>
        </p:scale>
        <p:origin x="267" y="5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ata2.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22A412A-ECBB-4FCA-AB17-145CD978D01D}" type="doc">
      <dgm:prSet loTypeId="urn:microsoft.com/office/officeart/2018/2/layout/IconLabelList" loCatId="icon" qsTypeId="urn:microsoft.com/office/officeart/2005/8/quickstyle/simple1" qsCatId="simple" csTypeId="urn:microsoft.com/office/officeart/2018/5/colors/Iconchunking_neutralbg_colorful5" csCatId="colorful" phldr="1"/>
      <dgm:spPr/>
      <dgm:t>
        <a:bodyPr/>
        <a:lstStyle/>
        <a:p>
          <a:endParaRPr lang="en-US"/>
        </a:p>
      </dgm:t>
    </dgm:pt>
    <dgm:pt modelId="{3984BA36-37AD-44FD-A98A-A2DFCB802D69}">
      <dgm:prSet/>
      <dgm:spPr/>
      <dgm:t>
        <a:bodyPr/>
        <a:lstStyle/>
        <a:p>
          <a:r>
            <a:rPr lang="en-GB"/>
            <a:t>Background and explanation of Royal Greenwich’s Community Innovation Grants (25 minutes)</a:t>
          </a:r>
          <a:endParaRPr lang="en-US"/>
        </a:p>
      </dgm:t>
    </dgm:pt>
    <dgm:pt modelId="{FDF50EA8-311D-466B-B543-64D9D502A66A}" type="parTrans" cxnId="{0388BF03-CB58-4CCB-BA9C-4076EBB89B45}">
      <dgm:prSet/>
      <dgm:spPr/>
      <dgm:t>
        <a:bodyPr/>
        <a:lstStyle/>
        <a:p>
          <a:endParaRPr lang="en-US"/>
        </a:p>
      </dgm:t>
    </dgm:pt>
    <dgm:pt modelId="{191B9B93-823B-4B64-A0ED-E642645DE2BD}" type="sibTrans" cxnId="{0388BF03-CB58-4CCB-BA9C-4076EBB89B45}">
      <dgm:prSet/>
      <dgm:spPr/>
      <dgm:t>
        <a:bodyPr/>
        <a:lstStyle/>
        <a:p>
          <a:endParaRPr lang="en-US"/>
        </a:p>
      </dgm:t>
    </dgm:pt>
    <dgm:pt modelId="{FD0CC925-FD60-4147-B5D1-C3ABD4254869}">
      <dgm:prSet/>
      <dgm:spPr/>
      <dgm:t>
        <a:bodyPr/>
        <a:lstStyle/>
        <a:p>
          <a:r>
            <a:rPr lang="en-GB"/>
            <a:t>Question and Answer session       (30 minutes)</a:t>
          </a:r>
          <a:endParaRPr lang="en-US"/>
        </a:p>
      </dgm:t>
    </dgm:pt>
    <dgm:pt modelId="{D2C638F4-064C-4415-A2BB-F227AE0F6E5A}" type="parTrans" cxnId="{7F0890A0-15B5-488E-97A4-7A2A723F5886}">
      <dgm:prSet/>
      <dgm:spPr/>
      <dgm:t>
        <a:bodyPr/>
        <a:lstStyle/>
        <a:p>
          <a:endParaRPr lang="en-US"/>
        </a:p>
      </dgm:t>
    </dgm:pt>
    <dgm:pt modelId="{54068685-6AFB-4C9C-BEFB-D0F20B0BCE76}" type="sibTrans" cxnId="{7F0890A0-15B5-488E-97A4-7A2A723F5886}">
      <dgm:prSet/>
      <dgm:spPr/>
      <dgm:t>
        <a:bodyPr/>
        <a:lstStyle/>
        <a:p>
          <a:endParaRPr lang="en-US"/>
        </a:p>
      </dgm:t>
    </dgm:pt>
    <dgm:pt modelId="{6409441D-2EA0-42DA-A317-49399EF6E05A}">
      <dgm:prSet/>
      <dgm:spPr/>
      <dgm:t>
        <a:bodyPr/>
        <a:lstStyle/>
        <a:p>
          <a:r>
            <a:rPr lang="en-GB"/>
            <a:t>Next steps (5 minutes)</a:t>
          </a:r>
          <a:endParaRPr lang="en-US"/>
        </a:p>
      </dgm:t>
    </dgm:pt>
    <dgm:pt modelId="{103409A9-4EF6-478B-AFF1-422C9D3224FE}" type="parTrans" cxnId="{F65E6AF6-C1BC-46F2-BCCF-B82657138E90}">
      <dgm:prSet/>
      <dgm:spPr/>
      <dgm:t>
        <a:bodyPr/>
        <a:lstStyle/>
        <a:p>
          <a:endParaRPr lang="en-US"/>
        </a:p>
      </dgm:t>
    </dgm:pt>
    <dgm:pt modelId="{723BDD12-506A-445C-8D3B-56E102241C7F}" type="sibTrans" cxnId="{F65E6AF6-C1BC-46F2-BCCF-B82657138E90}">
      <dgm:prSet/>
      <dgm:spPr/>
      <dgm:t>
        <a:bodyPr/>
        <a:lstStyle/>
        <a:p>
          <a:endParaRPr lang="en-US"/>
        </a:p>
      </dgm:t>
    </dgm:pt>
    <dgm:pt modelId="{357E7F1E-8523-4F1D-B6BE-70F14065209D}" type="pres">
      <dgm:prSet presAssocID="{222A412A-ECBB-4FCA-AB17-145CD978D01D}" presName="root" presStyleCnt="0">
        <dgm:presLayoutVars>
          <dgm:dir/>
          <dgm:resizeHandles val="exact"/>
        </dgm:presLayoutVars>
      </dgm:prSet>
      <dgm:spPr/>
    </dgm:pt>
    <dgm:pt modelId="{1E50A75A-6F0C-4152-A5AD-87C0A50080D7}" type="pres">
      <dgm:prSet presAssocID="{3984BA36-37AD-44FD-A98A-A2DFCB802D69}" presName="compNode" presStyleCnt="0"/>
      <dgm:spPr/>
    </dgm:pt>
    <dgm:pt modelId="{6FE81A5A-8D94-4005-A46F-A4238D5CACD0}" type="pres">
      <dgm:prSet presAssocID="{3984BA36-37AD-44FD-A98A-A2DFCB802D69}"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arker"/>
        </a:ext>
      </dgm:extLst>
    </dgm:pt>
    <dgm:pt modelId="{5F3DA74C-6200-41C0-A43A-5C726F9EF912}" type="pres">
      <dgm:prSet presAssocID="{3984BA36-37AD-44FD-A98A-A2DFCB802D69}" presName="spaceRect" presStyleCnt="0"/>
      <dgm:spPr/>
    </dgm:pt>
    <dgm:pt modelId="{5E5CF031-9994-4BBB-BDEE-44024734A611}" type="pres">
      <dgm:prSet presAssocID="{3984BA36-37AD-44FD-A98A-A2DFCB802D69}" presName="textRect" presStyleLbl="revTx" presStyleIdx="0" presStyleCnt="3">
        <dgm:presLayoutVars>
          <dgm:chMax val="1"/>
          <dgm:chPref val="1"/>
        </dgm:presLayoutVars>
      </dgm:prSet>
      <dgm:spPr/>
    </dgm:pt>
    <dgm:pt modelId="{3D961EF9-33A7-4944-BCE6-ADFCAFF5FDED}" type="pres">
      <dgm:prSet presAssocID="{191B9B93-823B-4B64-A0ED-E642645DE2BD}" presName="sibTrans" presStyleCnt="0"/>
      <dgm:spPr/>
    </dgm:pt>
    <dgm:pt modelId="{99014B3D-B020-4D0F-91CA-B1C5CC4E9B28}" type="pres">
      <dgm:prSet presAssocID="{FD0CC925-FD60-4147-B5D1-C3ABD4254869}" presName="compNode" presStyleCnt="0"/>
      <dgm:spPr/>
    </dgm:pt>
    <dgm:pt modelId="{DBD347F4-7547-4513-A60F-8115C5B665D6}" type="pres">
      <dgm:prSet presAssocID="{FD0CC925-FD60-4147-B5D1-C3ABD4254869}"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Question mark"/>
        </a:ext>
      </dgm:extLst>
    </dgm:pt>
    <dgm:pt modelId="{36717340-C940-40F1-AA04-FEE7D713ECDC}" type="pres">
      <dgm:prSet presAssocID="{FD0CC925-FD60-4147-B5D1-C3ABD4254869}" presName="spaceRect" presStyleCnt="0"/>
      <dgm:spPr/>
    </dgm:pt>
    <dgm:pt modelId="{1459489C-44B1-4A77-9BF0-FB9CB2393FD6}" type="pres">
      <dgm:prSet presAssocID="{FD0CC925-FD60-4147-B5D1-C3ABD4254869}" presName="textRect" presStyleLbl="revTx" presStyleIdx="1" presStyleCnt="3">
        <dgm:presLayoutVars>
          <dgm:chMax val="1"/>
          <dgm:chPref val="1"/>
        </dgm:presLayoutVars>
      </dgm:prSet>
      <dgm:spPr/>
    </dgm:pt>
    <dgm:pt modelId="{295F97EC-E5F1-4BA9-95C2-5C86CA73CDDE}" type="pres">
      <dgm:prSet presAssocID="{54068685-6AFB-4C9C-BEFB-D0F20B0BCE76}" presName="sibTrans" presStyleCnt="0"/>
      <dgm:spPr/>
    </dgm:pt>
    <dgm:pt modelId="{6014C03F-500F-4CA3-ADB8-E2065B385EC7}" type="pres">
      <dgm:prSet presAssocID="{6409441D-2EA0-42DA-A317-49399EF6E05A}" presName="compNode" presStyleCnt="0"/>
      <dgm:spPr/>
    </dgm:pt>
    <dgm:pt modelId="{7DCB41CB-4E59-4105-BF92-AB1531F23288}" type="pres">
      <dgm:prSet presAssocID="{6409441D-2EA0-42DA-A317-49399EF6E05A}"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Fast Forward with solid fill"/>
        </a:ext>
      </dgm:extLst>
    </dgm:pt>
    <dgm:pt modelId="{9B4AB6FB-5ACC-429E-B8EB-CCB8D091B570}" type="pres">
      <dgm:prSet presAssocID="{6409441D-2EA0-42DA-A317-49399EF6E05A}" presName="spaceRect" presStyleCnt="0"/>
      <dgm:spPr/>
    </dgm:pt>
    <dgm:pt modelId="{AF17C911-493B-4C74-8B6F-2C13DA8A5C56}" type="pres">
      <dgm:prSet presAssocID="{6409441D-2EA0-42DA-A317-49399EF6E05A}" presName="textRect" presStyleLbl="revTx" presStyleIdx="2" presStyleCnt="3">
        <dgm:presLayoutVars>
          <dgm:chMax val="1"/>
          <dgm:chPref val="1"/>
        </dgm:presLayoutVars>
      </dgm:prSet>
      <dgm:spPr/>
    </dgm:pt>
  </dgm:ptLst>
  <dgm:cxnLst>
    <dgm:cxn modelId="{0388BF03-CB58-4CCB-BA9C-4076EBB89B45}" srcId="{222A412A-ECBB-4FCA-AB17-145CD978D01D}" destId="{3984BA36-37AD-44FD-A98A-A2DFCB802D69}" srcOrd="0" destOrd="0" parTransId="{FDF50EA8-311D-466B-B543-64D9D502A66A}" sibTransId="{191B9B93-823B-4B64-A0ED-E642645DE2BD}"/>
    <dgm:cxn modelId="{3EE23808-7A86-49B5-839C-5C5C43E137BD}" type="presOf" srcId="{FD0CC925-FD60-4147-B5D1-C3ABD4254869}" destId="{1459489C-44B1-4A77-9BF0-FB9CB2393FD6}" srcOrd="0" destOrd="0" presId="urn:microsoft.com/office/officeart/2018/2/layout/IconLabelList"/>
    <dgm:cxn modelId="{9682EA30-5460-4D0B-B121-F7138CD22A04}" type="presOf" srcId="{222A412A-ECBB-4FCA-AB17-145CD978D01D}" destId="{357E7F1E-8523-4F1D-B6BE-70F14065209D}" srcOrd="0" destOrd="0" presId="urn:microsoft.com/office/officeart/2018/2/layout/IconLabelList"/>
    <dgm:cxn modelId="{5F0E3699-FB71-434B-A3F0-C7FEE76B2850}" type="presOf" srcId="{6409441D-2EA0-42DA-A317-49399EF6E05A}" destId="{AF17C911-493B-4C74-8B6F-2C13DA8A5C56}" srcOrd="0" destOrd="0" presId="urn:microsoft.com/office/officeart/2018/2/layout/IconLabelList"/>
    <dgm:cxn modelId="{7F0890A0-15B5-488E-97A4-7A2A723F5886}" srcId="{222A412A-ECBB-4FCA-AB17-145CD978D01D}" destId="{FD0CC925-FD60-4147-B5D1-C3ABD4254869}" srcOrd="1" destOrd="0" parTransId="{D2C638F4-064C-4415-A2BB-F227AE0F6E5A}" sibTransId="{54068685-6AFB-4C9C-BEFB-D0F20B0BCE76}"/>
    <dgm:cxn modelId="{BD2E6ED8-F1CF-4DFC-908D-56B4B8E8FC78}" type="presOf" srcId="{3984BA36-37AD-44FD-A98A-A2DFCB802D69}" destId="{5E5CF031-9994-4BBB-BDEE-44024734A611}" srcOrd="0" destOrd="0" presId="urn:microsoft.com/office/officeart/2018/2/layout/IconLabelList"/>
    <dgm:cxn modelId="{F65E6AF6-C1BC-46F2-BCCF-B82657138E90}" srcId="{222A412A-ECBB-4FCA-AB17-145CD978D01D}" destId="{6409441D-2EA0-42DA-A317-49399EF6E05A}" srcOrd="2" destOrd="0" parTransId="{103409A9-4EF6-478B-AFF1-422C9D3224FE}" sibTransId="{723BDD12-506A-445C-8D3B-56E102241C7F}"/>
    <dgm:cxn modelId="{261139AE-2287-4F09-A351-45304AB126FA}" type="presParOf" srcId="{357E7F1E-8523-4F1D-B6BE-70F14065209D}" destId="{1E50A75A-6F0C-4152-A5AD-87C0A50080D7}" srcOrd="0" destOrd="0" presId="urn:microsoft.com/office/officeart/2018/2/layout/IconLabelList"/>
    <dgm:cxn modelId="{197E15F9-583A-49CC-9051-6B4CA8356596}" type="presParOf" srcId="{1E50A75A-6F0C-4152-A5AD-87C0A50080D7}" destId="{6FE81A5A-8D94-4005-A46F-A4238D5CACD0}" srcOrd="0" destOrd="0" presId="urn:microsoft.com/office/officeart/2018/2/layout/IconLabelList"/>
    <dgm:cxn modelId="{4EBC0C57-915B-4759-B982-C47F794EF7F3}" type="presParOf" srcId="{1E50A75A-6F0C-4152-A5AD-87C0A50080D7}" destId="{5F3DA74C-6200-41C0-A43A-5C726F9EF912}" srcOrd="1" destOrd="0" presId="urn:microsoft.com/office/officeart/2018/2/layout/IconLabelList"/>
    <dgm:cxn modelId="{E39F3EF7-48EB-460A-9320-5620863A360A}" type="presParOf" srcId="{1E50A75A-6F0C-4152-A5AD-87C0A50080D7}" destId="{5E5CF031-9994-4BBB-BDEE-44024734A611}" srcOrd="2" destOrd="0" presId="urn:microsoft.com/office/officeart/2018/2/layout/IconLabelList"/>
    <dgm:cxn modelId="{4E1F3061-1C45-4973-AF56-AB458523E83F}" type="presParOf" srcId="{357E7F1E-8523-4F1D-B6BE-70F14065209D}" destId="{3D961EF9-33A7-4944-BCE6-ADFCAFF5FDED}" srcOrd="1" destOrd="0" presId="urn:microsoft.com/office/officeart/2018/2/layout/IconLabelList"/>
    <dgm:cxn modelId="{321DFD81-D887-459B-8CB3-9E44EBADE6AB}" type="presParOf" srcId="{357E7F1E-8523-4F1D-B6BE-70F14065209D}" destId="{99014B3D-B020-4D0F-91CA-B1C5CC4E9B28}" srcOrd="2" destOrd="0" presId="urn:microsoft.com/office/officeart/2018/2/layout/IconLabelList"/>
    <dgm:cxn modelId="{29A6CA43-74CA-4FF7-910A-6C4F6A80054E}" type="presParOf" srcId="{99014B3D-B020-4D0F-91CA-B1C5CC4E9B28}" destId="{DBD347F4-7547-4513-A60F-8115C5B665D6}" srcOrd="0" destOrd="0" presId="urn:microsoft.com/office/officeart/2018/2/layout/IconLabelList"/>
    <dgm:cxn modelId="{BF1A73A9-05F8-4516-93ED-4EBCD6573701}" type="presParOf" srcId="{99014B3D-B020-4D0F-91CA-B1C5CC4E9B28}" destId="{36717340-C940-40F1-AA04-FEE7D713ECDC}" srcOrd="1" destOrd="0" presId="urn:microsoft.com/office/officeart/2018/2/layout/IconLabelList"/>
    <dgm:cxn modelId="{447EE5C1-CE64-44D8-9B3E-24D367A847CE}" type="presParOf" srcId="{99014B3D-B020-4D0F-91CA-B1C5CC4E9B28}" destId="{1459489C-44B1-4A77-9BF0-FB9CB2393FD6}" srcOrd="2" destOrd="0" presId="urn:microsoft.com/office/officeart/2018/2/layout/IconLabelList"/>
    <dgm:cxn modelId="{2126D09F-8EC3-4465-9FBC-14D065927CC3}" type="presParOf" srcId="{357E7F1E-8523-4F1D-B6BE-70F14065209D}" destId="{295F97EC-E5F1-4BA9-95C2-5C86CA73CDDE}" srcOrd="3" destOrd="0" presId="urn:microsoft.com/office/officeart/2018/2/layout/IconLabelList"/>
    <dgm:cxn modelId="{D5A841AD-237E-4AA0-B370-020C26CE0067}" type="presParOf" srcId="{357E7F1E-8523-4F1D-B6BE-70F14065209D}" destId="{6014C03F-500F-4CA3-ADB8-E2065B385EC7}" srcOrd="4" destOrd="0" presId="urn:microsoft.com/office/officeart/2018/2/layout/IconLabelList"/>
    <dgm:cxn modelId="{C105489A-8514-4ED5-AEB7-3452B8214B72}" type="presParOf" srcId="{6014C03F-500F-4CA3-ADB8-E2065B385EC7}" destId="{7DCB41CB-4E59-4105-BF92-AB1531F23288}" srcOrd="0" destOrd="0" presId="urn:microsoft.com/office/officeart/2018/2/layout/IconLabelList"/>
    <dgm:cxn modelId="{764CB800-859E-4C88-A880-64E5BB88D149}" type="presParOf" srcId="{6014C03F-500F-4CA3-ADB8-E2065B385EC7}" destId="{9B4AB6FB-5ACC-429E-B8EB-CCB8D091B570}" srcOrd="1" destOrd="0" presId="urn:microsoft.com/office/officeart/2018/2/layout/IconLabelList"/>
    <dgm:cxn modelId="{7CD4066C-2403-4E8D-ADE6-D29DC0DF1E8A}" type="presParOf" srcId="{6014C03F-500F-4CA3-ADB8-E2065B385EC7}" destId="{AF17C911-493B-4C74-8B6F-2C13DA8A5C56}"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38B4514-C1A2-4062-BF23-0850C135E624}"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428A0AE4-4787-47B1-ADA2-EB0B74592338}">
      <dgm:prSet/>
      <dgm:spPr/>
      <dgm:t>
        <a:bodyPr/>
        <a:lstStyle/>
        <a:p>
          <a:pPr>
            <a:defRPr cap="all"/>
          </a:pPr>
          <a:r>
            <a:rPr lang="en-GB" b="1" dirty="0"/>
            <a:t>Further Q&amp;A sessions </a:t>
          </a:r>
          <a:endParaRPr lang="en-US" dirty="0"/>
        </a:p>
      </dgm:t>
    </dgm:pt>
    <dgm:pt modelId="{CFBC61F4-87D7-4954-9288-7FF734DEE754}" type="parTrans" cxnId="{453DB308-96D6-4338-9CBB-1E6F9C1DBEE1}">
      <dgm:prSet/>
      <dgm:spPr/>
      <dgm:t>
        <a:bodyPr/>
        <a:lstStyle/>
        <a:p>
          <a:endParaRPr lang="en-US"/>
        </a:p>
      </dgm:t>
    </dgm:pt>
    <dgm:pt modelId="{6EB15AD5-68B6-4139-A541-0E2ECFB5579B}" type="sibTrans" cxnId="{453DB308-96D6-4338-9CBB-1E6F9C1DBEE1}">
      <dgm:prSet/>
      <dgm:spPr/>
      <dgm:t>
        <a:bodyPr/>
        <a:lstStyle/>
        <a:p>
          <a:endParaRPr lang="en-US"/>
        </a:p>
      </dgm:t>
    </dgm:pt>
    <dgm:pt modelId="{093737BE-2F07-4A92-8D9B-113F3A03E26B}">
      <dgm:prSet/>
      <dgm:spPr/>
      <dgm:t>
        <a:bodyPr/>
        <a:lstStyle/>
        <a:p>
          <a:pPr>
            <a:defRPr cap="all"/>
          </a:pPr>
          <a:r>
            <a:rPr lang="en-GB" b="1"/>
            <a:t>Applications close: </a:t>
          </a:r>
          <a:r>
            <a:rPr lang="en-GB"/>
            <a:t>Monday 21</a:t>
          </a:r>
          <a:r>
            <a:rPr lang="en-GB" baseline="30000"/>
            <a:t>st</a:t>
          </a:r>
          <a:r>
            <a:rPr lang="en-GB"/>
            <a:t> February (midnight)</a:t>
          </a:r>
          <a:endParaRPr lang="en-US"/>
        </a:p>
      </dgm:t>
    </dgm:pt>
    <dgm:pt modelId="{563E8E60-E67E-4334-900D-DE1BF261A2D5}" type="parTrans" cxnId="{81842CCF-E683-448C-833E-5A7A99286EBD}">
      <dgm:prSet/>
      <dgm:spPr/>
      <dgm:t>
        <a:bodyPr/>
        <a:lstStyle/>
        <a:p>
          <a:endParaRPr lang="en-US"/>
        </a:p>
      </dgm:t>
    </dgm:pt>
    <dgm:pt modelId="{E9785A96-1D82-4774-9375-CC3413E8E97D}" type="sibTrans" cxnId="{81842CCF-E683-448C-833E-5A7A99286EBD}">
      <dgm:prSet/>
      <dgm:spPr/>
      <dgm:t>
        <a:bodyPr/>
        <a:lstStyle/>
        <a:p>
          <a:endParaRPr lang="en-US"/>
        </a:p>
      </dgm:t>
    </dgm:pt>
    <dgm:pt modelId="{4F2B0575-CA91-44B5-A83D-3D8CC24080D8}">
      <dgm:prSet/>
      <dgm:spPr/>
      <dgm:t>
        <a:bodyPr/>
        <a:lstStyle/>
        <a:p>
          <a:pPr>
            <a:defRPr cap="all"/>
          </a:pPr>
          <a:r>
            <a:rPr lang="en-GB" b="1"/>
            <a:t>Announcements</a:t>
          </a:r>
          <a:r>
            <a:rPr lang="en-GB"/>
            <a:t>: week of the 14</a:t>
          </a:r>
          <a:r>
            <a:rPr lang="en-GB" baseline="30000"/>
            <a:t>th</a:t>
          </a:r>
          <a:r>
            <a:rPr lang="en-GB"/>
            <a:t> march</a:t>
          </a:r>
          <a:endParaRPr lang="en-US"/>
        </a:p>
      </dgm:t>
    </dgm:pt>
    <dgm:pt modelId="{B1E1283A-EB86-4656-BF89-6A71653B2D81}" type="parTrans" cxnId="{9A9B7209-AC95-4897-942F-9D4217CD3048}">
      <dgm:prSet/>
      <dgm:spPr/>
      <dgm:t>
        <a:bodyPr/>
        <a:lstStyle/>
        <a:p>
          <a:endParaRPr lang="en-US"/>
        </a:p>
      </dgm:t>
    </dgm:pt>
    <dgm:pt modelId="{3D7F2D87-F8D4-4D60-A491-66118D50F6A0}" type="sibTrans" cxnId="{9A9B7209-AC95-4897-942F-9D4217CD3048}">
      <dgm:prSet/>
      <dgm:spPr/>
      <dgm:t>
        <a:bodyPr/>
        <a:lstStyle/>
        <a:p>
          <a:endParaRPr lang="en-US"/>
        </a:p>
      </dgm:t>
    </dgm:pt>
    <dgm:pt modelId="{3DB52098-12DF-4C4E-8F70-CEDA88C5443F}">
      <dgm:prSet/>
      <dgm:spPr/>
      <dgm:t>
        <a:bodyPr/>
        <a:lstStyle/>
        <a:p>
          <a:pPr>
            <a:defRPr cap="all"/>
          </a:pPr>
          <a:r>
            <a:rPr lang="en-GB" b="1"/>
            <a:t>Payment: </a:t>
          </a:r>
          <a:r>
            <a:rPr lang="en-GB"/>
            <a:t>Mid/end of April</a:t>
          </a:r>
          <a:endParaRPr lang="en-US"/>
        </a:p>
      </dgm:t>
    </dgm:pt>
    <dgm:pt modelId="{CBBC2327-5639-4F95-85B9-6BA78FED8443}" type="parTrans" cxnId="{650A8BEE-0861-40C8-B435-535C854B3C91}">
      <dgm:prSet/>
      <dgm:spPr/>
      <dgm:t>
        <a:bodyPr/>
        <a:lstStyle/>
        <a:p>
          <a:endParaRPr lang="en-US"/>
        </a:p>
      </dgm:t>
    </dgm:pt>
    <dgm:pt modelId="{A9427384-008E-4061-BF97-5A4550D55FE0}" type="sibTrans" cxnId="{650A8BEE-0861-40C8-B435-535C854B3C91}">
      <dgm:prSet/>
      <dgm:spPr/>
      <dgm:t>
        <a:bodyPr/>
        <a:lstStyle/>
        <a:p>
          <a:endParaRPr lang="en-US"/>
        </a:p>
      </dgm:t>
    </dgm:pt>
    <dgm:pt modelId="{F2CF984B-023A-4E83-B7B9-1714BB77EFCC}" type="pres">
      <dgm:prSet presAssocID="{938B4514-C1A2-4062-BF23-0850C135E624}" presName="root" presStyleCnt="0">
        <dgm:presLayoutVars>
          <dgm:dir/>
          <dgm:resizeHandles val="exact"/>
        </dgm:presLayoutVars>
      </dgm:prSet>
      <dgm:spPr/>
    </dgm:pt>
    <dgm:pt modelId="{45A05F14-6B74-4E1B-88EA-153E31B06C60}" type="pres">
      <dgm:prSet presAssocID="{428A0AE4-4787-47B1-ADA2-EB0B74592338}" presName="compNode" presStyleCnt="0"/>
      <dgm:spPr/>
    </dgm:pt>
    <dgm:pt modelId="{9B25AA84-D423-48BE-88DC-C0D0289818AF}" type="pres">
      <dgm:prSet presAssocID="{428A0AE4-4787-47B1-ADA2-EB0B74592338}" presName="iconBgRect" presStyleLbl="bgShp" presStyleIdx="0" presStyleCnt="4"/>
      <dgm:spPr/>
    </dgm:pt>
    <dgm:pt modelId="{C4329BE6-D8C3-4827-ABE9-0290D9EBCA3B}" type="pres">
      <dgm:prSet presAssocID="{428A0AE4-4787-47B1-ADA2-EB0B74592338}"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Questions outline"/>
        </a:ext>
      </dgm:extLst>
    </dgm:pt>
    <dgm:pt modelId="{0268F102-7D6F-4CFC-883F-D5D3313AC403}" type="pres">
      <dgm:prSet presAssocID="{428A0AE4-4787-47B1-ADA2-EB0B74592338}" presName="spaceRect" presStyleCnt="0"/>
      <dgm:spPr/>
    </dgm:pt>
    <dgm:pt modelId="{06AAA144-9849-4E41-A881-49A904EDB102}" type="pres">
      <dgm:prSet presAssocID="{428A0AE4-4787-47B1-ADA2-EB0B74592338}" presName="textRect" presStyleLbl="revTx" presStyleIdx="0" presStyleCnt="4">
        <dgm:presLayoutVars>
          <dgm:chMax val="1"/>
          <dgm:chPref val="1"/>
        </dgm:presLayoutVars>
      </dgm:prSet>
      <dgm:spPr/>
    </dgm:pt>
    <dgm:pt modelId="{89C977C5-FAB6-42F1-B5EA-1C2C24CEA1C0}" type="pres">
      <dgm:prSet presAssocID="{6EB15AD5-68B6-4139-A541-0E2ECFB5579B}" presName="sibTrans" presStyleCnt="0"/>
      <dgm:spPr/>
    </dgm:pt>
    <dgm:pt modelId="{06E38502-AB2D-48FB-BBF7-7B66308CCAEF}" type="pres">
      <dgm:prSet presAssocID="{093737BE-2F07-4A92-8D9B-113F3A03E26B}" presName="compNode" presStyleCnt="0"/>
      <dgm:spPr/>
    </dgm:pt>
    <dgm:pt modelId="{614C50D7-7EAB-4558-9E6D-66F5F02DC51A}" type="pres">
      <dgm:prSet presAssocID="{093737BE-2F07-4A92-8D9B-113F3A03E26B}" presName="iconBgRect" presStyleLbl="bgShp" presStyleIdx="1" presStyleCnt="4"/>
      <dgm:spPr/>
    </dgm:pt>
    <dgm:pt modelId="{0B51A297-D84D-4F6D-A183-01EDC2ADE404}" type="pres">
      <dgm:prSet presAssocID="{093737BE-2F07-4A92-8D9B-113F3A03E26B}"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oon and stars"/>
        </a:ext>
      </dgm:extLst>
    </dgm:pt>
    <dgm:pt modelId="{008BCDA1-166D-4CB7-954A-099FF726A8D5}" type="pres">
      <dgm:prSet presAssocID="{093737BE-2F07-4A92-8D9B-113F3A03E26B}" presName="spaceRect" presStyleCnt="0"/>
      <dgm:spPr/>
    </dgm:pt>
    <dgm:pt modelId="{E26C4C32-F66F-456C-9344-5EC93D270CE2}" type="pres">
      <dgm:prSet presAssocID="{093737BE-2F07-4A92-8D9B-113F3A03E26B}" presName="textRect" presStyleLbl="revTx" presStyleIdx="1" presStyleCnt="4">
        <dgm:presLayoutVars>
          <dgm:chMax val="1"/>
          <dgm:chPref val="1"/>
        </dgm:presLayoutVars>
      </dgm:prSet>
      <dgm:spPr/>
    </dgm:pt>
    <dgm:pt modelId="{C4EBFD84-6FCF-4224-89DD-42C28737FAE1}" type="pres">
      <dgm:prSet presAssocID="{E9785A96-1D82-4774-9375-CC3413E8E97D}" presName="sibTrans" presStyleCnt="0"/>
      <dgm:spPr/>
    </dgm:pt>
    <dgm:pt modelId="{B6BE2AB1-077C-4959-B4E1-59351DA7C069}" type="pres">
      <dgm:prSet presAssocID="{4F2B0575-CA91-44B5-A83D-3D8CC24080D8}" presName="compNode" presStyleCnt="0"/>
      <dgm:spPr/>
    </dgm:pt>
    <dgm:pt modelId="{A7926CC5-0402-4B98-BD86-CF4C352010B2}" type="pres">
      <dgm:prSet presAssocID="{4F2B0575-CA91-44B5-A83D-3D8CC24080D8}" presName="iconBgRect" presStyleLbl="bgShp" presStyleIdx="2" presStyleCnt="4"/>
      <dgm:spPr/>
    </dgm:pt>
    <dgm:pt modelId="{66816CBF-4518-4D6A-863B-2965BADA57AD}" type="pres">
      <dgm:prSet presAssocID="{4F2B0575-CA91-44B5-A83D-3D8CC24080D8}"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egaphone"/>
        </a:ext>
      </dgm:extLst>
    </dgm:pt>
    <dgm:pt modelId="{0D726DE7-FE21-4E4F-BAD0-D15517F5134F}" type="pres">
      <dgm:prSet presAssocID="{4F2B0575-CA91-44B5-A83D-3D8CC24080D8}" presName="spaceRect" presStyleCnt="0"/>
      <dgm:spPr/>
    </dgm:pt>
    <dgm:pt modelId="{6714C1F7-05E7-448C-B93C-DA32548C8889}" type="pres">
      <dgm:prSet presAssocID="{4F2B0575-CA91-44B5-A83D-3D8CC24080D8}" presName="textRect" presStyleLbl="revTx" presStyleIdx="2" presStyleCnt="4">
        <dgm:presLayoutVars>
          <dgm:chMax val="1"/>
          <dgm:chPref val="1"/>
        </dgm:presLayoutVars>
      </dgm:prSet>
      <dgm:spPr/>
    </dgm:pt>
    <dgm:pt modelId="{9DB4E12C-FA51-4C6C-A583-0C15C61341CD}" type="pres">
      <dgm:prSet presAssocID="{3D7F2D87-F8D4-4D60-A491-66118D50F6A0}" presName="sibTrans" presStyleCnt="0"/>
      <dgm:spPr/>
    </dgm:pt>
    <dgm:pt modelId="{C6E4FCE8-8F63-4169-91BB-2D495E156131}" type="pres">
      <dgm:prSet presAssocID="{3DB52098-12DF-4C4E-8F70-CEDA88C5443F}" presName="compNode" presStyleCnt="0"/>
      <dgm:spPr/>
    </dgm:pt>
    <dgm:pt modelId="{6D31F9A3-7860-416B-8CC6-22A9BCA9A1F4}" type="pres">
      <dgm:prSet presAssocID="{3DB52098-12DF-4C4E-8F70-CEDA88C5443F}" presName="iconBgRect" presStyleLbl="bgShp" presStyleIdx="3" presStyleCnt="4"/>
      <dgm:spPr/>
    </dgm:pt>
    <dgm:pt modelId="{3658B476-E612-46A2-907F-56BFDB536644}" type="pres">
      <dgm:prSet presAssocID="{3DB52098-12DF-4C4E-8F70-CEDA88C5443F}"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a:noFill/>
        </a:ln>
      </dgm:spPr>
      <dgm:extLst>
        <a:ext uri="{E40237B7-FDA0-4F09-8148-C483321AD2D9}">
          <dgm14:cNvPr xmlns:dgm14="http://schemas.microsoft.com/office/drawing/2010/diagram" id="0" name="" descr="Pound with solid fill"/>
        </a:ext>
      </dgm:extLst>
    </dgm:pt>
    <dgm:pt modelId="{209ACD2F-159D-4C60-8151-508B4E648917}" type="pres">
      <dgm:prSet presAssocID="{3DB52098-12DF-4C4E-8F70-CEDA88C5443F}" presName="spaceRect" presStyleCnt="0"/>
      <dgm:spPr/>
    </dgm:pt>
    <dgm:pt modelId="{BA70143E-D083-4C71-9484-4FCD9DFFAA95}" type="pres">
      <dgm:prSet presAssocID="{3DB52098-12DF-4C4E-8F70-CEDA88C5443F}" presName="textRect" presStyleLbl="revTx" presStyleIdx="3" presStyleCnt="4">
        <dgm:presLayoutVars>
          <dgm:chMax val="1"/>
          <dgm:chPref val="1"/>
        </dgm:presLayoutVars>
      </dgm:prSet>
      <dgm:spPr/>
    </dgm:pt>
  </dgm:ptLst>
  <dgm:cxnLst>
    <dgm:cxn modelId="{453DB308-96D6-4338-9CBB-1E6F9C1DBEE1}" srcId="{938B4514-C1A2-4062-BF23-0850C135E624}" destId="{428A0AE4-4787-47B1-ADA2-EB0B74592338}" srcOrd="0" destOrd="0" parTransId="{CFBC61F4-87D7-4954-9288-7FF734DEE754}" sibTransId="{6EB15AD5-68B6-4139-A541-0E2ECFB5579B}"/>
    <dgm:cxn modelId="{9A9B7209-AC95-4897-942F-9D4217CD3048}" srcId="{938B4514-C1A2-4062-BF23-0850C135E624}" destId="{4F2B0575-CA91-44B5-A83D-3D8CC24080D8}" srcOrd="2" destOrd="0" parTransId="{B1E1283A-EB86-4656-BF89-6A71653B2D81}" sibTransId="{3D7F2D87-F8D4-4D60-A491-66118D50F6A0}"/>
    <dgm:cxn modelId="{D6253F59-CAAA-466E-B761-2E22B4FEE796}" type="presOf" srcId="{3DB52098-12DF-4C4E-8F70-CEDA88C5443F}" destId="{BA70143E-D083-4C71-9484-4FCD9DFFAA95}" srcOrd="0" destOrd="0" presId="urn:microsoft.com/office/officeart/2018/5/layout/IconCircleLabelList"/>
    <dgm:cxn modelId="{6528E77A-5573-453E-BF4B-18AFD9759DAF}" type="presOf" srcId="{938B4514-C1A2-4062-BF23-0850C135E624}" destId="{F2CF984B-023A-4E83-B7B9-1714BB77EFCC}" srcOrd="0" destOrd="0" presId="urn:microsoft.com/office/officeart/2018/5/layout/IconCircleLabelList"/>
    <dgm:cxn modelId="{E4A2A195-7877-47E7-9CE0-A139C96919A7}" type="presOf" srcId="{428A0AE4-4787-47B1-ADA2-EB0B74592338}" destId="{06AAA144-9849-4E41-A881-49A904EDB102}" srcOrd="0" destOrd="0" presId="urn:microsoft.com/office/officeart/2018/5/layout/IconCircleLabelList"/>
    <dgm:cxn modelId="{A63F32B8-7534-4BA3-B8C0-765829CD4B34}" type="presOf" srcId="{093737BE-2F07-4A92-8D9B-113F3A03E26B}" destId="{E26C4C32-F66F-456C-9344-5EC93D270CE2}" srcOrd="0" destOrd="0" presId="urn:microsoft.com/office/officeart/2018/5/layout/IconCircleLabelList"/>
    <dgm:cxn modelId="{F0D3C6C4-763D-4704-8001-A54380798183}" type="presOf" srcId="{4F2B0575-CA91-44B5-A83D-3D8CC24080D8}" destId="{6714C1F7-05E7-448C-B93C-DA32548C8889}" srcOrd="0" destOrd="0" presId="urn:microsoft.com/office/officeart/2018/5/layout/IconCircleLabelList"/>
    <dgm:cxn modelId="{81842CCF-E683-448C-833E-5A7A99286EBD}" srcId="{938B4514-C1A2-4062-BF23-0850C135E624}" destId="{093737BE-2F07-4A92-8D9B-113F3A03E26B}" srcOrd="1" destOrd="0" parTransId="{563E8E60-E67E-4334-900D-DE1BF261A2D5}" sibTransId="{E9785A96-1D82-4774-9375-CC3413E8E97D}"/>
    <dgm:cxn modelId="{650A8BEE-0861-40C8-B435-535C854B3C91}" srcId="{938B4514-C1A2-4062-BF23-0850C135E624}" destId="{3DB52098-12DF-4C4E-8F70-CEDA88C5443F}" srcOrd="3" destOrd="0" parTransId="{CBBC2327-5639-4F95-85B9-6BA78FED8443}" sibTransId="{A9427384-008E-4061-BF97-5A4550D55FE0}"/>
    <dgm:cxn modelId="{87FFB24D-915E-4C84-8CAC-3CCC9DB1C360}" type="presParOf" srcId="{F2CF984B-023A-4E83-B7B9-1714BB77EFCC}" destId="{45A05F14-6B74-4E1B-88EA-153E31B06C60}" srcOrd="0" destOrd="0" presId="urn:microsoft.com/office/officeart/2018/5/layout/IconCircleLabelList"/>
    <dgm:cxn modelId="{B246971A-BE86-413B-BEF3-4C595E34DD35}" type="presParOf" srcId="{45A05F14-6B74-4E1B-88EA-153E31B06C60}" destId="{9B25AA84-D423-48BE-88DC-C0D0289818AF}" srcOrd="0" destOrd="0" presId="urn:microsoft.com/office/officeart/2018/5/layout/IconCircleLabelList"/>
    <dgm:cxn modelId="{A8F5B878-FBCA-4431-AFCB-2B0C85549F67}" type="presParOf" srcId="{45A05F14-6B74-4E1B-88EA-153E31B06C60}" destId="{C4329BE6-D8C3-4827-ABE9-0290D9EBCA3B}" srcOrd="1" destOrd="0" presId="urn:microsoft.com/office/officeart/2018/5/layout/IconCircleLabelList"/>
    <dgm:cxn modelId="{C3C3F9D4-0160-45FA-981A-E24BF48772FD}" type="presParOf" srcId="{45A05F14-6B74-4E1B-88EA-153E31B06C60}" destId="{0268F102-7D6F-4CFC-883F-D5D3313AC403}" srcOrd="2" destOrd="0" presId="urn:microsoft.com/office/officeart/2018/5/layout/IconCircleLabelList"/>
    <dgm:cxn modelId="{B246EA5B-29A6-45FE-BDCB-D9192075B156}" type="presParOf" srcId="{45A05F14-6B74-4E1B-88EA-153E31B06C60}" destId="{06AAA144-9849-4E41-A881-49A904EDB102}" srcOrd="3" destOrd="0" presId="urn:microsoft.com/office/officeart/2018/5/layout/IconCircleLabelList"/>
    <dgm:cxn modelId="{DD46305A-8EA0-4461-B7E2-CB0F2958E91F}" type="presParOf" srcId="{F2CF984B-023A-4E83-B7B9-1714BB77EFCC}" destId="{89C977C5-FAB6-42F1-B5EA-1C2C24CEA1C0}" srcOrd="1" destOrd="0" presId="urn:microsoft.com/office/officeart/2018/5/layout/IconCircleLabelList"/>
    <dgm:cxn modelId="{352FEF89-53CF-45F3-97C3-E041841BB980}" type="presParOf" srcId="{F2CF984B-023A-4E83-B7B9-1714BB77EFCC}" destId="{06E38502-AB2D-48FB-BBF7-7B66308CCAEF}" srcOrd="2" destOrd="0" presId="urn:microsoft.com/office/officeart/2018/5/layout/IconCircleLabelList"/>
    <dgm:cxn modelId="{BFFEF6DE-0BFA-41CA-8A71-1B83D11165A9}" type="presParOf" srcId="{06E38502-AB2D-48FB-BBF7-7B66308CCAEF}" destId="{614C50D7-7EAB-4558-9E6D-66F5F02DC51A}" srcOrd="0" destOrd="0" presId="urn:microsoft.com/office/officeart/2018/5/layout/IconCircleLabelList"/>
    <dgm:cxn modelId="{35FDD7A2-31CA-4096-9D17-CB531491E151}" type="presParOf" srcId="{06E38502-AB2D-48FB-BBF7-7B66308CCAEF}" destId="{0B51A297-D84D-4F6D-A183-01EDC2ADE404}" srcOrd="1" destOrd="0" presId="urn:microsoft.com/office/officeart/2018/5/layout/IconCircleLabelList"/>
    <dgm:cxn modelId="{AA519283-7135-443C-8B6C-94480024EC2C}" type="presParOf" srcId="{06E38502-AB2D-48FB-BBF7-7B66308CCAEF}" destId="{008BCDA1-166D-4CB7-954A-099FF726A8D5}" srcOrd="2" destOrd="0" presId="urn:microsoft.com/office/officeart/2018/5/layout/IconCircleLabelList"/>
    <dgm:cxn modelId="{55B4E1A8-39C4-4A9F-9A85-722A8219477F}" type="presParOf" srcId="{06E38502-AB2D-48FB-BBF7-7B66308CCAEF}" destId="{E26C4C32-F66F-456C-9344-5EC93D270CE2}" srcOrd="3" destOrd="0" presId="urn:microsoft.com/office/officeart/2018/5/layout/IconCircleLabelList"/>
    <dgm:cxn modelId="{3D22B5D6-3748-46C7-8E97-A3F006F3C00E}" type="presParOf" srcId="{F2CF984B-023A-4E83-B7B9-1714BB77EFCC}" destId="{C4EBFD84-6FCF-4224-89DD-42C28737FAE1}" srcOrd="3" destOrd="0" presId="urn:microsoft.com/office/officeart/2018/5/layout/IconCircleLabelList"/>
    <dgm:cxn modelId="{80F60689-CCE1-4A9A-B1F2-496DE921B2CE}" type="presParOf" srcId="{F2CF984B-023A-4E83-B7B9-1714BB77EFCC}" destId="{B6BE2AB1-077C-4959-B4E1-59351DA7C069}" srcOrd="4" destOrd="0" presId="urn:microsoft.com/office/officeart/2018/5/layout/IconCircleLabelList"/>
    <dgm:cxn modelId="{C95293D5-A88F-4E4B-9195-C57F003F646F}" type="presParOf" srcId="{B6BE2AB1-077C-4959-B4E1-59351DA7C069}" destId="{A7926CC5-0402-4B98-BD86-CF4C352010B2}" srcOrd="0" destOrd="0" presId="urn:microsoft.com/office/officeart/2018/5/layout/IconCircleLabelList"/>
    <dgm:cxn modelId="{685B53D2-34A4-40B0-9343-3EBE672CF103}" type="presParOf" srcId="{B6BE2AB1-077C-4959-B4E1-59351DA7C069}" destId="{66816CBF-4518-4D6A-863B-2965BADA57AD}" srcOrd="1" destOrd="0" presId="urn:microsoft.com/office/officeart/2018/5/layout/IconCircleLabelList"/>
    <dgm:cxn modelId="{BA0EF2D5-3DCC-45CE-B295-FD4702C25F9B}" type="presParOf" srcId="{B6BE2AB1-077C-4959-B4E1-59351DA7C069}" destId="{0D726DE7-FE21-4E4F-BAD0-D15517F5134F}" srcOrd="2" destOrd="0" presId="urn:microsoft.com/office/officeart/2018/5/layout/IconCircleLabelList"/>
    <dgm:cxn modelId="{9EB255A8-39C9-4F07-876B-6B5F441F04F8}" type="presParOf" srcId="{B6BE2AB1-077C-4959-B4E1-59351DA7C069}" destId="{6714C1F7-05E7-448C-B93C-DA32548C8889}" srcOrd="3" destOrd="0" presId="urn:microsoft.com/office/officeart/2018/5/layout/IconCircleLabelList"/>
    <dgm:cxn modelId="{EEBBEB6A-BACD-4A9A-A9B4-9D0603EB4423}" type="presParOf" srcId="{F2CF984B-023A-4E83-B7B9-1714BB77EFCC}" destId="{9DB4E12C-FA51-4C6C-A583-0C15C61341CD}" srcOrd="5" destOrd="0" presId="urn:microsoft.com/office/officeart/2018/5/layout/IconCircleLabelList"/>
    <dgm:cxn modelId="{F266D3DB-B90F-4652-8793-82689E03D0C3}" type="presParOf" srcId="{F2CF984B-023A-4E83-B7B9-1714BB77EFCC}" destId="{C6E4FCE8-8F63-4169-91BB-2D495E156131}" srcOrd="6" destOrd="0" presId="urn:microsoft.com/office/officeart/2018/5/layout/IconCircleLabelList"/>
    <dgm:cxn modelId="{D05CF471-F35F-4425-B075-259822922DFC}" type="presParOf" srcId="{C6E4FCE8-8F63-4169-91BB-2D495E156131}" destId="{6D31F9A3-7860-416B-8CC6-22A9BCA9A1F4}" srcOrd="0" destOrd="0" presId="urn:microsoft.com/office/officeart/2018/5/layout/IconCircleLabelList"/>
    <dgm:cxn modelId="{7552D071-0898-4EB0-A8DA-CDBA8D74D018}" type="presParOf" srcId="{C6E4FCE8-8F63-4169-91BB-2D495E156131}" destId="{3658B476-E612-46A2-907F-56BFDB536644}" srcOrd="1" destOrd="0" presId="urn:microsoft.com/office/officeart/2018/5/layout/IconCircleLabelList"/>
    <dgm:cxn modelId="{DF5042D4-886B-4AE7-B30F-8C8D0AAE635C}" type="presParOf" srcId="{C6E4FCE8-8F63-4169-91BB-2D495E156131}" destId="{209ACD2F-159D-4C60-8151-508B4E648917}" srcOrd="2" destOrd="0" presId="urn:microsoft.com/office/officeart/2018/5/layout/IconCircleLabelList"/>
    <dgm:cxn modelId="{24126CA8-C94E-4DD9-80F4-70933A6B0BD0}" type="presParOf" srcId="{C6E4FCE8-8F63-4169-91BB-2D495E156131}" destId="{BA70143E-D083-4C71-9484-4FCD9DFFAA95}" srcOrd="3" destOrd="0" presId="urn:microsoft.com/office/officeart/2018/5/layout/IconCircleLabel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E81A5A-8D94-4005-A46F-A4238D5CACD0}">
      <dsp:nvSpPr>
        <dsp:cNvPr id="0" name=""/>
        <dsp:cNvSpPr/>
      </dsp:nvSpPr>
      <dsp:spPr>
        <a:xfrm>
          <a:off x="1212569" y="786033"/>
          <a:ext cx="1300252" cy="130025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E5CF031-9994-4BBB-BDEE-44024734A611}">
      <dsp:nvSpPr>
        <dsp:cNvPr id="0" name=""/>
        <dsp:cNvSpPr/>
      </dsp:nvSpPr>
      <dsp:spPr>
        <a:xfrm>
          <a:off x="417971" y="2442842"/>
          <a:ext cx="28894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pPr>
          <a:r>
            <a:rPr lang="en-GB" sz="1700" kern="1200"/>
            <a:t>Background and explanation of Royal Greenwich’s Community Innovation Grants (25 minutes)</a:t>
          </a:r>
          <a:endParaRPr lang="en-US" sz="1700" kern="1200"/>
        </a:p>
      </dsp:txBody>
      <dsp:txXfrm>
        <a:off x="417971" y="2442842"/>
        <a:ext cx="2889450" cy="720000"/>
      </dsp:txXfrm>
    </dsp:sp>
    <dsp:sp modelId="{DBD347F4-7547-4513-A60F-8115C5B665D6}">
      <dsp:nvSpPr>
        <dsp:cNvPr id="0" name=""/>
        <dsp:cNvSpPr/>
      </dsp:nvSpPr>
      <dsp:spPr>
        <a:xfrm>
          <a:off x="4607673" y="786033"/>
          <a:ext cx="1300252" cy="130025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459489C-44B1-4A77-9BF0-FB9CB2393FD6}">
      <dsp:nvSpPr>
        <dsp:cNvPr id="0" name=""/>
        <dsp:cNvSpPr/>
      </dsp:nvSpPr>
      <dsp:spPr>
        <a:xfrm>
          <a:off x="3813075" y="2442842"/>
          <a:ext cx="28894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pPr>
          <a:r>
            <a:rPr lang="en-GB" sz="1700" kern="1200"/>
            <a:t>Question and Answer session       (30 minutes)</a:t>
          </a:r>
          <a:endParaRPr lang="en-US" sz="1700" kern="1200"/>
        </a:p>
      </dsp:txBody>
      <dsp:txXfrm>
        <a:off x="3813075" y="2442842"/>
        <a:ext cx="2889450" cy="720000"/>
      </dsp:txXfrm>
    </dsp:sp>
    <dsp:sp modelId="{7DCB41CB-4E59-4105-BF92-AB1531F23288}">
      <dsp:nvSpPr>
        <dsp:cNvPr id="0" name=""/>
        <dsp:cNvSpPr/>
      </dsp:nvSpPr>
      <dsp:spPr>
        <a:xfrm>
          <a:off x="8002777" y="786033"/>
          <a:ext cx="1300252" cy="130025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F17C911-493B-4C74-8B6F-2C13DA8A5C56}">
      <dsp:nvSpPr>
        <dsp:cNvPr id="0" name=""/>
        <dsp:cNvSpPr/>
      </dsp:nvSpPr>
      <dsp:spPr>
        <a:xfrm>
          <a:off x="7208178" y="2442842"/>
          <a:ext cx="28894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pPr>
          <a:r>
            <a:rPr lang="en-GB" sz="1700" kern="1200"/>
            <a:t>Next steps (5 minutes)</a:t>
          </a:r>
          <a:endParaRPr lang="en-US" sz="1700" kern="1200"/>
        </a:p>
      </dsp:txBody>
      <dsp:txXfrm>
        <a:off x="7208178" y="2442842"/>
        <a:ext cx="2889450" cy="72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25AA84-D423-48BE-88DC-C0D0289818AF}">
      <dsp:nvSpPr>
        <dsp:cNvPr id="0" name=""/>
        <dsp:cNvSpPr/>
      </dsp:nvSpPr>
      <dsp:spPr>
        <a:xfrm>
          <a:off x="973190" y="986724"/>
          <a:ext cx="1264141" cy="1264141"/>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4329BE6-D8C3-4827-ABE9-0290D9EBCA3B}">
      <dsp:nvSpPr>
        <dsp:cNvPr id="0" name=""/>
        <dsp:cNvSpPr/>
      </dsp:nvSpPr>
      <dsp:spPr>
        <a:xfrm>
          <a:off x="1242597" y="1256131"/>
          <a:ext cx="725326" cy="72532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6AAA144-9849-4E41-A881-49A904EDB102}">
      <dsp:nvSpPr>
        <dsp:cNvPr id="0" name=""/>
        <dsp:cNvSpPr/>
      </dsp:nvSpPr>
      <dsp:spPr>
        <a:xfrm>
          <a:off x="569079" y="2644614"/>
          <a:ext cx="207236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GB" sz="1700" b="1" kern="1200" dirty="0"/>
            <a:t>Further Q&amp;A sessions </a:t>
          </a:r>
          <a:endParaRPr lang="en-US" sz="1700" kern="1200" dirty="0"/>
        </a:p>
      </dsp:txBody>
      <dsp:txXfrm>
        <a:off x="569079" y="2644614"/>
        <a:ext cx="2072362" cy="720000"/>
      </dsp:txXfrm>
    </dsp:sp>
    <dsp:sp modelId="{614C50D7-7EAB-4558-9E6D-66F5F02DC51A}">
      <dsp:nvSpPr>
        <dsp:cNvPr id="0" name=""/>
        <dsp:cNvSpPr/>
      </dsp:nvSpPr>
      <dsp:spPr>
        <a:xfrm>
          <a:off x="3408216" y="986724"/>
          <a:ext cx="1264141" cy="1264141"/>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B51A297-D84D-4F6D-A183-01EDC2ADE404}">
      <dsp:nvSpPr>
        <dsp:cNvPr id="0" name=""/>
        <dsp:cNvSpPr/>
      </dsp:nvSpPr>
      <dsp:spPr>
        <a:xfrm>
          <a:off x="3677623" y="1256131"/>
          <a:ext cx="725326" cy="72532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26C4C32-F66F-456C-9344-5EC93D270CE2}">
      <dsp:nvSpPr>
        <dsp:cNvPr id="0" name=""/>
        <dsp:cNvSpPr/>
      </dsp:nvSpPr>
      <dsp:spPr>
        <a:xfrm>
          <a:off x="3004105" y="2644614"/>
          <a:ext cx="207236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GB" sz="1700" b="1" kern="1200"/>
            <a:t>Applications close: </a:t>
          </a:r>
          <a:r>
            <a:rPr lang="en-GB" sz="1700" kern="1200"/>
            <a:t>Monday 21</a:t>
          </a:r>
          <a:r>
            <a:rPr lang="en-GB" sz="1700" kern="1200" baseline="30000"/>
            <a:t>st</a:t>
          </a:r>
          <a:r>
            <a:rPr lang="en-GB" sz="1700" kern="1200"/>
            <a:t> February (midnight)</a:t>
          </a:r>
          <a:endParaRPr lang="en-US" sz="1700" kern="1200"/>
        </a:p>
      </dsp:txBody>
      <dsp:txXfrm>
        <a:off x="3004105" y="2644614"/>
        <a:ext cx="2072362" cy="720000"/>
      </dsp:txXfrm>
    </dsp:sp>
    <dsp:sp modelId="{A7926CC5-0402-4B98-BD86-CF4C352010B2}">
      <dsp:nvSpPr>
        <dsp:cNvPr id="0" name=""/>
        <dsp:cNvSpPr/>
      </dsp:nvSpPr>
      <dsp:spPr>
        <a:xfrm>
          <a:off x="5843242" y="986724"/>
          <a:ext cx="1264141" cy="1264141"/>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6816CBF-4518-4D6A-863B-2965BADA57AD}">
      <dsp:nvSpPr>
        <dsp:cNvPr id="0" name=""/>
        <dsp:cNvSpPr/>
      </dsp:nvSpPr>
      <dsp:spPr>
        <a:xfrm>
          <a:off x="6112649" y="1256131"/>
          <a:ext cx="725326" cy="72532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714C1F7-05E7-448C-B93C-DA32548C8889}">
      <dsp:nvSpPr>
        <dsp:cNvPr id="0" name=""/>
        <dsp:cNvSpPr/>
      </dsp:nvSpPr>
      <dsp:spPr>
        <a:xfrm>
          <a:off x="5439131" y="2644614"/>
          <a:ext cx="207236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GB" sz="1700" b="1" kern="1200"/>
            <a:t>Announcements</a:t>
          </a:r>
          <a:r>
            <a:rPr lang="en-GB" sz="1700" kern="1200"/>
            <a:t>: week of the 14</a:t>
          </a:r>
          <a:r>
            <a:rPr lang="en-GB" sz="1700" kern="1200" baseline="30000"/>
            <a:t>th</a:t>
          </a:r>
          <a:r>
            <a:rPr lang="en-GB" sz="1700" kern="1200"/>
            <a:t> march</a:t>
          </a:r>
          <a:endParaRPr lang="en-US" sz="1700" kern="1200"/>
        </a:p>
      </dsp:txBody>
      <dsp:txXfrm>
        <a:off x="5439131" y="2644614"/>
        <a:ext cx="2072362" cy="720000"/>
      </dsp:txXfrm>
    </dsp:sp>
    <dsp:sp modelId="{6D31F9A3-7860-416B-8CC6-22A9BCA9A1F4}">
      <dsp:nvSpPr>
        <dsp:cNvPr id="0" name=""/>
        <dsp:cNvSpPr/>
      </dsp:nvSpPr>
      <dsp:spPr>
        <a:xfrm>
          <a:off x="8278268" y="986724"/>
          <a:ext cx="1264141" cy="1264141"/>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658B476-E612-46A2-907F-56BFDB536644}">
      <dsp:nvSpPr>
        <dsp:cNvPr id="0" name=""/>
        <dsp:cNvSpPr/>
      </dsp:nvSpPr>
      <dsp:spPr>
        <a:xfrm>
          <a:off x="8547675" y="1256131"/>
          <a:ext cx="725326" cy="72532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A70143E-D083-4C71-9484-4FCD9DFFAA95}">
      <dsp:nvSpPr>
        <dsp:cNvPr id="0" name=""/>
        <dsp:cNvSpPr/>
      </dsp:nvSpPr>
      <dsp:spPr>
        <a:xfrm>
          <a:off x="7874157" y="2644614"/>
          <a:ext cx="207236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GB" sz="1700" b="1" kern="1200"/>
            <a:t>Payment: </a:t>
          </a:r>
          <a:r>
            <a:rPr lang="en-GB" sz="1700" kern="1200"/>
            <a:t>Mid/end of April</a:t>
          </a:r>
          <a:endParaRPr lang="en-US" sz="1700" kern="1200"/>
        </a:p>
      </dsp:txBody>
      <dsp:txXfrm>
        <a:off x="7874157" y="2644614"/>
        <a:ext cx="2072362" cy="720000"/>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A7F098-5D64-45E0-BAC4-20024018C541}" type="datetimeFigureOut">
              <a:rPr lang="en-GB" smtClean="0"/>
              <a:t>07/02/2022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B91FBB-C6C8-4244-ABFB-F36F0446020C}" type="slidenum">
              <a:rPr lang="en-GB" smtClean="0"/>
              <a:t>‹#›</a:t>
            </a:fld>
            <a:endParaRPr lang="en-GB"/>
          </a:p>
        </p:txBody>
      </p:sp>
    </p:spTree>
    <p:extLst>
      <p:ext uri="{BB962C8B-B14F-4D97-AF65-F5344CB8AC3E}">
        <p14:creationId xmlns:p14="http://schemas.microsoft.com/office/powerpoint/2010/main" val="16761995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07000"/>
              </a:lnSpc>
              <a:spcAft>
                <a:spcPts val="800"/>
              </a:spcAft>
              <a:buNone/>
            </a:pPr>
            <a:r>
              <a:rPr lang="en-GB" sz="1200" b="1" spc="25">
                <a:solidFill>
                  <a:srgbClr val="202124"/>
                </a:solidFill>
                <a:effectLst/>
                <a:latin typeface="Roboto" panose="02000000000000000000" pitchFamily="2" charset="0"/>
                <a:ea typeface="Times New Roman" panose="02020603050405020304" pitchFamily="18" charset="0"/>
                <a:cs typeface="Times New Roman" panose="02020603050405020304" pitchFamily="18" charset="0"/>
              </a:rPr>
              <a:t>All projects must aim to reach people that are at risk of unfair health differences and have been disproportionately affected by the impacts of the pandemic</a:t>
            </a:r>
            <a:r>
              <a:rPr lang="en-GB" sz="1200" spc="25">
                <a:solidFill>
                  <a:srgbClr val="202124"/>
                </a:solidFill>
                <a:effectLst/>
                <a:latin typeface="Roboto" panose="02000000000000000000" pitchFamily="2" charset="0"/>
                <a:ea typeface="Times New Roman" panose="02020603050405020304" pitchFamily="18" charset="0"/>
                <a:cs typeface="Times New Roman" panose="02020603050405020304" pitchFamily="18" charset="0"/>
              </a:rPr>
              <a:t>.</a:t>
            </a:r>
            <a:r>
              <a:rPr lang="en-GB" sz="1200" b="1" spc="25">
                <a:solidFill>
                  <a:srgbClr val="202124"/>
                </a:solidFill>
                <a:effectLst/>
                <a:latin typeface="Roboto" panose="02000000000000000000" pitchFamily="2" charset="0"/>
                <a:ea typeface="Times New Roman" panose="02020603050405020304" pitchFamily="18" charset="0"/>
                <a:cs typeface="Times New Roman" panose="02020603050405020304" pitchFamily="18" charset="0"/>
              </a:rPr>
              <a:t> </a:t>
            </a:r>
            <a:r>
              <a:rPr lang="en-GB" sz="1200" spc="25">
                <a:solidFill>
                  <a:srgbClr val="202124"/>
                </a:solidFill>
                <a:effectLst/>
                <a:latin typeface="Roboto" panose="02000000000000000000" pitchFamily="2" charset="0"/>
                <a:ea typeface="Times New Roman" panose="02020603050405020304" pitchFamily="18" charset="0"/>
                <a:cs typeface="Times New Roman" panose="02020603050405020304" pitchFamily="18" charset="0"/>
              </a:rPr>
              <a:t>This includes </a:t>
            </a:r>
            <a:r>
              <a:rPr lang="en-GB" sz="1200">
                <a:solidFill>
                  <a:srgbClr val="000000"/>
                </a:solidFill>
                <a:effectLst/>
                <a:latin typeface="Roboto" panose="02000000000000000000" pitchFamily="2" charset="0"/>
                <a:ea typeface="Calibri" panose="020F0502020204030204" pitchFamily="34" charset="0"/>
                <a:cs typeface="Arial" panose="020B0604020202020204" pitchFamily="34" charset="0"/>
              </a:rPr>
              <a:t>people from:</a:t>
            </a:r>
            <a:endParaRPr lang="en-GB" sz="1200">
              <a:effectLst/>
              <a:latin typeface="Calibri" panose="020F0502020204030204" pitchFamily="34" charset="0"/>
              <a:ea typeface="Calibri" panose="020F0502020204030204" pitchFamily="34" charset="0"/>
              <a:cs typeface="Arial" panose="020B0604020202020204" pitchFamily="34" charset="0"/>
            </a:endParaRPr>
          </a:p>
          <a:p>
            <a:pPr marL="342900" lvl="0" indent="-342900">
              <a:buFont typeface="Symbol" panose="05050102010706020507" pitchFamily="18" charset="2"/>
              <a:buChar char=""/>
            </a:pPr>
            <a:r>
              <a:rPr lang="en-GB" sz="1200">
                <a:solidFill>
                  <a:srgbClr val="000000"/>
                </a:solidFill>
                <a:effectLst/>
                <a:latin typeface="Roboto" panose="02000000000000000000" pitchFamily="2" charset="0"/>
                <a:ea typeface="Times New Roman" panose="02020603050405020304" pitchFamily="18" charset="0"/>
                <a:cs typeface="Arial" panose="020B0604020202020204" pitchFamily="34" charset="0"/>
              </a:rPr>
              <a:t>Ethnic minority communities </a:t>
            </a:r>
            <a:endParaRPr lang="en-GB" sz="120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GB" sz="1200">
                <a:solidFill>
                  <a:srgbClr val="000000"/>
                </a:solidFill>
                <a:effectLst/>
                <a:latin typeface="Roboto" panose="02000000000000000000" pitchFamily="2" charset="0"/>
                <a:ea typeface="Times New Roman" panose="02020603050405020304" pitchFamily="18" charset="0"/>
                <a:cs typeface="Arial" panose="020B0604020202020204" pitchFamily="34" charset="0"/>
              </a:rPr>
              <a:t>Disabled people</a:t>
            </a:r>
            <a:endParaRPr lang="en-GB" sz="120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GB" sz="1200">
                <a:solidFill>
                  <a:srgbClr val="000000"/>
                </a:solidFill>
                <a:effectLst/>
                <a:latin typeface="Roboto" panose="02000000000000000000" pitchFamily="2" charset="0"/>
                <a:ea typeface="Times New Roman" panose="02020603050405020304" pitchFamily="18" charset="0"/>
                <a:cs typeface="Arial" panose="020B0604020202020204" pitchFamily="34" charset="0"/>
              </a:rPr>
              <a:t>Other vulnerable/excluded groups, such as older people, LGBTQ+ communities, people on low incomes and/or living in areas of high deprivation, people who are homeless or insecurely housed, people experiencing domestic abuse, digitally excluded people.</a:t>
            </a:r>
            <a:endParaRPr lang="en-GB" sz="1200">
              <a:effectLst/>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GB" sz="1200" spc="25">
                <a:solidFill>
                  <a:srgbClr val="202124"/>
                </a:solidFill>
                <a:effectLst/>
                <a:latin typeface="Roboto" panose="02000000000000000000" pitchFamily="2" charset="0"/>
                <a:ea typeface="Calibri" panose="020F0502020204030204" pitchFamily="34" charset="0"/>
                <a:cs typeface="Arial" panose="020B0604020202020204" pitchFamily="34" charset="0"/>
              </a:rPr>
              <a:t>Your community project will benefit them </a:t>
            </a:r>
            <a:r>
              <a:rPr lang="en-GB" sz="1200" b="1" spc="25">
                <a:solidFill>
                  <a:srgbClr val="202124"/>
                </a:solidFill>
                <a:effectLst/>
                <a:latin typeface="Roboto" panose="02000000000000000000" pitchFamily="2" charset="0"/>
                <a:ea typeface="Calibri" panose="020F0502020204030204" pitchFamily="34" charset="0"/>
                <a:cs typeface="Arial" panose="020B0604020202020204" pitchFamily="34" charset="0"/>
              </a:rPr>
              <a:t>by either:</a:t>
            </a:r>
            <a:r>
              <a:rPr lang="en-GB" sz="1200" spc="25">
                <a:solidFill>
                  <a:srgbClr val="202124"/>
                </a:solidFill>
                <a:effectLst/>
                <a:latin typeface="Roboto" panose="02000000000000000000" pitchFamily="2" charset="0"/>
                <a:ea typeface="Calibri" panose="020F0502020204030204" pitchFamily="34" charset="0"/>
                <a:cs typeface="Arial" panose="020B0604020202020204" pitchFamily="34" charset="0"/>
              </a:rPr>
              <a:t> </a:t>
            </a:r>
            <a:br>
              <a:rPr lang="en-GB" sz="1200" spc="25">
                <a:solidFill>
                  <a:srgbClr val="202124"/>
                </a:solidFill>
                <a:effectLst/>
                <a:latin typeface="Roboto" panose="02000000000000000000" pitchFamily="2" charset="0"/>
                <a:ea typeface="Calibri" panose="020F0502020204030204" pitchFamily="34" charset="0"/>
                <a:cs typeface="Arial" panose="020B0604020202020204" pitchFamily="34" charset="0"/>
              </a:rPr>
            </a:br>
            <a:br>
              <a:rPr lang="en-GB" sz="1200" spc="25">
                <a:solidFill>
                  <a:srgbClr val="202124"/>
                </a:solidFill>
                <a:effectLst/>
                <a:latin typeface="Roboto" panose="02000000000000000000" pitchFamily="2" charset="0"/>
                <a:ea typeface="Calibri" panose="020F0502020204030204" pitchFamily="34" charset="0"/>
                <a:cs typeface="Arial" panose="020B0604020202020204" pitchFamily="34" charset="0"/>
              </a:rPr>
            </a:br>
            <a:r>
              <a:rPr lang="en-GB" sz="1200" b="1" spc="25">
                <a:solidFill>
                  <a:srgbClr val="202124"/>
                </a:solidFill>
                <a:effectLst/>
                <a:latin typeface="Roboto" panose="02000000000000000000" pitchFamily="2" charset="0"/>
                <a:ea typeface="Calibri" panose="020F0502020204030204" pitchFamily="34" charset="0"/>
                <a:cs typeface="Arial" panose="020B0604020202020204" pitchFamily="34" charset="0"/>
              </a:rPr>
              <a:t>1) Improving mental health and wellbeing</a:t>
            </a:r>
            <a:endParaRPr lang="en-GB" sz="1200">
              <a:effectLst/>
              <a:latin typeface="Calibri" panose="020F0502020204030204" pitchFamily="34" charset="0"/>
              <a:ea typeface="Calibri" panose="020F0502020204030204" pitchFamily="34" charset="0"/>
              <a:cs typeface="Arial" panose="020B0604020202020204" pitchFamily="34" charset="0"/>
            </a:endParaRPr>
          </a:p>
          <a:p>
            <a:pPr marL="342900" lvl="0" indent="-342900">
              <a:buFont typeface="Symbol" panose="05050102010706020507" pitchFamily="18" charset="2"/>
              <a:buChar char=""/>
            </a:pPr>
            <a:r>
              <a:rPr lang="en-GB" sz="1200" spc="25">
                <a:solidFill>
                  <a:srgbClr val="202124"/>
                </a:solidFill>
                <a:effectLst/>
                <a:latin typeface="Roboto" panose="02000000000000000000" pitchFamily="2" charset="0"/>
                <a:ea typeface="Times New Roman" panose="02020603050405020304" pitchFamily="18" charset="0"/>
              </a:rPr>
              <a:t>Projects that improve social connection through offering community appropriate activities.</a:t>
            </a:r>
            <a:endParaRPr lang="en-GB" sz="120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GB" sz="1200" spc="25">
                <a:solidFill>
                  <a:srgbClr val="202124"/>
                </a:solidFill>
                <a:effectLst/>
                <a:latin typeface="Roboto" panose="02000000000000000000" pitchFamily="2" charset="0"/>
                <a:ea typeface="Times New Roman" panose="02020603050405020304" pitchFamily="18" charset="0"/>
              </a:rPr>
              <a:t>Projects that will improve mental health and wellbeing through addressing a particular need in your community.</a:t>
            </a:r>
            <a:r>
              <a:rPr lang="en-GB" sz="1200">
                <a:solidFill>
                  <a:srgbClr val="202124"/>
                </a:solidFill>
                <a:effectLst/>
                <a:latin typeface="Roboto" panose="02000000000000000000" pitchFamily="2" charset="0"/>
                <a:ea typeface="Times New Roman" panose="02020603050405020304" pitchFamily="18" charset="0"/>
              </a:rPr>
              <a:t> </a:t>
            </a:r>
            <a:endParaRPr lang="en-GB" sz="120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GB" sz="1200">
                <a:solidFill>
                  <a:srgbClr val="202124"/>
                </a:solidFill>
                <a:effectLst/>
                <a:latin typeface="Roboto" panose="02000000000000000000" pitchFamily="2" charset="0"/>
                <a:ea typeface="Times New Roman" panose="02020603050405020304" pitchFamily="18" charset="0"/>
              </a:rPr>
              <a:t>Projects that strengthen community voice and collaboration through community activities and information sharing. </a:t>
            </a:r>
            <a:endParaRPr lang="en-GB" sz="120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GB" sz="1200">
                <a:solidFill>
                  <a:srgbClr val="000000"/>
                </a:solidFill>
                <a:effectLst/>
                <a:latin typeface="Roboto" panose="02000000000000000000" pitchFamily="2" charset="0"/>
                <a:ea typeface="Source Sans Pro" panose="020B0503030403020204" pitchFamily="34" charset="0"/>
                <a:cs typeface="Source Sans Pro" panose="020B0503030403020204" pitchFamily="34" charset="0"/>
              </a:rPr>
              <a:t>Projects that promote and raise awareness of positive mental health and well-being, including outdoor activities.</a:t>
            </a:r>
            <a:endParaRPr lang="en-GB" sz="120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GB" sz="1200">
                <a:solidFill>
                  <a:srgbClr val="202124"/>
                </a:solidFill>
                <a:effectLst/>
                <a:latin typeface="Roboto" panose="02000000000000000000" pitchFamily="2" charset="0"/>
                <a:ea typeface="Times New Roman" panose="02020603050405020304" pitchFamily="18" charset="0"/>
              </a:rPr>
              <a:t>Projects that connect people to local support and training that can improve health and wellbeing e.g. welfare rights, domestic abuse support, work/training programmes, digital inclusion, volunteering etc.</a:t>
            </a:r>
            <a:endParaRPr lang="en-GB" sz="1200">
              <a:effectLst/>
              <a:latin typeface="Calibri" panose="020F0502020204030204" pitchFamily="34" charset="0"/>
              <a:ea typeface="Calibri" panose="020F0502020204030204" pitchFamily="34" charset="0"/>
              <a:cs typeface="Arial" panose="020B0604020202020204" pitchFamily="34" charset="0"/>
            </a:endParaRPr>
          </a:p>
          <a:p>
            <a:pPr indent="0">
              <a:buNone/>
            </a:pPr>
            <a:r>
              <a:rPr lang="en-GB" sz="1200" b="1">
                <a:solidFill>
                  <a:srgbClr val="000000"/>
                </a:solidFill>
                <a:effectLst/>
                <a:latin typeface="Roboto" panose="02000000000000000000" pitchFamily="2" charset="0"/>
                <a:ea typeface="Times New Roman" panose="02020603050405020304" pitchFamily="18" charset="0"/>
              </a:rPr>
              <a:t>OR</a:t>
            </a:r>
            <a:endParaRPr lang="en-GB" sz="120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GB" sz="1200" b="1" spc="25">
                <a:solidFill>
                  <a:srgbClr val="202124"/>
                </a:solidFill>
                <a:effectLst/>
                <a:latin typeface="Roboto" panose="02000000000000000000" pitchFamily="2" charset="0"/>
                <a:ea typeface="Calibri" panose="020F0502020204030204" pitchFamily="34" charset="0"/>
                <a:cs typeface="Arial" panose="020B0604020202020204" pitchFamily="34" charset="0"/>
              </a:rPr>
              <a:t>2) Improving access and uptake of health services</a:t>
            </a:r>
            <a:r>
              <a:rPr lang="en-GB" sz="1200" b="1">
                <a:solidFill>
                  <a:srgbClr val="202124"/>
                </a:solidFill>
                <a:effectLst/>
                <a:latin typeface="Roboto" panose="02000000000000000000" pitchFamily="2" charset="0"/>
                <a:ea typeface="Calibri" panose="020F0502020204030204" pitchFamily="34" charset="0"/>
                <a:cs typeface="Arial" panose="020B0604020202020204" pitchFamily="34" charset="0"/>
              </a:rPr>
              <a:t> </a:t>
            </a:r>
            <a:r>
              <a:rPr lang="en-GB" sz="1200">
                <a:solidFill>
                  <a:srgbClr val="202124"/>
                </a:solidFill>
                <a:effectLst/>
                <a:latin typeface="Roboto" panose="02000000000000000000" pitchFamily="2" charset="0"/>
                <a:ea typeface="Times New Roman" panose="02020603050405020304" pitchFamily="18" charset="0"/>
              </a:rPr>
              <a:t> </a:t>
            </a:r>
            <a:endParaRPr lang="en-GB" sz="120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GB" sz="1200" spc="25">
                <a:solidFill>
                  <a:srgbClr val="202124"/>
                </a:solidFill>
                <a:effectLst/>
                <a:latin typeface="Roboto" panose="02000000000000000000" pitchFamily="2" charset="0"/>
                <a:ea typeface="Times New Roman" panose="02020603050405020304" pitchFamily="18" charset="0"/>
              </a:rPr>
              <a:t>Projects that work with communities and services to understand and address needs and barriers to improve uptake of for example. covid-19 vaccination</a:t>
            </a:r>
          </a:p>
          <a:p>
            <a:pPr marL="342900" lvl="0" indent="-342900">
              <a:buFont typeface="Symbol" panose="05050102010706020507" pitchFamily="18" charset="2"/>
              <a:buChar char=""/>
            </a:pPr>
            <a:r>
              <a:rPr lang="en-GB" sz="1200" spc="25">
                <a:solidFill>
                  <a:srgbClr val="202124"/>
                </a:solidFill>
                <a:effectLst/>
                <a:latin typeface="Roboto" panose="02000000000000000000" pitchFamily="2" charset="0"/>
                <a:ea typeface="Times New Roman" panose="02020603050405020304" pitchFamily="18" charset="0"/>
              </a:rPr>
              <a:t>health screening services e.g. cancer screening, health checks etc.</a:t>
            </a:r>
            <a:endParaRPr lang="en-GB" sz="120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GB" sz="1200" spc="25">
                <a:solidFill>
                  <a:srgbClr val="202124"/>
                </a:solidFill>
                <a:latin typeface="Roboto" panose="02000000000000000000" pitchFamily="2" charset="0"/>
                <a:ea typeface="Times New Roman" panose="02020603050405020304" pitchFamily="18" charset="0"/>
              </a:rPr>
              <a:t>O</a:t>
            </a:r>
            <a:r>
              <a:rPr lang="en-GB" sz="1200" spc="25">
                <a:solidFill>
                  <a:srgbClr val="202124"/>
                </a:solidFill>
                <a:effectLst/>
                <a:latin typeface="Roboto" panose="02000000000000000000" pitchFamily="2" charset="0"/>
                <a:ea typeface="Times New Roman" panose="02020603050405020304" pitchFamily="18" charset="0"/>
              </a:rPr>
              <a:t>ther important health services.</a:t>
            </a:r>
            <a:endParaRPr lang="en-GB" sz="1200">
              <a:effectLst/>
              <a:latin typeface="Times New Roman" panose="02020603050405020304" pitchFamily="18" charset="0"/>
              <a:ea typeface="Times New Roman" panose="02020603050405020304" pitchFamily="18" charset="0"/>
            </a:endParaRPr>
          </a:p>
          <a:p>
            <a:endParaRPr lang="en-GB"/>
          </a:p>
        </p:txBody>
      </p:sp>
      <p:sp>
        <p:nvSpPr>
          <p:cNvPr id="4" name="Slide Number Placeholder 3"/>
          <p:cNvSpPr>
            <a:spLocks noGrp="1"/>
          </p:cNvSpPr>
          <p:nvPr>
            <p:ph type="sldNum" sz="quarter" idx="5"/>
          </p:nvPr>
        </p:nvSpPr>
        <p:spPr/>
        <p:txBody>
          <a:bodyPr/>
          <a:lstStyle/>
          <a:p>
            <a:fld id="{6EB91FBB-C6C8-4244-ABFB-F36F0446020C}" type="slidenum">
              <a:rPr lang="en-GB" smtClean="0"/>
              <a:t>7</a:t>
            </a:fld>
            <a:endParaRPr lang="en-GB"/>
          </a:p>
        </p:txBody>
      </p:sp>
    </p:spTree>
    <p:extLst>
      <p:ext uri="{BB962C8B-B14F-4D97-AF65-F5344CB8AC3E}">
        <p14:creationId xmlns:p14="http://schemas.microsoft.com/office/powerpoint/2010/main" val="1064182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20000"/>
              </a:lnSpc>
            </a:pPr>
            <a:r>
              <a:rPr lang="en-GB" sz="1200" dirty="0">
                <a:solidFill>
                  <a:srgbClr val="000000"/>
                </a:solidFill>
                <a:latin typeface="Tahoma" panose="020B0604030504040204" pitchFamily="34" charset="0"/>
                <a:ea typeface="Tahoma" panose="020B0604030504040204" pitchFamily="34" charset="0"/>
                <a:cs typeface="Tahoma" panose="020B0604030504040204" pitchFamily="34" charset="0"/>
              </a:rPr>
              <a:t>We are keen that we receive lots of applications offering a real mix of projects that will reach the different communities we want to reach, particularly from </a:t>
            </a:r>
            <a:r>
              <a:rPr lang="en-GB" sz="12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smaller grassroots groups who have less experience accessing funding</a:t>
            </a:r>
            <a:r>
              <a:rPr lang="en-GB" sz="1200"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GB" sz="1200" dirty="0">
                <a:solidFill>
                  <a:srgbClr val="000000"/>
                </a:solidFill>
                <a:effectLst/>
                <a:latin typeface="Tahoma" panose="020B0604030504040204" pitchFamily="34" charset="0"/>
                <a:ea typeface="Tahoma" panose="020B0604030504040204" pitchFamily="34" charset="0"/>
                <a:cs typeface="Tahoma" panose="020B0604030504040204" pitchFamily="34" charset="0"/>
              </a:rPr>
              <a:t> We encourage these individuals or groups to apply for between £1000 and £5000, with the support of a sponsor organisation.</a:t>
            </a:r>
            <a:endParaRPr lang="en-GB" sz="1200" dirty="0">
              <a:solidFill>
                <a:srgbClr val="000000"/>
              </a:solidFill>
              <a:latin typeface="Tahoma" panose="020B0604030504040204" pitchFamily="34" charset="0"/>
              <a:ea typeface="Tahoma" panose="020B0604030504040204" pitchFamily="34" charset="0"/>
              <a:cs typeface="Tahoma" panose="020B0604030504040204" pitchFamily="34" charset="0"/>
            </a:endParaRPr>
          </a:p>
          <a:p>
            <a:pPr>
              <a:lnSpc>
                <a:spcPct val="120000"/>
              </a:lnSpc>
              <a:spcAft>
                <a:spcPts val="800"/>
              </a:spcAft>
            </a:pPr>
            <a:r>
              <a:rPr lang="en-GB" sz="1200" dirty="0">
                <a:solidFill>
                  <a:srgbClr val="000000"/>
                </a:solidFill>
                <a:latin typeface="Tahoma" panose="020B0604030504040204" pitchFamily="34" charset="0"/>
                <a:ea typeface="Tahoma" panose="020B0604030504040204" pitchFamily="34" charset="0"/>
                <a:cs typeface="Tahoma" panose="020B0604030504040204" pitchFamily="34" charset="0"/>
              </a:rPr>
              <a:t>Partnership bids can apply for grants of up to £15 000.  For example, two organisations applying for up to £10 000 or three organisations applying for up to £15 000. Due to these grants being larger, we would expect these bids to reach larger numbers of people in the community and/or the project to be more multi-faceted.</a:t>
            </a:r>
            <a:endParaRPr lang="en-GB" sz="1200" dirty="0">
              <a:latin typeface="Tahoma" panose="020B0604030504040204" pitchFamily="34" charset="0"/>
              <a:ea typeface="Tahoma" panose="020B0604030504040204" pitchFamily="34" charset="0"/>
              <a:cs typeface="Tahoma" panose="020B0604030504040204" pitchFamily="34" charset="0"/>
            </a:endParaRPr>
          </a:p>
          <a:p>
            <a:pPr>
              <a:lnSpc>
                <a:spcPct val="120000"/>
              </a:lnSpc>
              <a:spcAft>
                <a:spcPts val="800"/>
              </a:spcAft>
            </a:pPr>
            <a:r>
              <a:rPr lang="en-GB" sz="1200" b="0" dirty="0">
                <a:solidFill>
                  <a:srgbClr val="201F1E"/>
                </a:solidFill>
                <a:effectLst/>
                <a:latin typeface="Tahoma" panose="020B0604030504040204" pitchFamily="34" charset="0"/>
                <a:ea typeface="Tahoma" panose="020B0604030504040204" pitchFamily="34" charset="0"/>
                <a:cs typeface="Tahoma" panose="020B0604030504040204" pitchFamily="34" charset="0"/>
              </a:rPr>
              <a:t>If you have an annual turnover of £75,000 or less, support with writing a bid is available through RBG.</a:t>
            </a:r>
            <a:endParaRPr lang="en-GB" sz="1200" b="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p>
            <a:pPr>
              <a:lnSpc>
                <a:spcPct val="120000"/>
              </a:lnSpc>
              <a:spcAft>
                <a:spcPts val="800"/>
              </a:spcAft>
            </a:pPr>
            <a:r>
              <a:rPr lang="en-GB" sz="1200" spc="10" dirty="0">
                <a:solidFill>
                  <a:srgbClr val="202124"/>
                </a:solidFill>
                <a:effectLst/>
                <a:latin typeface="Tahoma" panose="020B0604030504040204" pitchFamily="34" charset="0"/>
                <a:ea typeface="Tahoma" panose="020B0604030504040204" pitchFamily="34" charset="0"/>
                <a:cs typeface="Tahoma" panose="020B0604030504040204" pitchFamily="34" charset="0"/>
              </a:rPr>
              <a:t>Royal Greenwich can only provide funding via a sponsor organisation so </a:t>
            </a:r>
            <a:r>
              <a:rPr lang="en-GB" sz="1200" spc="25" dirty="0">
                <a:solidFill>
                  <a:srgbClr val="202124"/>
                </a:solidFill>
                <a:effectLst/>
                <a:latin typeface="Tahoma" panose="020B0604030504040204" pitchFamily="34" charset="0"/>
                <a:ea typeface="Tahoma" panose="020B0604030504040204" pitchFamily="34" charset="0"/>
                <a:cs typeface="Tahoma" panose="020B0604030504040204" pitchFamily="34" charset="0"/>
              </a:rPr>
              <a:t>individuals or un-constituted groups applying will need a Sponsor Organisation. Sponsor Organisations could be community or voluntary organisations, faith institutions and or other constituted groups etc. Support to find a sponsor will be provided if required.  </a:t>
            </a:r>
            <a:endParaRPr lang="en-GB" sz="1200" dirty="0">
              <a:effectLst/>
              <a:latin typeface="Tahoma" panose="020B0604030504040204" pitchFamily="34" charset="0"/>
              <a:ea typeface="Tahoma" panose="020B0604030504040204" pitchFamily="34" charset="0"/>
              <a:cs typeface="Tahoma" panose="020B0604030504040204" pitchFamily="34" charset="0"/>
            </a:endParaRPr>
          </a:p>
          <a:p>
            <a:endParaRPr lang="en-GB" dirty="0"/>
          </a:p>
        </p:txBody>
      </p:sp>
      <p:sp>
        <p:nvSpPr>
          <p:cNvPr id="4" name="Slide Number Placeholder 3"/>
          <p:cNvSpPr>
            <a:spLocks noGrp="1"/>
          </p:cNvSpPr>
          <p:nvPr>
            <p:ph type="sldNum" sz="quarter" idx="5"/>
          </p:nvPr>
        </p:nvSpPr>
        <p:spPr/>
        <p:txBody>
          <a:bodyPr/>
          <a:lstStyle/>
          <a:p>
            <a:fld id="{6EB91FBB-C6C8-4244-ABFB-F36F0446020C}" type="slidenum">
              <a:rPr lang="en-GB" smtClean="0"/>
              <a:t>8</a:t>
            </a:fld>
            <a:endParaRPr lang="en-GB"/>
          </a:p>
        </p:txBody>
      </p:sp>
    </p:spTree>
    <p:extLst>
      <p:ext uri="{BB962C8B-B14F-4D97-AF65-F5344CB8AC3E}">
        <p14:creationId xmlns:p14="http://schemas.microsoft.com/office/powerpoint/2010/main" val="41444042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pPr>
            <a:r>
              <a:rPr lang="en-GB" b="1">
                <a:latin typeface="Tahoma" panose="020B0604030504040204" pitchFamily="34" charset="0"/>
                <a:ea typeface="Tahoma" panose="020B0604030504040204" pitchFamily="34" charset="0"/>
                <a:cs typeface="Tahoma" panose="020B0604030504040204" pitchFamily="34" charset="0"/>
              </a:rPr>
              <a:t>Applications open: </a:t>
            </a:r>
            <a:r>
              <a:rPr lang="en-GB">
                <a:latin typeface="Tahoma" panose="020B0604030504040204" pitchFamily="34" charset="0"/>
                <a:ea typeface="Tahoma" panose="020B0604030504040204" pitchFamily="34" charset="0"/>
                <a:cs typeface="Tahoma" panose="020B0604030504040204" pitchFamily="34" charset="0"/>
              </a:rPr>
              <a:t>27</a:t>
            </a:r>
            <a:r>
              <a:rPr lang="en-GB" baseline="30000">
                <a:latin typeface="Tahoma" panose="020B0604030504040204" pitchFamily="34" charset="0"/>
                <a:ea typeface="Tahoma" panose="020B0604030504040204" pitchFamily="34" charset="0"/>
                <a:cs typeface="Tahoma" panose="020B0604030504040204" pitchFamily="34" charset="0"/>
              </a:rPr>
              <a:t>th</a:t>
            </a:r>
            <a:r>
              <a:rPr lang="en-GB">
                <a:latin typeface="Tahoma" panose="020B0604030504040204" pitchFamily="34" charset="0"/>
                <a:ea typeface="Tahoma" panose="020B0604030504040204" pitchFamily="34" charset="0"/>
                <a:cs typeface="Tahoma" panose="020B0604030504040204" pitchFamily="34" charset="0"/>
              </a:rPr>
              <a:t> January</a:t>
            </a:r>
          </a:p>
          <a:p>
            <a:pPr>
              <a:lnSpc>
                <a:spcPct val="150000"/>
              </a:lnSpc>
            </a:pPr>
            <a:r>
              <a:rPr lang="en-GB" b="1">
                <a:latin typeface="Tahoma" panose="020B0604030504040204" pitchFamily="34" charset="0"/>
                <a:ea typeface="Tahoma" panose="020B0604030504040204" pitchFamily="34" charset="0"/>
                <a:cs typeface="Tahoma" panose="020B0604030504040204" pitchFamily="34" charset="0"/>
              </a:rPr>
              <a:t>Information session: </a:t>
            </a:r>
            <a:r>
              <a:rPr lang="en-GB">
                <a:latin typeface="Tahoma" panose="020B0604030504040204" pitchFamily="34" charset="0"/>
                <a:ea typeface="Tahoma" panose="020B0604030504040204" pitchFamily="34" charset="0"/>
                <a:cs typeface="Tahoma" panose="020B0604030504040204" pitchFamily="34" charset="0"/>
              </a:rPr>
              <a:t> Thursday 3</a:t>
            </a:r>
            <a:r>
              <a:rPr lang="en-GB" baseline="30000">
                <a:latin typeface="Tahoma" panose="020B0604030504040204" pitchFamily="34" charset="0"/>
                <a:ea typeface="Tahoma" panose="020B0604030504040204" pitchFamily="34" charset="0"/>
                <a:cs typeface="Tahoma" panose="020B0604030504040204" pitchFamily="34" charset="0"/>
              </a:rPr>
              <a:t>rd</a:t>
            </a:r>
            <a:r>
              <a:rPr lang="en-GB">
                <a:latin typeface="Tahoma" panose="020B0604030504040204" pitchFamily="34" charset="0"/>
                <a:ea typeface="Tahoma" panose="020B0604030504040204" pitchFamily="34" charset="0"/>
                <a:cs typeface="Tahoma" panose="020B0604030504040204" pitchFamily="34" charset="0"/>
              </a:rPr>
              <a:t> Feb</a:t>
            </a:r>
          </a:p>
          <a:p>
            <a:pPr>
              <a:lnSpc>
                <a:spcPct val="150000"/>
              </a:lnSpc>
            </a:pPr>
            <a:r>
              <a:rPr lang="en-GB" b="1">
                <a:latin typeface="Tahoma" panose="020B0604030504040204" pitchFamily="34" charset="0"/>
                <a:ea typeface="Tahoma" panose="020B0604030504040204" pitchFamily="34" charset="0"/>
                <a:cs typeface="Tahoma" panose="020B0604030504040204" pitchFamily="34" charset="0"/>
              </a:rPr>
              <a:t>Further Q&amp;A sessions in Feb</a:t>
            </a:r>
            <a:r>
              <a:rPr lang="en-GB">
                <a:latin typeface="Tahoma" panose="020B0604030504040204" pitchFamily="34" charset="0"/>
                <a:ea typeface="Tahoma" panose="020B0604030504040204" pitchFamily="34" charset="0"/>
                <a:cs typeface="Tahoma" panose="020B0604030504040204" pitchFamily="34" charset="0"/>
              </a:rPr>
              <a:t>? e.g. an hour or two each week hosted by a team member</a:t>
            </a:r>
          </a:p>
          <a:p>
            <a:pPr>
              <a:lnSpc>
                <a:spcPct val="150000"/>
              </a:lnSpc>
            </a:pPr>
            <a:r>
              <a:rPr lang="en-GB" b="1">
                <a:latin typeface="Tahoma" panose="020B0604030504040204" pitchFamily="34" charset="0"/>
                <a:ea typeface="Tahoma" panose="020B0604030504040204" pitchFamily="34" charset="0"/>
                <a:cs typeface="Tahoma" panose="020B0604030504040204" pitchFamily="34" charset="0"/>
              </a:rPr>
              <a:t>Applications close: </a:t>
            </a:r>
            <a:r>
              <a:rPr lang="en-GB">
                <a:latin typeface="Tahoma" panose="020B0604030504040204" pitchFamily="34" charset="0"/>
                <a:ea typeface="Tahoma" panose="020B0604030504040204" pitchFamily="34" charset="0"/>
                <a:cs typeface="Tahoma" panose="020B0604030504040204" pitchFamily="34" charset="0"/>
              </a:rPr>
              <a:t>Monday 21</a:t>
            </a:r>
            <a:r>
              <a:rPr lang="en-GB" baseline="30000">
                <a:latin typeface="Tahoma" panose="020B0604030504040204" pitchFamily="34" charset="0"/>
                <a:ea typeface="Tahoma" panose="020B0604030504040204" pitchFamily="34" charset="0"/>
                <a:cs typeface="Tahoma" panose="020B0604030504040204" pitchFamily="34" charset="0"/>
              </a:rPr>
              <a:t>st</a:t>
            </a:r>
            <a:r>
              <a:rPr lang="en-GB">
                <a:latin typeface="Tahoma" panose="020B0604030504040204" pitchFamily="34" charset="0"/>
                <a:ea typeface="Tahoma" panose="020B0604030504040204" pitchFamily="34" charset="0"/>
                <a:cs typeface="Tahoma" panose="020B0604030504040204" pitchFamily="34" charset="0"/>
              </a:rPr>
              <a:t> February (midnight)</a:t>
            </a:r>
          </a:p>
          <a:p>
            <a:pPr>
              <a:lnSpc>
                <a:spcPct val="150000"/>
              </a:lnSpc>
            </a:pPr>
            <a:r>
              <a:rPr lang="en-GB" b="1">
                <a:latin typeface="Tahoma" panose="020B0604030504040204" pitchFamily="34" charset="0"/>
                <a:ea typeface="Tahoma" panose="020B0604030504040204" pitchFamily="34" charset="0"/>
                <a:cs typeface="Tahoma" panose="020B0604030504040204" pitchFamily="34" charset="0"/>
              </a:rPr>
              <a:t>Due diligence: </a:t>
            </a:r>
            <a:r>
              <a:rPr lang="en-GB">
                <a:latin typeface="Tahoma" panose="020B0604030504040204" pitchFamily="34" charset="0"/>
                <a:ea typeface="Tahoma" panose="020B0604030504040204" pitchFamily="34" charset="0"/>
                <a:cs typeface="Tahoma" panose="020B0604030504040204" pitchFamily="34" charset="0"/>
              </a:rPr>
              <a:t>Monday 21</a:t>
            </a:r>
            <a:r>
              <a:rPr lang="en-GB" baseline="30000">
                <a:latin typeface="Tahoma" panose="020B0604030504040204" pitchFamily="34" charset="0"/>
                <a:ea typeface="Tahoma" panose="020B0604030504040204" pitchFamily="34" charset="0"/>
                <a:cs typeface="Tahoma" panose="020B0604030504040204" pitchFamily="34" charset="0"/>
              </a:rPr>
              <a:t>st</a:t>
            </a:r>
            <a:r>
              <a:rPr lang="en-GB">
                <a:latin typeface="Tahoma" panose="020B0604030504040204" pitchFamily="34" charset="0"/>
                <a:ea typeface="Tahoma" panose="020B0604030504040204" pitchFamily="34" charset="0"/>
                <a:cs typeface="Tahoma" panose="020B0604030504040204" pitchFamily="34" charset="0"/>
              </a:rPr>
              <a:t> Feb –Friday 4</a:t>
            </a:r>
            <a:r>
              <a:rPr lang="en-GB" baseline="30000">
                <a:latin typeface="Tahoma" panose="020B0604030504040204" pitchFamily="34" charset="0"/>
                <a:ea typeface="Tahoma" panose="020B0604030504040204" pitchFamily="34" charset="0"/>
                <a:cs typeface="Tahoma" panose="020B0604030504040204" pitchFamily="34" charset="0"/>
              </a:rPr>
              <a:t>th</a:t>
            </a:r>
            <a:r>
              <a:rPr lang="en-GB">
                <a:latin typeface="Tahoma" panose="020B0604030504040204" pitchFamily="34" charset="0"/>
                <a:ea typeface="Tahoma" panose="020B0604030504040204" pitchFamily="34" charset="0"/>
                <a:cs typeface="Tahoma" panose="020B0604030504040204" pitchFamily="34" charset="0"/>
              </a:rPr>
              <a:t> March</a:t>
            </a:r>
          </a:p>
          <a:p>
            <a:pPr>
              <a:lnSpc>
                <a:spcPct val="150000"/>
              </a:lnSpc>
            </a:pPr>
            <a:r>
              <a:rPr lang="en-GB" b="1">
                <a:latin typeface="Tahoma" panose="020B0604030504040204" pitchFamily="34" charset="0"/>
                <a:ea typeface="Tahoma" panose="020B0604030504040204" pitchFamily="34" charset="0"/>
                <a:cs typeface="Tahoma" panose="020B0604030504040204" pitchFamily="34" charset="0"/>
              </a:rPr>
              <a:t>Decision panel</a:t>
            </a:r>
            <a:r>
              <a:rPr lang="en-GB">
                <a:latin typeface="Tahoma" panose="020B0604030504040204" pitchFamily="34" charset="0"/>
                <a:ea typeface="Tahoma" panose="020B0604030504040204" pitchFamily="34" charset="0"/>
                <a:cs typeface="Tahoma" panose="020B0604030504040204" pitchFamily="34" charset="0"/>
              </a:rPr>
              <a:t>: week of the 7</a:t>
            </a:r>
            <a:r>
              <a:rPr lang="en-GB" baseline="30000">
                <a:latin typeface="Tahoma" panose="020B0604030504040204" pitchFamily="34" charset="0"/>
                <a:ea typeface="Tahoma" panose="020B0604030504040204" pitchFamily="34" charset="0"/>
                <a:cs typeface="Tahoma" panose="020B0604030504040204" pitchFamily="34" charset="0"/>
              </a:rPr>
              <a:t>th</a:t>
            </a:r>
            <a:r>
              <a:rPr lang="en-GB">
                <a:latin typeface="Tahoma" panose="020B0604030504040204" pitchFamily="34" charset="0"/>
                <a:ea typeface="Tahoma" panose="020B0604030504040204" pitchFamily="34" charset="0"/>
                <a:cs typeface="Tahoma" panose="020B0604030504040204" pitchFamily="34" charset="0"/>
              </a:rPr>
              <a:t> March</a:t>
            </a:r>
          </a:p>
          <a:p>
            <a:pPr>
              <a:lnSpc>
                <a:spcPct val="150000"/>
              </a:lnSpc>
            </a:pPr>
            <a:r>
              <a:rPr lang="en-GB" b="1">
                <a:latin typeface="Tahoma" panose="020B0604030504040204" pitchFamily="34" charset="0"/>
                <a:ea typeface="Tahoma" panose="020B0604030504040204" pitchFamily="34" charset="0"/>
                <a:cs typeface="Tahoma" panose="020B0604030504040204" pitchFamily="34" charset="0"/>
              </a:rPr>
              <a:t>Decision made: </a:t>
            </a:r>
            <a:r>
              <a:rPr lang="en-GB">
                <a:latin typeface="Tahoma" panose="020B0604030504040204" pitchFamily="34" charset="0"/>
                <a:ea typeface="Tahoma" panose="020B0604030504040204" pitchFamily="34" charset="0"/>
                <a:cs typeface="Tahoma" panose="020B0604030504040204" pitchFamily="34" charset="0"/>
              </a:rPr>
              <a:t>11</a:t>
            </a:r>
            <a:r>
              <a:rPr lang="en-GB" baseline="30000">
                <a:latin typeface="Tahoma" panose="020B0604030504040204" pitchFamily="34" charset="0"/>
                <a:ea typeface="Tahoma" panose="020B0604030504040204" pitchFamily="34" charset="0"/>
                <a:cs typeface="Tahoma" panose="020B0604030504040204" pitchFamily="34" charset="0"/>
              </a:rPr>
              <a:t>th</a:t>
            </a:r>
            <a:r>
              <a:rPr lang="en-GB">
                <a:latin typeface="Tahoma" panose="020B0604030504040204" pitchFamily="34" charset="0"/>
                <a:ea typeface="Tahoma" panose="020B0604030504040204" pitchFamily="34" charset="0"/>
                <a:cs typeface="Tahoma" panose="020B0604030504040204" pitchFamily="34" charset="0"/>
              </a:rPr>
              <a:t> March</a:t>
            </a:r>
          </a:p>
          <a:p>
            <a:pPr>
              <a:lnSpc>
                <a:spcPct val="150000"/>
              </a:lnSpc>
            </a:pPr>
            <a:r>
              <a:rPr lang="en-GB" b="1">
                <a:latin typeface="Tahoma" panose="020B0604030504040204" pitchFamily="34" charset="0"/>
                <a:ea typeface="Tahoma" panose="020B0604030504040204" pitchFamily="34" charset="0"/>
                <a:cs typeface="Tahoma" panose="020B0604030504040204" pitchFamily="34" charset="0"/>
              </a:rPr>
              <a:t>Announcements</a:t>
            </a:r>
            <a:r>
              <a:rPr lang="en-GB">
                <a:latin typeface="Tahoma" panose="020B0604030504040204" pitchFamily="34" charset="0"/>
                <a:ea typeface="Tahoma" panose="020B0604030504040204" pitchFamily="34" charset="0"/>
                <a:cs typeface="Tahoma" panose="020B0604030504040204" pitchFamily="34" charset="0"/>
              </a:rPr>
              <a:t>: week of the 14</a:t>
            </a:r>
            <a:r>
              <a:rPr lang="en-GB" baseline="30000">
                <a:latin typeface="Tahoma" panose="020B0604030504040204" pitchFamily="34" charset="0"/>
                <a:ea typeface="Tahoma" panose="020B0604030504040204" pitchFamily="34" charset="0"/>
                <a:cs typeface="Tahoma" panose="020B0604030504040204" pitchFamily="34" charset="0"/>
              </a:rPr>
              <a:t>th</a:t>
            </a:r>
            <a:r>
              <a:rPr lang="en-GB">
                <a:latin typeface="Tahoma" panose="020B0604030504040204" pitchFamily="34" charset="0"/>
                <a:ea typeface="Tahoma" panose="020B0604030504040204" pitchFamily="34" charset="0"/>
                <a:cs typeface="Tahoma" panose="020B0604030504040204" pitchFamily="34" charset="0"/>
              </a:rPr>
              <a:t> march</a:t>
            </a:r>
          </a:p>
          <a:p>
            <a:pPr>
              <a:lnSpc>
                <a:spcPct val="150000"/>
              </a:lnSpc>
            </a:pPr>
            <a:r>
              <a:rPr lang="en-GB" b="1">
                <a:latin typeface="Tahoma" panose="020B0604030504040204" pitchFamily="34" charset="0"/>
                <a:ea typeface="Tahoma" panose="020B0604030504040204" pitchFamily="34" charset="0"/>
                <a:cs typeface="Tahoma" panose="020B0604030504040204" pitchFamily="34" charset="0"/>
              </a:rPr>
              <a:t>Purdah: 23</a:t>
            </a:r>
            <a:r>
              <a:rPr lang="en-GB" b="1" baseline="30000">
                <a:latin typeface="Tahoma" panose="020B0604030504040204" pitchFamily="34" charset="0"/>
                <a:ea typeface="Tahoma" panose="020B0604030504040204" pitchFamily="34" charset="0"/>
                <a:cs typeface="Tahoma" panose="020B0604030504040204" pitchFamily="34" charset="0"/>
              </a:rPr>
              <a:t>rd</a:t>
            </a:r>
            <a:r>
              <a:rPr lang="en-GB" b="1">
                <a:latin typeface="Tahoma" panose="020B0604030504040204" pitchFamily="34" charset="0"/>
                <a:ea typeface="Tahoma" panose="020B0604030504040204" pitchFamily="34" charset="0"/>
                <a:cs typeface="Tahoma" panose="020B0604030504040204" pitchFamily="34" charset="0"/>
              </a:rPr>
              <a:t> March?</a:t>
            </a:r>
          </a:p>
          <a:p>
            <a:pPr>
              <a:lnSpc>
                <a:spcPct val="150000"/>
              </a:lnSpc>
            </a:pPr>
            <a:r>
              <a:rPr lang="en-GB" b="1">
                <a:latin typeface="Tahoma" panose="020B0604030504040204" pitchFamily="34" charset="0"/>
                <a:ea typeface="Tahoma" panose="020B0604030504040204" pitchFamily="34" charset="0"/>
                <a:cs typeface="Tahoma" panose="020B0604030504040204" pitchFamily="34" charset="0"/>
              </a:rPr>
              <a:t>Payment: </a:t>
            </a:r>
            <a:r>
              <a:rPr lang="en-GB">
                <a:latin typeface="Tahoma" panose="020B0604030504040204" pitchFamily="34" charset="0"/>
                <a:ea typeface="Tahoma" panose="020B0604030504040204" pitchFamily="34" charset="0"/>
                <a:cs typeface="Tahoma" panose="020B0604030504040204" pitchFamily="34" charset="0"/>
              </a:rPr>
              <a:t>Mid/end of April</a:t>
            </a:r>
          </a:p>
          <a:p>
            <a:endParaRPr lang="en-GB"/>
          </a:p>
        </p:txBody>
      </p:sp>
      <p:sp>
        <p:nvSpPr>
          <p:cNvPr id="4" name="Slide Number Placeholder 3"/>
          <p:cNvSpPr>
            <a:spLocks noGrp="1"/>
          </p:cNvSpPr>
          <p:nvPr>
            <p:ph type="sldNum" sz="quarter" idx="5"/>
          </p:nvPr>
        </p:nvSpPr>
        <p:spPr/>
        <p:txBody>
          <a:bodyPr/>
          <a:lstStyle/>
          <a:p>
            <a:fld id="{6EB91FBB-C6C8-4244-ABFB-F36F0446020C}" type="slidenum">
              <a:rPr lang="en-GB" smtClean="0"/>
              <a:t>13</a:t>
            </a:fld>
            <a:endParaRPr lang="en-GB"/>
          </a:p>
        </p:txBody>
      </p:sp>
    </p:spTree>
    <p:extLst>
      <p:ext uri="{BB962C8B-B14F-4D97-AF65-F5344CB8AC3E}">
        <p14:creationId xmlns:p14="http://schemas.microsoft.com/office/powerpoint/2010/main" val="1451980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BD2E2-7DDB-4E7E-946E-9F8870CD82B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AB2CAFF-0560-41C5-A136-438B01BAD5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A5D387D-04C8-44CF-9E92-CB38800B4842}"/>
              </a:ext>
            </a:extLst>
          </p:cNvPr>
          <p:cNvSpPr>
            <a:spLocks noGrp="1"/>
          </p:cNvSpPr>
          <p:nvPr>
            <p:ph type="dt" sz="half" idx="10"/>
          </p:nvPr>
        </p:nvSpPr>
        <p:spPr/>
        <p:txBody>
          <a:bodyPr/>
          <a:lstStyle/>
          <a:p>
            <a:fld id="{05D045BF-D35F-44DA-905B-BBF382F30287}" type="datetimeFigureOut">
              <a:rPr lang="en-GB" smtClean="0"/>
              <a:t>07/02/2022</a:t>
            </a:fld>
            <a:endParaRPr lang="en-GB"/>
          </a:p>
        </p:txBody>
      </p:sp>
      <p:sp>
        <p:nvSpPr>
          <p:cNvPr id="5" name="Footer Placeholder 4">
            <a:extLst>
              <a:ext uri="{FF2B5EF4-FFF2-40B4-BE49-F238E27FC236}">
                <a16:creationId xmlns:a16="http://schemas.microsoft.com/office/drawing/2014/main" id="{F663220B-4911-4EFB-BD24-0F7BF49B3BC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C16289D-32DB-45D6-AB8A-9E1CCC3AC807}"/>
              </a:ext>
            </a:extLst>
          </p:cNvPr>
          <p:cNvSpPr>
            <a:spLocks noGrp="1"/>
          </p:cNvSpPr>
          <p:nvPr>
            <p:ph type="sldNum" sz="quarter" idx="12"/>
          </p:nvPr>
        </p:nvSpPr>
        <p:spPr/>
        <p:txBody>
          <a:bodyPr/>
          <a:lstStyle/>
          <a:p>
            <a:fld id="{CD0BE1C4-9E95-4B53-BEBA-D914690DEA79}" type="slidenum">
              <a:rPr lang="en-GB" smtClean="0"/>
              <a:t>‹#›</a:t>
            </a:fld>
            <a:endParaRPr lang="en-GB"/>
          </a:p>
        </p:txBody>
      </p:sp>
    </p:spTree>
    <p:extLst>
      <p:ext uri="{BB962C8B-B14F-4D97-AF65-F5344CB8AC3E}">
        <p14:creationId xmlns:p14="http://schemas.microsoft.com/office/powerpoint/2010/main" val="960657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271BE-484D-4ADF-A8CD-C623FE877E2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EBE34A2-5D39-4FA3-AEF5-0CCDAF55CF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7DA9F16-972B-4AFA-95A1-D94E87D5CC17}"/>
              </a:ext>
            </a:extLst>
          </p:cNvPr>
          <p:cNvSpPr>
            <a:spLocks noGrp="1"/>
          </p:cNvSpPr>
          <p:nvPr>
            <p:ph type="dt" sz="half" idx="10"/>
          </p:nvPr>
        </p:nvSpPr>
        <p:spPr/>
        <p:txBody>
          <a:bodyPr/>
          <a:lstStyle/>
          <a:p>
            <a:fld id="{05D045BF-D35F-44DA-905B-BBF382F30287}" type="datetimeFigureOut">
              <a:rPr lang="en-GB" smtClean="0"/>
              <a:t>07/02/2022</a:t>
            </a:fld>
            <a:endParaRPr lang="en-GB"/>
          </a:p>
        </p:txBody>
      </p:sp>
      <p:sp>
        <p:nvSpPr>
          <p:cNvPr id="5" name="Footer Placeholder 4">
            <a:extLst>
              <a:ext uri="{FF2B5EF4-FFF2-40B4-BE49-F238E27FC236}">
                <a16:creationId xmlns:a16="http://schemas.microsoft.com/office/drawing/2014/main" id="{DD559A1F-D4AC-4F55-90B8-1E7712372F5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8302EE6-11C6-4387-826F-D5A12829773C}"/>
              </a:ext>
            </a:extLst>
          </p:cNvPr>
          <p:cNvSpPr>
            <a:spLocks noGrp="1"/>
          </p:cNvSpPr>
          <p:nvPr>
            <p:ph type="sldNum" sz="quarter" idx="12"/>
          </p:nvPr>
        </p:nvSpPr>
        <p:spPr/>
        <p:txBody>
          <a:bodyPr/>
          <a:lstStyle/>
          <a:p>
            <a:fld id="{CD0BE1C4-9E95-4B53-BEBA-D914690DEA79}" type="slidenum">
              <a:rPr lang="en-GB" smtClean="0"/>
              <a:t>‹#›</a:t>
            </a:fld>
            <a:endParaRPr lang="en-GB"/>
          </a:p>
        </p:txBody>
      </p:sp>
    </p:spTree>
    <p:extLst>
      <p:ext uri="{BB962C8B-B14F-4D97-AF65-F5344CB8AC3E}">
        <p14:creationId xmlns:p14="http://schemas.microsoft.com/office/powerpoint/2010/main" val="134941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DA5E136-EF6F-47D7-83BD-9C3817EBB5D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7AE40BF-C574-4912-B6E0-D008EA9A82E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B9B490B-FE72-4DBA-9565-6BCED697D65F}"/>
              </a:ext>
            </a:extLst>
          </p:cNvPr>
          <p:cNvSpPr>
            <a:spLocks noGrp="1"/>
          </p:cNvSpPr>
          <p:nvPr>
            <p:ph type="dt" sz="half" idx="10"/>
          </p:nvPr>
        </p:nvSpPr>
        <p:spPr/>
        <p:txBody>
          <a:bodyPr/>
          <a:lstStyle/>
          <a:p>
            <a:fld id="{05D045BF-D35F-44DA-905B-BBF382F30287}" type="datetimeFigureOut">
              <a:rPr lang="en-GB" smtClean="0"/>
              <a:t>07/02/2022</a:t>
            </a:fld>
            <a:endParaRPr lang="en-GB"/>
          </a:p>
        </p:txBody>
      </p:sp>
      <p:sp>
        <p:nvSpPr>
          <p:cNvPr id="5" name="Footer Placeholder 4">
            <a:extLst>
              <a:ext uri="{FF2B5EF4-FFF2-40B4-BE49-F238E27FC236}">
                <a16:creationId xmlns:a16="http://schemas.microsoft.com/office/drawing/2014/main" id="{A03249CC-15E1-42E1-87BA-99A22DDBC1F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03747AA-EAD6-4EBD-8D92-6119DC62B7BF}"/>
              </a:ext>
            </a:extLst>
          </p:cNvPr>
          <p:cNvSpPr>
            <a:spLocks noGrp="1"/>
          </p:cNvSpPr>
          <p:nvPr>
            <p:ph type="sldNum" sz="quarter" idx="12"/>
          </p:nvPr>
        </p:nvSpPr>
        <p:spPr/>
        <p:txBody>
          <a:bodyPr/>
          <a:lstStyle/>
          <a:p>
            <a:fld id="{CD0BE1C4-9E95-4B53-BEBA-D914690DEA79}" type="slidenum">
              <a:rPr lang="en-GB" smtClean="0"/>
              <a:t>‹#›</a:t>
            </a:fld>
            <a:endParaRPr lang="en-GB"/>
          </a:p>
        </p:txBody>
      </p:sp>
    </p:spTree>
    <p:extLst>
      <p:ext uri="{BB962C8B-B14F-4D97-AF65-F5344CB8AC3E}">
        <p14:creationId xmlns:p14="http://schemas.microsoft.com/office/powerpoint/2010/main" val="684320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F059B-0792-427D-A67F-28F8F611A9F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BB3223D-4D9B-42CA-9E71-B6C8ABCDC08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0DD0CAF-63F2-42BD-B186-F48E58ED93CF}"/>
              </a:ext>
            </a:extLst>
          </p:cNvPr>
          <p:cNvSpPr>
            <a:spLocks noGrp="1"/>
          </p:cNvSpPr>
          <p:nvPr>
            <p:ph type="dt" sz="half" idx="10"/>
          </p:nvPr>
        </p:nvSpPr>
        <p:spPr/>
        <p:txBody>
          <a:bodyPr/>
          <a:lstStyle/>
          <a:p>
            <a:fld id="{05D045BF-D35F-44DA-905B-BBF382F30287}" type="datetimeFigureOut">
              <a:rPr lang="en-GB" smtClean="0"/>
              <a:t>07/02/2022</a:t>
            </a:fld>
            <a:endParaRPr lang="en-GB"/>
          </a:p>
        </p:txBody>
      </p:sp>
      <p:sp>
        <p:nvSpPr>
          <p:cNvPr id="5" name="Footer Placeholder 4">
            <a:extLst>
              <a:ext uri="{FF2B5EF4-FFF2-40B4-BE49-F238E27FC236}">
                <a16:creationId xmlns:a16="http://schemas.microsoft.com/office/drawing/2014/main" id="{98371398-27C0-4F0E-A43F-DCD8C441BBE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2131C42-BAAB-4A52-8BD5-22CAD4399022}"/>
              </a:ext>
            </a:extLst>
          </p:cNvPr>
          <p:cNvSpPr>
            <a:spLocks noGrp="1"/>
          </p:cNvSpPr>
          <p:nvPr>
            <p:ph type="sldNum" sz="quarter" idx="12"/>
          </p:nvPr>
        </p:nvSpPr>
        <p:spPr/>
        <p:txBody>
          <a:bodyPr/>
          <a:lstStyle/>
          <a:p>
            <a:fld id="{CD0BE1C4-9E95-4B53-BEBA-D914690DEA79}" type="slidenum">
              <a:rPr lang="en-GB" smtClean="0"/>
              <a:t>‹#›</a:t>
            </a:fld>
            <a:endParaRPr lang="en-GB"/>
          </a:p>
        </p:txBody>
      </p:sp>
    </p:spTree>
    <p:extLst>
      <p:ext uri="{BB962C8B-B14F-4D97-AF65-F5344CB8AC3E}">
        <p14:creationId xmlns:p14="http://schemas.microsoft.com/office/powerpoint/2010/main" val="2615470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A7DE6-1AD7-4CD5-97E9-5DAEA2E9A0E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87CDDEB-8A2D-4EE0-965A-AB095CCFDF6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D11E931-4C41-42A9-A547-B94940E75304}"/>
              </a:ext>
            </a:extLst>
          </p:cNvPr>
          <p:cNvSpPr>
            <a:spLocks noGrp="1"/>
          </p:cNvSpPr>
          <p:nvPr>
            <p:ph type="dt" sz="half" idx="10"/>
          </p:nvPr>
        </p:nvSpPr>
        <p:spPr/>
        <p:txBody>
          <a:bodyPr/>
          <a:lstStyle/>
          <a:p>
            <a:fld id="{05D045BF-D35F-44DA-905B-BBF382F30287}" type="datetimeFigureOut">
              <a:rPr lang="en-GB" smtClean="0"/>
              <a:t>07/02/2022</a:t>
            </a:fld>
            <a:endParaRPr lang="en-GB"/>
          </a:p>
        </p:txBody>
      </p:sp>
      <p:sp>
        <p:nvSpPr>
          <p:cNvPr id="5" name="Footer Placeholder 4">
            <a:extLst>
              <a:ext uri="{FF2B5EF4-FFF2-40B4-BE49-F238E27FC236}">
                <a16:creationId xmlns:a16="http://schemas.microsoft.com/office/drawing/2014/main" id="{19EA8D32-E3EA-4DF1-AF49-12DBAD3B2C5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4DEA0B3-3301-4A14-85FE-397D9E1F6844}"/>
              </a:ext>
            </a:extLst>
          </p:cNvPr>
          <p:cNvSpPr>
            <a:spLocks noGrp="1"/>
          </p:cNvSpPr>
          <p:nvPr>
            <p:ph type="sldNum" sz="quarter" idx="12"/>
          </p:nvPr>
        </p:nvSpPr>
        <p:spPr/>
        <p:txBody>
          <a:bodyPr/>
          <a:lstStyle/>
          <a:p>
            <a:fld id="{CD0BE1C4-9E95-4B53-BEBA-D914690DEA79}" type="slidenum">
              <a:rPr lang="en-GB" smtClean="0"/>
              <a:t>‹#›</a:t>
            </a:fld>
            <a:endParaRPr lang="en-GB"/>
          </a:p>
        </p:txBody>
      </p:sp>
    </p:spTree>
    <p:extLst>
      <p:ext uri="{BB962C8B-B14F-4D97-AF65-F5344CB8AC3E}">
        <p14:creationId xmlns:p14="http://schemas.microsoft.com/office/powerpoint/2010/main" val="481744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38C27-C7EF-4ECF-A4D5-5CB8D26D610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679C744-F7D3-48DE-98A2-4C7CC36B877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A2EF51A-B4E3-4E44-BE30-11BC72A947C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DBBB6DF-6E90-4C80-A22F-27EC323BDB13}"/>
              </a:ext>
            </a:extLst>
          </p:cNvPr>
          <p:cNvSpPr>
            <a:spLocks noGrp="1"/>
          </p:cNvSpPr>
          <p:nvPr>
            <p:ph type="dt" sz="half" idx="10"/>
          </p:nvPr>
        </p:nvSpPr>
        <p:spPr/>
        <p:txBody>
          <a:bodyPr/>
          <a:lstStyle/>
          <a:p>
            <a:fld id="{05D045BF-D35F-44DA-905B-BBF382F30287}" type="datetimeFigureOut">
              <a:rPr lang="en-GB" smtClean="0"/>
              <a:t>07/02/2022</a:t>
            </a:fld>
            <a:endParaRPr lang="en-GB"/>
          </a:p>
        </p:txBody>
      </p:sp>
      <p:sp>
        <p:nvSpPr>
          <p:cNvPr id="6" name="Footer Placeholder 5">
            <a:extLst>
              <a:ext uri="{FF2B5EF4-FFF2-40B4-BE49-F238E27FC236}">
                <a16:creationId xmlns:a16="http://schemas.microsoft.com/office/drawing/2014/main" id="{C6B8664A-9F45-433E-A4DA-E1634CF0EE5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A395AD5-3BD4-409A-A83D-3463A2A1B13E}"/>
              </a:ext>
            </a:extLst>
          </p:cNvPr>
          <p:cNvSpPr>
            <a:spLocks noGrp="1"/>
          </p:cNvSpPr>
          <p:nvPr>
            <p:ph type="sldNum" sz="quarter" idx="12"/>
          </p:nvPr>
        </p:nvSpPr>
        <p:spPr/>
        <p:txBody>
          <a:bodyPr/>
          <a:lstStyle/>
          <a:p>
            <a:fld id="{CD0BE1C4-9E95-4B53-BEBA-D914690DEA79}" type="slidenum">
              <a:rPr lang="en-GB" smtClean="0"/>
              <a:t>‹#›</a:t>
            </a:fld>
            <a:endParaRPr lang="en-GB"/>
          </a:p>
        </p:txBody>
      </p:sp>
    </p:spTree>
    <p:extLst>
      <p:ext uri="{BB962C8B-B14F-4D97-AF65-F5344CB8AC3E}">
        <p14:creationId xmlns:p14="http://schemas.microsoft.com/office/powerpoint/2010/main" val="3138183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17778-1DCF-40FF-B831-5F7262C8D74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A432FD9-8C1D-48B4-B65B-09DBFDE02E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24AC4A7-7F22-4227-84D3-D925E8FC7E0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03DDEF6-414F-4BFC-9F3E-766DA51ABDB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75BE129-AE72-48EF-8D67-D6C5707096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70DAFAC-5EF1-47C6-93E3-9585D81F3C30}"/>
              </a:ext>
            </a:extLst>
          </p:cNvPr>
          <p:cNvSpPr>
            <a:spLocks noGrp="1"/>
          </p:cNvSpPr>
          <p:nvPr>
            <p:ph type="dt" sz="half" idx="10"/>
          </p:nvPr>
        </p:nvSpPr>
        <p:spPr/>
        <p:txBody>
          <a:bodyPr/>
          <a:lstStyle/>
          <a:p>
            <a:fld id="{05D045BF-D35F-44DA-905B-BBF382F30287}" type="datetimeFigureOut">
              <a:rPr lang="en-GB" smtClean="0"/>
              <a:t>07/02/2022</a:t>
            </a:fld>
            <a:endParaRPr lang="en-GB"/>
          </a:p>
        </p:txBody>
      </p:sp>
      <p:sp>
        <p:nvSpPr>
          <p:cNvPr id="8" name="Footer Placeholder 7">
            <a:extLst>
              <a:ext uri="{FF2B5EF4-FFF2-40B4-BE49-F238E27FC236}">
                <a16:creationId xmlns:a16="http://schemas.microsoft.com/office/drawing/2014/main" id="{B1C0A48F-D670-4FEA-9E8C-C2EC5DE4080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DE647AE-C2B4-47F3-AE73-B74257802E81}"/>
              </a:ext>
            </a:extLst>
          </p:cNvPr>
          <p:cNvSpPr>
            <a:spLocks noGrp="1"/>
          </p:cNvSpPr>
          <p:nvPr>
            <p:ph type="sldNum" sz="quarter" idx="12"/>
          </p:nvPr>
        </p:nvSpPr>
        <p:spPr/>
        <p:txBody>
          <a:bodyPr/>
          <a:lstStyle/>
          <a:p>
            <a:fld id="{CD0BE1C4-9E95-4B53-BEBA-D914690DEA79}" type="slidenum">
              <a:rPr lang="en-GB" smtClean="0"/>
              <a:t>‹#›</a:t>
            </a:fld>
            <a:endParaRPr lang="en-GB"/>
          </a:p>
        </p:txBody>
      </p:sp>
    </p:spTree>
    <p:extLst>
      <p:ext uri="{BB962C8B-B14F-4D97-AF65-F5344CB8AC3E}">
        <p14:creationId xmlns:p14="http://schemas.microsoft.com/office/powerpoint/2010/main" val="1858821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0F47A-E0DA-46FD-92FB-C622FD9B7AB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DE932FD-829B-499B-B547-515E29E659A8}"/>
              </a:ext>
            </a:extLst>
          </p:cNvPr>
          <p:cNvSpPr>
            <a:spLocks noGrp="1"/>
          </p:cNvSpPr>
          <p:nvPr>
            <p:ph type="dt" sz="half" idx="10"/>
          </p:nvPr>
        </p:nvSpPr>
        <p:spPr/>
        <p:txBody>
          <a:bodyPr/>
          <a:lstStyle/>
          <a:p>
            <a:fld id="{05D045BF-D35F-44DA-905B-BBF382F30287}" type="datetimeFigureOut">
              <a:rPr lang="en-GB" smtClean="0"/>
              <a:t>07/02/2022</a:t>
            </a:fld>
            <a:endParaRPr lang="en-GB"/>
          </a:p>
        </p:txBody>
      </p:sp>
      <p:sp>
        <p:nvSpPr>
          <p:cNvPr id="4" name="Footer Placeholder 3">
            <a:extLst>
              <a:ext uri="{FF2B5EF4-FFF2-40B4-BE49-F238E27FC236}">
                <a16:creationId xmlns:a16="http://schemas.microsoft.com/office/drawing/2014/main" id="{ECA63717-AA39-4952-85FD-BA4D983E5F3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FE2A1C2-C0C1-4F0F-B9A7-13A97E1BD54C}"/>
              </a:ext>
            </a:extLst>
          </p:cNvPr>
          <p:cNvSpPr>
            <a:spLocks noGrp="1"/>
          </p:cNvSpPr>
          <p:nvPr>
            <p:ph type="sldNum" sz="quarter" idx="12"/>
          </p:nvPr>
        </p:nvSpPr>
        <p:spPr/>
        <p:txBody>
          <a:bodyPr/>
          <a:lstStyle/>
          <a:p>
            <a:fld id="{CD0BE1C4-9E95-4B53-BEBA-D914690DEA79}" type="slidenum">
              <a:rPr lang="en-GB" smtClean="0"/>
              <a:t>‹#›</a:t>
            </a:fld>
            <a:endParaRPr lang="en-GB"/>
          </a:p>
        </p:txBody>
      </p:sp>
    </p:spTree>
    <p:extLst>
      <p:ext uri="{BB962C8B-B14F-4D97-AF65-F5344CB8AC3E}">
        <p14:creationId xmlns:p14="http://schemas.microsoft.com/office/powerpoint/2010/main" val="3846772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C5E669-868A-44B8-8B15-E39C63C22198}"/>
              </a:ext>
            </a:extLst>
          </p:cNvPr>
          <p:cNvSpPr>
            <a:spLocks noGrp="1"/>
          </p:cNvSpPr>
          <p:nvPr>
            <p:ph type="dt" sz="half" idx="10"/>
          </p:nvPr>
        </p:nvSpPr>
        <p:spPr/>
        <p:txBody>
          <a:bodyPr/>
          <a:lstStyle/>
          <a:p>
            <a:fld id="{05D045BF-D35F-44DA-905B-BBF382F30287}" type="datetimeFigureOut">
              <a:rPr lang="en-GB" smtClean="0"/>
              <a:t>07/02/2022</a:t>
            </a:fld>
            <a:endParaRPr lang="en-GB"/>
          </a:p>
        </p:txBody>
      </p:sp>
      <p:sp>
        <p:nvSpPr>
          <p:cNvPr id="3" name="Footer Placeholder 2">
            <a:extLst>
              <a:ext uri="{FF2B5EF4-FFF2-40B4-BE49-F238E27FC236}">
                <a16:creationId xmlns:a16="http://schemas.microsoft.com/office/drawing/2014/main" id="{53E191C6-DB25-409A-A199-38B4BA00469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D0F47A8-3375-4528-9F78-D314BD32486D}"/>
              </a:ext>
            </a:extLst>
          </p:cNvPr>
          <p:cNvSpPr>
            <a:spLocks noGrp="1"/>
          </p:cNvSpPr>
          <p:nvPr>
            <p:ph type="sldNum" sz="quarter" idx="12"/>
          </p:nvPr>
        </p:nvSpPr>
        <p:spPr/>
        <p:txBody>
          <a:bodyPr/>
          <a:lstStyle/>
          <a:p>
            <a:fld id="{CD0BE1C4-9E95-4B53-BEBA-D914690DEA79}" type="slidenum">
              <a:rPr lang="en-GB" smtClean="0"/>
              <a:t>‹#›</a:t>
            </a:fld>
            <a:endParaRPr lang="en-GB"/>
          </a:p>
        </p:txBody>
      </p:sp>
    </p:spTree>
    <p:extLst>
      <p:ext uri="{BB962C8B-B14F-4D97-AF65-F5344CB8AC3E}">
        <p14:creationId xmlns:p14="http://schemas.microsoft.com/office/powerpoint/2010/main" val="3024892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CB40C-DDF0-47CA-AD98-4438BB91EB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6221DB8-F3A4-4490-99A6-99A99EF3D9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E133144-E82C-4E15-A3D5-3FCD44F7BD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531A5F-9AA4-407F-BC55-9CF0B9B3C105}"/>
              </a:ext>
            </a:extLst>
          </p:cNvPr>
          <p:cNvSpPr>
            <a:spLocks noGrp="1"/>
          </p:cNvSpPr>
          <p:nvPr>
            <p:ph type="dt" sz="half" idx="10"/>
          </p:nvPr>
        </p:nvSpPr>
        <p:spPr/>
        <p:txBody>
          <a:bodyPr/>
          <a:lstStyle/>
          <a:p>
            <a:fld id="{05D045BF-D35F-44DA-905B-BBF382F30287}" type="datetimeFigureOut">
              <a:rPr lang="en-GB" smtClean="0"/>
              <a:t>07/02/2022</a:t>
            </a:fld>
            <a:endParaRPr lang="en-GB"/>
          </a:p>
        </p:txBody>
      </p:sp>
      <p:sp>
        <p:nvSpPr>
          <p:cNvPr id="6" name="Footer Placeholder 5">
            <a:extLst>
              <a:ext uri="{FF2B5EF4-FFF2-40B4-BE49-F238E27FC236}">
                <a16:creationId xmlns:a16="http://schemas.microsoft.com/office/drawing/2014/main" id="{2D5F1C21-FA8E-4837-8CD4-218E598B835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A0B0E9B-170E-4646-B78D-6654A63464F0}"/>
              </a:ext>
            </a:extLst>
          </p:cNvPr>
          <p:cNvSpPr>
            <a:spLocks noGrp="1"/>
          </p:cNvSpPr>
          <p:nvPr>
            <p:ph type="sldNum" sz="quarter" idx="12"/>
          </p:nvPr>
        </p:nvSpPr>
        <p:spPr/>
        <p:txBody>
          <a:bodyPr/>
          <a:lstStyle/>
          <a:p>
            <a:fld id="{CD0BE1C4-9E95-4B53-BEBA-D914690DEA79}" type="slidenum">
              <a:rPr lang="en-GB" smtClean="0"/>
              <a:t>‹#›</a:t>
            </a:fld>
            <a:endParaRPr lang="en-GB"/>
          </a:p>
        </p:txBody>
      </p:sp>
    </p:spTree>
    <p:extLst>
      <p:ext uri="{BB962C8B-B14F-4D97-AF65-F5344CB8AC3E}">
        <p14:creationId xmlns:p14="http://schemas.microsoft.com/office/powerpoint/2010/main" val="3278081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36B7E-03AB-4F7F-860D-9D35AD29CD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2D8F5C4-17B8-4CAE-8B0B-BCFCFAE9A11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BF5259B-025F-49DD-86A1-E8E8DB99DD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BF2F45-2A63-40B4-9102-BB9FE171CFE0}"/>
              </a:ext>
            </a:extLst>
          </p:cNvPr>
          <p:cNvSpPr>
            <a:spLocks noGrp="1"/>
          </p:cNvSpPr>
          <p:nvPr>
            <p:ph type="dt" sz="half" idx="10"/>
          </p:nvPr>
        </p:nvSpPr>
        <p:spPr/>
        <p:txBody>
          <a:bodyPr/>
          <a:lstStyle/>
          <a:p>
            <a:fld id="{05D045BF-D35F-44DA-905B-BBF382F30287}" type="datetimeFigureOut">
              <a:rPr lang="en-GB" smtClean="0"/>
              <a:t>07/02/2022</a:t>
            </a:fld>
            <a:endParaRPr lang="en-GB"/>
          </a:p>
        </p:txBody>
      </p:sp>
      <p:sp>
        <p:nvSpPr>
          <p:cNvPr id="6" name="Footer Placeholder 5">
            <a:extLst>
              <a:ext uri="{FF2B5EF4-FFF2-40B4-BE49-F238E27FC236}">
                <a16:creationId xmlns:a16="http://schemas.microsoft.com/office/drawing/2014/main" id="{5B181BF2-504F-4CDF-BC79-25300605D8E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C276F9C-45D2-4CA1-ABEE-2C512FFD5836}"/>
              </a:ext>
            </a:extLst>
          </p:cNvPr>
          <p:cNvSpPr>
            <a:spLocks noGrp="1"/>
          </p:cNvSpPr>
          <p:nvPr>
            <p:ph type="sldNum" sz="quarter" idx="12"/>
          </p:nvPr>
        </p:nvSpPr>
        <p:spPr/>
        <p:txBody>
          <a:bodyPr/>
          <a:lstStyle/>
          <a:p>
            <a:fld id="{CD0BE1C4-9E95-4B53-BEBA-D914690DEA79}" type="slidenum">
              <a:rPr lang="en-GB" smtClean="0"/>
              <a:t>‹#›</a:t>
            </a:fld>
            <a:endParaRPr lang="en-GB"/>
          </a:p>
        </p:txBody>
      </p:sp>
    </p:spTree>
    <p:extLst>
      <p:ext uri="{BB962C8B-B14F-4D97-AF65-F5344CB8AC3E}">
        <p14:creationId xmlns:p14="http://schemas.microsoft.com/office/powerpoint/2010/main" val="1088615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F42F81-3568-4DB7-B41E-2A6339BBE3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3D767B1-52D4-4D96-8B07-687B90D93E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A904A17-D34B-4568-AEDF-A3F9D55D3FA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D045BF-D35F-44DA-905B-BBF382F30287}" type="datetimeFigureOut">
              <a:rPr lang="en-GB" smtClean="0"/>
              <a:t>07/02/2022</a:t>
            </a:fld>
            <a:endParaRPr lang="en-GB"/>
          </a:p>
        </p:txBody>
      </p:sp>
      <p:sp>
        <p:nvSpPr>
          <p:cNvPr id="5" name="Footer Placeholder 4">
            <a:extLst>
              <a:ext uri="{FF2B5EF4-FFF2-40B4-BE49-F238E27FC236}">
                <a16:creationId xmlns:a16="http://schemas.microsoft.com/office/drawing/2014/main" id="{C61E404F-0A5E-4C1D-8ED3-C9F3D4F7F8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C5FA3F1-26ED-4DF3-B557-10745BE65D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0BE1C4-9E95-4B53-BEBA-D914690DEA79}" type="slidenum">
              <a:rPr lang="en-GB" smtClean="0"/>
              <a:t>‹#›</a:t>
            </a:fld>
            <a:endParaRPr lang="en-GB"/>
          </a:p>
        </p:txBody>
      </p:sp>
    </p:spTree>
    <p:extLst>
      <p:ext uri="{BB962C8B-B14F-4D97-AF65-F5344CB8AC3E}">
        <p14:creationId xmlns:p14="http://schemas.microsoft.com/office/powerpoint/2010/main" val="3507661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community-champions@royalgreenwich.gov.uk"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jpeg"/><Relationship Id="rId7" Type="http://schemas.openxmlformats.org/officeDocument/2006/relationships/diagramColors" Target="../diagrams/colors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eur01.safelinks.protection.outlook.com/?url=https%3A%2F%2Fwww.royalgreenwich.gov.uk%2Fcommunityinnovationgrants&amp;data=04%7C01%7CAlexia.Fergus%40royalgreenwich.gov.uk%7C86fe69a377b845db70ec08d9e19e7296%7Ce632f2633f464111aa5cd54126f95105%7C1%7C0%7C637788892901112053%7CUnknown%7CTWFpbGZsb3d8eyJWIjoiMC4wLjAwMDAiLCJQIjoiV2luMzIiLCJBTiI6Ik1haWwiLCJXVCI6Mn0%3D%7C3000&amp;sdata=K%2F2hhMkzU4mBVlKTRZY049m0wBcxDxP7HXxK%2BHdlB9k%3D&amp;reserved=0" TargetMode="External"/><Relationship Id="rId2" Type="http://schemas.openxmlformats.org/officeDocument/2006/relationships/hyperlink" Target="mailto:community-champions@royalgreenwich.gov.uk" TargetMode="Externa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8" name="Rectangle 33">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35">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0"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61" name="Oval 39">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62" name="Arc 41">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169AC04-3286-4120-9F04-66B2DD2594A9}"/>
              </a:ext>
            </a:extLst>
          </p:cNvPr>
          <p:cNvSpPr>
            <a:spLocks noGrp="1"/>
          </p:cNvSpPr>
          <p:nvPr>
            <p:ph type="ctrTitle"/>
          </p:nvPr>
        </p:nvSpPr>
        <p:spPr>
          <a:xfrm>
            <a:off x="4151107" y="1458937"/>
            <a:ext cx="7644627" cy="2751086"/>
          </a:xfrm>
        </p:spPr>
        <p:txBody>
          <a:bodyPr>
            <a:normAutofit/>
          </a:bodyPr>
          <a:lstStyle/>
          <a:p>
            <a:pPr algn="r"/>
            <a:r>
              <a:rPr lang="en-GB" dirty="0">
                <a:latin typeface="+mn-lt"/>
                <a:ea typeface="Tahoma"/>
                <a:cs typeface="Tahoma"/>
              </a:rPr>
              <a:t>Royal Greenwich Community Innovation Grants</a:t>
            </a:r>
          </a:p>
        </p:txBody>
      </p:sp>
      <p:sp>
        <p:nvSpPr>
          <p:cNvPr id="3" name="Subtitle 2">
            <a:extLst>
              <a:ext uri="{FF2B5EF4-FFF2-40B4-BE49-F238E27FC236}">
                <a16:creationId xmlns:a16="http://schemas.microsoft.com/office/drawing/2014/main" id="{7B364AB4-3329-4A57-8013-8C649446F298}"/>
              </a:ext>
            </a:extLst>
          </p:cNvPr>
          <p:cNvSpPr>
            <a:spLocks noGrp="1"/>
          </p:cNvSpPr>
          <p:nvPr>
            <p:ph type="subTitle" idx="1"/>
          </p:nvPr>
        </p:nvSpPr>
        <p:spPr>
          <a:xfrm>
            <a:off x="4151106" y="4305538"/>
            <a:ext cx="7644627" cy="1329443"/>
          </a:xfrm>
        </p:spPr>
        <p:txBody>
          <a:bodyPr vert="horz" lIns="91440" tIns="45720" rIns="91440" bIns="45720" rtlCol="0" anchor="t">
            <a:normAutofit/>
          </a:bodyPr>
          <a:lstStyle/>
          <a:p>
            <a:pPr algn="r"/>
            <a:endParaRPr lang="en-GB" sz="2200" dirty="0">
              <a:cs typeface="Calibri"/>
            </a:endParaRPr>
          </a:p>
          <a:p>
            <a:pPr algn="r"/>
            <a:r>
              <a:rPr lang="en-GB" sz="2200" dirty="0"/>
              <a:t>February 2021</a:t>
            </a:r>
            <a:endParaRPr lang="en-GB" sz="2200" dirty="0">
              <a:cs typeface="Calibri"/>
            </a:endParaRPr>
          </a:p>
          <a:p>
            <a:pPr algn="r"/>
            <a:endParaRPr lang="en-GB" sz="2200" dirty="0">
              <a:highlight>
                <a:srgbClr val="FFFF00"/>
              </a:highlight>
              <a:cs typeface="Calibri"/>
            </a:endParaRPr>
          </a:p>
        </p:txBody>
      </p:sp>
      <p:pic>
        <p:nvPicPr>
          <p:cNvPr id="4" name="Picture 3" descr="Text, logo, company name&#10;&#10;Description automatically generated">
            <a:extLst>
              <a:ext uri="{FF2B5EF4-FFF2-40B4-BE49-F238E27FC236}">
                <a16:creationId xmlns:a16="http://schemas.microsoft.com/office/drawing/2014/main" id="{A360536B-DF9E-4437-9E77-F5CE5F3E63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19382" y="5801772"/>
            <a:ext cx="1198476" cy="585515"/>
          </a:xfrm>
          <a:prstGeom prst="rect">
            <a:avLst/>
          </a:prstGeom>
        </p:spPr>
      </p:pic>
    </p:spTree>
    <p:extLst>
      <p:ext uri="{BB962C8B-B14F-4D97-AF65-F5344CB8AC3E}">
        <p14:creationId xmlns:p14="http://schemas.microsoft.com/office/powerpoint/2010/main" val="22156828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41159D7-BA42-4D0E-A42A-CB281E3293DD}"/>
              </a:ext>
            </a:extLst>
          </p:cNvPr>
          <p:cNvSpPr>
            <a:spLocks noGrp="1"/>
          </p:cNvSpPr>
          <p:nvPr>
            <p:ph type="title"/>
          </p:nvPr>
        </p:nvSpPr>
        <p:spPr>
          <a:xfrm>
            <a:off x="686834" y="1153572"/>
            <a:ext cx="3200400" cy="4461163"/>
          </a:xfrm>
        </p:spPr>
        <p:txBody>
          <a:bodyPr>
            <a:normAutofit/>
          </a:bodyPr>
          <a:lstStyle/>
          <a:p>
            <a:r>
              <a:rPr lang="en-GB">
                <a:solidFill>
                  <a:srgbClr val="FFFFFF"/>
                </a:solidFill>
                <a:latin typeface="+mn-lt"/>
              </a:rPr>
              <a:t>Due Diligence</a:t>
            </a:r>
          </a:p>
        </p:txBody>
      </p:sp>
      <p:sp>
        <p:nvSpPr>
          <p:cNvPr id="18"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AE83250-C669-44ED-816B-94796AA8BB13}"/>
              </a:ext>
            </a:extLst>
          </p:cNvPr>
          <p:cNvSpPr>
            <a:spLocks noGrp="1"/>
          </p:cNvSpPr>
          <p:nvPr>
            <p:ph idx="1"/>
          </p:nvPr>
        </p:nvSpPr>
        <p:spPr>
          <a:xfrm>
            <a:off x="4447308" y="591344"/>
            <a:ext cx="6906491" cy="5585619"/>
          </a:xfrm>
        </p:spPr>
        <p:txBody>
          <a:bodyPr anchor="ctr">
            <a:normAutofit fontScale="92500" lnSpcReduction="10000"/>
          </a:bodyPr>
          <a:lstStyle/>
          <a:p>
            <a:pPr>
              <a:spcAft>
                <a:spcPts val="800"/>
              </a:spcAft>
            </a:pPr>
            <a:r>
              <a:rPr lang="en-GB" sz="2400" spc="10" dirty="0">
                <a:effectLst/>
                <a:ea typeface="Tahoma"/>
                <a:cs typeface="Tahoma"/>
              </a:rPr>
              <a:t>There are some key documents </a:t>
            </a:r>
            <a:r>
              <a:rPr lang="en-GB" sz="2400" spc="10" dirty="0">
                <a:ea typeface="Tahoma"/>
                <a:cs typeface="Tahoma"/>
              </a:rPr>
              <a:t>needed</a:t>
            </a:r>
            <a:r>
              <a:rPr lang="en-GB" sz="2400" spc="10" dirty="0">
                <a:effectLst/>
                <a:ea typeface="Tahoma"/>
                <a:cs typeface="Tahoma"/>
              </a:rPr>
              <a:t> to ensure that you and the people who take part in your project are kept safe and that the process for managing the funds has the appropriate safeguards.</a:t>
            </a:r>
            <a:br>
              <a:rPr lang="en-GB" sz="2400" spc="25" dirty="0">
                <a:effectLst/>
                <a:ea typeface="Tahoma" panose="020B0604030504040204" pitchFamily="34" charset="0"/>
                <a:cs typeface="Tahoma" panose="020B0604030504040204" pitchFamily="34" charset="0"/>
              </a:rPr>
            </a:br>
            <a:br>
              <a:rPr lang="en-GB" sz="2400" spc="25" dirty="0">
                <a:effectLst/>
                <a:ea typeface="Tahoma" panose="020B0604030504040204" pitchFamily="34" charset="0"/>
                <a:cs typeface="Tahoma" panose="020B0604030504040204" pitchFamily="34" charset="0"/>
              </a:rPr>
            </a:br>
            <a:r>
              <a:rPr lang="en-GB" sz="2400" spc="25" dirty="0">
                <a:effectLst/>
                <a:ea typeface="Tahoma"/>
                <a:cs typeface="Tahoma"/>
              </a:rPr>
              <a:t>If you are applying as an organisation, it is your policy documents etc. that we will require to be uploaded as part of your application. </a:t>
            </a:r>
            <a:br>
              <a:rPr lang="en-GB" sz="2400" spc="25" dirty="0">
                <a:effectLst/>
                <a:ea typeface="Tahoma" panose="020B0604030504040204" pitchFamily="34" charset="0"/>
                <a:cs typeface="Tahoma" panose="020B0604030504040204" pitchFamily="34" charset="0"/>
              </a:rPr>
            </a:br>
            <a:br>
              <a:rPr lang="en-GB" sz="2400" spc="25" dirty="0">
                <a:effectLst/>
                <a:ea typeface="Tahoma" panose="020B0604030504040204" pitchFamily="34" charset="0"/>
                <a:cs typeface="Tahoma" panose="020B0604030504040204" pitchFamily="34" charset="0"/>
              </a:rPr>
            </a:br>
            <a:r>
              <a:rPr lang="en-GB" sz="2400" spc="25" dirty="0">
                <a:effectLst/>
                <a:ea typeface="Tahoma"/>
                <a:cs typeface="Tahoma"/>
              </a:rPr>
              <a:t>If you are applying as an individual or un-constituted group, you will need to get this documentation from your sponsor organisation to upload as part of your application.</a:t>
            </a:r>
            <a:endParaRPr lang="en-GB" sz="2400" dirty="0">
              <a:effectLst/>
              <a:ea typeface="Tahoma"/>
              <a:cs typeface="Tahoma"/>
            </a:endParaRPr>
          </a:p>
          <a:p>
            <a:pPr>
              <a:spcAft>
                <a:spcPts val="800"/>
              </a:spcAft>
            </a:pPr>
            <a:r>
              <a:rPr lang="en-GB" sz="2400" spc="10" dirty="0">
                <a:effectLst/>
                <a:ea typeface="Tahoma" panose="020B0604030504040204" pitchFamily="34" charset="0"/>
                <a:cs typeface="Tahoma" panose="020B0604030504040204" pitchFamily="34" charset="0"/>
              </a:rPr>
              <a:t>We will be verifying the credentials of all organisations.</a:t>
            </a:r>
            <a:endParaRPr lang="en-GB" sz="2400" spc="15" dirty="0">
              <a:ea typeface="Tahoma" panose="020B0604030504040204" pitchFamily="34" charset="0"/>
              <a:cs typeface="Tahoma" panose="020B0604030504040204" pitchFamily="34" charset="0"/>
            </a:endParaRPr>
          </a:p>
          <a:p>
            <a:pPr>
              <a:spcAft>
                <a:spcPts val="800"/>
              </a:spcAft>
            </a:pPr>
            <a:r>
              <a:rPr lang="en-GB" sz="2400" spc="10" dirty="0">
                <a:effectLst/>
                <a:ea typeface="Tahoma"/>
                <a:cs typeface="Tahoma"/>
              </a:rPr>
              <a:t>You will need to state any conflicts of interest i.e. if you are related to or have a business interest/partnership with either a member of Royal Borough of Greenwich Cabinet or Officers/Staff</a:t>
            </a:r>
            <a:r>
              <a:rPr lang="en-GB" sz="2400" spc="10" dirty="0">
                <a:ea typeface="Tahoma"/>
                <a:cs typeface="Tahoma"/>
              </a:rPr>
              <a:t>.</a:t>
            </a:r>
            <a:endParaRPr lang="en-GB" sz="2400" spc="10" dirty="0">
              <a:effectLst/>
              <a:ea typeface="Tahoma" panose="020B0604030504040204" pitchFamily="34" charset="0"/>
              <a:cs typeface="Tahoma" panose="020B0604030504040204" pitchFamily="34" charset="0"/>
            </a:endParaRPr>
          </a:p>
          <a:p>
            <a:endParaRPr lang="en-GB" sz="1800" dirty="0"/>
          </a:p>
        </p:txBody>
      </p:sp>
    </p:spTree>
    <p:extLst>
      <p:ext uri="{BB962C8B-B14F-4D97-AF65-F5344CB8AC3E}">
        <p14:creationId xmlns:p14="http://schemas.microsoft.com/office/powerpoint/2010/main" val="5441818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C935E96-30B9-4D31-8FA8-A0EB8F97645E}"/>
              </a:ext>
            </a:extLst>
          </p:cNvPr>
          <p:cNvSpPr>
            <a:spLocks noGrp="1"/>
          </p:cNvSpPr>
          <p:nvPr>
            <p:ph type="title"/>
          </p:nvPr>
        </p:nvSpPr>
        <p:spPr>
          <a:xfrm>
            <a:off x="686834" y="1153572"/>
            <a:ext cx="3200400" cy="4461163"/>
          </a:xfrm>
        </p:spPr>
        <p:txBody>
          <a:bodyPr>
            <a:normAutofit/>
          </a:bodyPr>
          <a:lstStyle/>
          <a:p>
            <a:r>
              <a:rPr lang="en-GB">
                <a:solidFill>
                  <a:srgbClr val="FFFFFF"/>
                </a:solidFill>
                <a:latin typeface="+mn-lt"/>
                <a:ea typeface="Tahoma" panose="020B0604030504040204" pitchFamily="34" charset="0"/>
                <a:cs typeface="Tahoma" panose="020B0604030504040204" pitchFamily="34" charset="0"/>
              </a:rPr>
              <a:t>How to apply?</a:t>
            </a:r>
          </a:p>
        </p:txBody>
      </p:sp>
      <p:sp>
        <p:nvSpPr>
          <p:cNvPr id="31" name="Arc 30">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3FC05E2-63AD-400E-BA5B-0D975FD00F59}"/>
              </a:ext>
            </a:extLst>
          </p:cNvPr>
          <p:cNvSpPr>
            <a:spLocks noGrp="1"/>
          </p:cNvSpPr>
          <p:nvPr>
            <p:ph idx="1"/>
          </p:nvPr>
        </p:nvSpPr>
        <p:spPr>
          <a:xfrm>
            <a:off x="4266333" y="153194"/>
            <a:ext cx="6973900" cy="5585619"/>
          </a:xfrm>
        </p:spPr>
        <p:txBody>
          <a:bodyPr anchor="ctr">
            <a:normAutofit/>
          </a:bodyPr>
          <a:lstStyle/>
          <a:p>
            <a:pPr>
              <a:lnSpc>
                <a:spcPct val="110000"/>
              </a:lnSpc>
            </a:pPr>
            <a:r>
              <a:rPr lang="en-GB" sz="2000" dirty="0">
                <a:ea typeface="Tahoma"/>
                <a:cs typeface="Tahoma"/>
              </a:rPr>
              <a:t>Applications are now open via an online form. Deadline for applications will be </a:t>
            </a:r>
            <a:r>
              <a:rPr lang="en-GB" sz="2000" b="1" dirty="0">
                <a:ea typeface="Tahoma"/>
                <a:cs typeface="Tahoma"/>
              </a:rPr>
              <a:t>Monday 21</a:t>
            </a:r>
            <a:r>
              <a:rPr lang="en-GB" sz="2000" b="1" baseline="30000" dirty="0">
                <a:ea typeface="Tahoma"/>
                <a:cs typeface="Tahoma"/>
              </a:rPr>
              <a:t>st</a:t>
            </a:r>
            <a:r>
              <a:rPr lang="en-GB" sz="2000" b="1" dirty="0">
                <a:ea typeface="Tahoma"/>
                <a:cs typeface="Tahoma"/>
              </a:rPr>
              <a:t> February (midnight)</a:t>
            </a:r>
            <a:endParaRPr lang="en-GB" sz="2000" spc="15" dirty="0">
              <a:ea typeface="Tahoma"/>
              <a:cs typeface="Tahoma"/>
            </a:endParaRPr>
          </a:p>
          <a:p>
            <a:pPr>
              <a:lnSpc>
                <a:spcPct val="110000"/>
              </a:lnSpc>
            </a:pPr>
            <a:r>
              <a:rPr lang="en-GB" sz="2000" spc="15" dirty="0">
                <a:ea typeface="Tahoma"/>
                <a:cs typeface="Tahoma"/>
              </a:rPr>
              <a:t>If</a:t>
            </a:r>
            <a:r>
              <a:rPr lang="en-GB" sz="2000" spc="15" dirty="0">
                <a:effectLst/>
                <a:ea typeface="Tahoma"/>
                <a:cs typeface="Tahoma"/>
              </a:rPr>
              <a:t> you have any issues completing this form or require an alternative format, please contact </a:t>
            </a:r>
            <a:r>
              <a:rPr lang="en-GB" sz="2000" u="sng" spc="15" dirty="0">
                <a:effectLst/>
                <a:ea typeface="Tahoma"/>
                <a:cs typeface="Tahoma"/>
                <a:hlinkClick r:id="rId2">
                  <a:extLst>
                    <a:ext uri="{A12FA001-AC4F-418D-AE19-62706E023703}">
                      <ahyp:hlinkClr xmlns:ahyp="http://schemas.microsoft.com/office/drawing/2018/hyperlinkcolor" val="tx"/>
                    </a:ext>
                  </a:extLst>
                </a:hlinkClick>
              </a:rPr>
              <a:t>community-champions@royalgreenwich.gov.uk</a:t>
            </a:r>
            <a:r>
              <a:rPr lang="en-GB" sz="2000" dirty="0">
                <a:ea typeface="Tahoma"/>
                <a:cs typeface="Tahoma"/>
              </a:rPr>
              <a:t> </a:t>
            </a:r>
            <a:endParaRPr lang="en-GB" sz="2000" dirty="0">
              <a:ea typeface="Tahoma" panose="020B0604030504040204" pitchFamily="34" charset="0"/>
              <a:cs typeface="Tahoma" panose="020B0604030504040204" pitchFamily="34" charset="0"/>
            </a:endParaRPr>
          </a:p>
          <a:p>
            <a:pPr>
              <a:lnSpc>
                <a:spcPct val="110000"/>
              </a:lnSpc>
            </a:pPr>
            <a:r>
              <a:rPr lang="en-GB" sz="2000" dirty="0">
                <a:ea typeface="Tahoma"/>
                <a:cs typeface="Tahoma"/>
              </a:rPr>
              <a:t>If you are applying as an individual or un-constituted group, you will need to work with a sponsor/mentor organisation.</a:t>
            </a:r>
            <a:endParaRPr lang="en-GB" sz="2000" b="1" dirty="0">
              <a:ea typeface="Tahoma" panose="020B0604030504040204" pitchFamily="34" charset="0"/>
              <a:cs typeface="Tahoma" panose="020B0604030504040204" pitchFamily="34" charset="0"/>
            </a:endParaRPr>
          </a:p>
          <a:p>
            <a:pPr>
              <a:lnSpc>
                <a:spcPct val="110000"/>
              </a:lnSpc>
            </a:pPr>
            <a:r>
              <a:rPr lang="en-GB" sz="2000" dirty="0">
                <a:ea typeface="Tahoma"/>
                <a:cs typeface="Tahoma"/>
              </a:rPr>
              <a:t>We will be holding some additional Q and A sessions in the coming weeks</a:t>
            </a:r>
            <a:r>
              <a:rPr lang="en-GB" sz="2000" dirty="0">
                <a:ea typeface="Tahoma" panose="020B0604030504040204" pitchFamily="34" charset="0"/>
                <a:cs typeface="Tahoma" panose="020B0604030504040204" pitchFamily="34" charset="0"/>
              </a:rPr>
              <a:t>.</a:t>
            </a:r>
          </a:p>
          <a:p>
            <a:pPr>
              <a:lnSpc>
                <a:spcPct val="110000"/>
              </a:lnSpc>
            </a:pPr>
            <a:r>
              <a:rPr lang="en-GB" sz="2000" dirty="0">
                <a:ea typeface="Tahoma"/>
                <a:cs typeface="Tahoma"/>
              </a:rPr>
              <a:t>Support for bid writing </a:t>
            </a:r>
            <a:r>
              <a:rPr lang="en-GB" sz="2000" dirty="0">
                <a:ea typeface="Tahoma" panose="020B0604030504040204" pitchFamily="34" charset="0"/>
                <a:cs typeface="Tahoma" panose="020B0604030504040204" pitchFamily="34" charset="0"/>
              </a:rPr>
              <a:t>if you have an</a:t>
            </a:r>
            <a:r>
              <a:rPr lang="en-GB" sz="2000" b="0" dirty="0">
                <a:effectLst/>
                <a:ea typeface="Tahoma" panose="020B0604030504040204" pitchFamily="34" charset="0"/>
                <a:cs typeface="Tahoma" panose="020B0604030504040204" pitchFamily="34" charset="0"/>
              </a:rPr>
              <a:t> annual turnover of £75,000 or less</a:t>
            </a:r>
            <a:r>
              <a:rPr lang="en-GB" sz="2000" dirty="0">
                <a:ea typeface="Tahoma"/>
                <a:cs typeface="Tahoma"/>
              </a:rPr>
              <a:t> and to find a sponsor is available. Please contact </a:t>
            </a:r>
            <a:r>
              <a:rPr lang="en-GB" sz="2000" u="sng" dirty="0">
                <a:solidFill>
                  <a:srgbClr val="201F1E"/>
                </a:solidFill>
                <a:ea typeface="Tahoma"/>
                <a:cs typeface="Tahoma"/>
              </a:rPr>
              <a:t>R</a:t>
            </a:r>
            <a:r>
              <a:rPr lang="en-GB" sz="2000" b="0" i="0" u="sng" dirty="0">
                <a:solidFill>
                  <a:srgbClr val="201F1E"/>
                </a:solidFill>
                <a:effectLst/>
              </a:rPr>
              <a:t>achel.Akindele@royalgreenwich.gov.uk</a:t>
            </a:r>
            <a:endParaRPr lang="en-GB" sz="2000" u="sng" dirty="0">
              <a:ea typeface="Tahoma"/>
              <a:cs typeface="Tahoma"/>
            </a:endParaRPr>
          </a:p>
        </p:txBody>
      </p:sp>
    </p:spTree>
    <p:extLst>
      <p:ext uri="{BB962C8B-B14F-4D97-AF65-F5344CB8AC3E}">
        <p14:creationId xmlns:p14="http://schemas.microsoft.com/office/powerpoint/2010/main" val="7844344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6D9184-5E72-440D-948C-F239FB3E57E8}"/>
              </a:ext>
            </a:extLst>
          </p:cNvPr>
          <p:cNvSpPr>
            <a:spLocks noGrp="1"/>
          </p:cNvSpPr>
          <p:nvPr>
            <p:ph type="title"/>
          </p:nvPr>
        </p:nvSpPr>
        <p:spPr>
          <a:xfrm>
            <a:off x="686834" y="1153572"/>
            <a:ext cx="3200400" cy="4461163"/>
          </a:xfrm>
        </p:spPr>
        <p:txBody>
          <a:bodyPr>
            <a:normAutofit/>
          </a:bodyPr>
          <a:lstStyle/>
          <a:p>
            <a:r>
              <a:rPr lang="en-GB">
                <a:solidFill>
                  <a:srgbClr val="FFFFFF"/>
                </a:solidFill>
              </a:rPr>
              <a:t>Evaluation of bids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3FD9733-7159-48AA-B546-4B9B69CEA469}"/>
              </a:ext>
            </a:extLst>
          </p:cNvPr>
          <p:cNvSpPr>
            <a:spLocks noGrp="1"/>
          </p:cNvSpPr>
          <p:nvPr>
            <p:ph idx="1"/>
          </p:nvPr>
        </p:nvSpPr>
        <p:spPr>
          <a:xfrm>
            <a:off x="4447308" y="591344"/>
            <a:ext cx="6906491" cy="5585619"/>
          </a:xfrm>
        </p:spPr>
        <p:txBody>
          <a:bodyPr anchor="ctr">
            <a:normAutofit/>
          </a:bodyPr>
          <a:lstStyle/>
          <a:p>
            <a:pPr marL="0" indent="0">
              <a:spcAft>
                <a:spcPts val="800"/>
              </a:spcAft>
              <a:buNone/>
            </a:pPr>
            <a:r>
              <a:rPr lang="en-CA" sz="2000" dirty="0">
                <a:effectLst/>
                <a:ea typeface="Gill Sans MT" panose="020B0502020104020203" pitchFamily="34" charset="0"/>
                <a:cs typeface="Gill Sans MT" panose="020B0502020104020203" pitchFamily="34" charset="0"/>
              </a:rPr>
              <a:t>The submitted information will be assessed and scored by officers against the </a:t>
            </a:r>
            <a:r>
              <a:rPr lang="en-CA" sz="2000" dirty="0">
                <a:ea typeface="Gill Sans MT" panose="020B0502020104020203" pitchFamily="34" charset="0"/>
                <a:cs typeface="Gill Sans MT" panose="020B0502020104020203" pitchFamily="34" charset="0"/>
              </a:rPr>
              <a:t>following key areas</a:t>
            </a:r>
            <a:r>
              <a:rPr lang="en-CA" sz="2000" dirty="0">
                <a:effectLst/>
                <a:ea typeface="Gill Sans MT" panose="020B0502020104020203" pitchFamily="34" charset="0"/>
                <a:cs typeface="Gill Sans MT" panose="020B0502020104020203" pitchFamily="34" charset="0"/>
              </a:rPr>
              <a:t>.</a:t>
            </a:r>
            <a:r>
              <a:rPr lang="en-CA" sz="2000" dirty="0">
                <a:ea typeface="Gill Sans MT" panose="020B0502020104020203" pitchFamily="34" charset="0"/>
                <a:cs typeface="Gill Sans MT" panose="020B0502020104020203" pitchFamily="34" charset="0"/>
              </a:rPr>
              <a:t> </a:t>
            </a:r>
            <a:endParaRPr lang="en-CA" sz="2000" dirty="0">
              <a:effectLst/>
              <a:highlight>
                <a:srgbClr val="FFFF00"/>
              </a:highlight>
              <a:ea typeface="Gill Sans MT" panose="020B0502020104020203" pitchFamily="34" charset="0"/>
              <a:cs typeface="Gill Sans MT" panose="020B0502020104020203" pitchFamily="34" charset="0"/>
            </a:endParaRPr>
          </a:p>
          <a:p>
            <a:pPr>
              <a:spcAft>
                <a:spcPts val="800"/>
              </a:spcAft>
              <a:buFont typeface="Wingdings" panose="05000000000000000000" pitchFamily="2" charset="2"/>
              <a:buChar char="§"/>
            </a:pPr>
            <a:r>
              <a:rPr lang="en-CA" sz="2000" b="1" dirty="0">
                <a:ea typeface="Gill Sans MT" panose="020B0502020104020203" pitchFamily="34" charset="0"/>
                <a:cs typeface="Gill Sans MT" panose="020B0502020104020203" pitchFamily="34" charset="0"/>
              </a:rPr>
              <a:t>Resident needs </a:t>
            </a:r>
            <a:r>
              <a:rPr lang="en-CA" sz="2000" dirty="0">
                <a:ea typeface="Gill Sans MT" panose="020B0502020104020203" pitchFamily="34" charset="0"/>
                <a:cs typeface="Gill Sans MT" panose="020B0502020104020203" pitchFamily="34" charset="0"/>
              </a:rPr>
              <a:t>– project identifies relevant target group(s) and a meaningful need in relation to the funding criteria</a:t>
            </a:r>
          </a:p>
          <a:p>
            <a:pPr>
              <a:spcAft>
                <a:spcPts val="800"/>
              </a:spcAft>
              <a:buFont typeface="Wingdings" panose="05000000000000000000" pitchFamily="2" charset="2"/>
              <a:buChar char="§"/>
            </a:pPr>
            <a:r>
              <a:rPr lang="en-CA" sz="2000" b="1" dirty="0">
                <a:effectLst/>
                <a:ea typeface="Gill Sans MT" panose="020B0502020104020203" pitchFamily="34" charset="0"/>
                <a:cs typeface="Gill Sans MT" panose="020B0502020104020203" pitchFamily="34" charset="0"/>
              </a:rPr>
              <a:t>Project Aims</a:t>
            </a:r>
            <a:r>
              <a:rPr lang="en-CA" sz="2000" b="1" dirty="0">
                <a:ea typeface="Gill Sans MT" panose="020B0502020104020203" pitchFamily="34" charset="0"/>
                <a:cs typeface="Gill Sans MT" panose="020B0502020104020203" pitchFamily="34" charset="0"/>
              </a:rPr>
              <a:t> </a:t>
            </a:r>
            <a:r>
              <a:rPr lang="en-CA" sz="2000" dirty="0">
                <a:ea typeface="Gill Sans MT" panose="020B0502020104020203" pitchFamily="34" charset="0"/>
                <a:cs typeface="Gill Sans MT" panose="020B0502020104020203" pitchFamily="34" charset="0"/>
              </a:rPr>
              <a:t>– (</a:t>
            </a:r>
            <a:r>
              <a:rPr lang="en-CA" sz="2000" b="1" dirty="0">
                <a:ea typeface="Gill Sans MT" panose="020B0502020104020203" pitchFamily="34" charset="0"/>
                <a:cs typeface="Gill Sans MT" panose="020B0502020104020203" pitchFamily="34" charset="0"/>
              </a:rPr>
              <a:t>S</a:t>
            </a:r>
            <a:r>
              <a:rPr lang="en-CA" sz="2000" dirty="0">
                <a:ea typeface="Gill Sans MT" panose="020B0502020104020203" pitchFamily="34" charset="0"/>
                <a:cs typeface="Gill Sans MT" panose="020B0502020104020203" pitchFamily="34" charset="0"/>
              </a:rPr>
              <a:t>pecific, </a:t>
            </a:r>
            <a:r>
              <a:rPr lang="en-CA" sz="2000" b="1" dirty="0">
                <a:ea typeface="Gill Sans MT" panose="020B0502020104020203" pitchFamily="34" charset="0"/>
                <a:cs typeface="Gill Sans MT" panose="020B0502020104020203" pitchFamily="34" charset="0"/>
              </a:rPr>
              <a:t>M</a:t>
            </a:r>
            <a:r>
              <a:rPr lang="en-CA" sz="2000" dirty="0">
                <a:ea typeface="Gill Sans MT" panose="020B0502020104020203" pitchFamily="34" charset="0"/>
                <a:cs typeface="Gill Sans MT" panose="020B0502020104020203" pitchFamily="34" charset="0"/>
              </a:rPr>
              <a:t>easurable, </a:t>
            </a:r>
            <a:r>
              <a:rPr lang="en-CA" sz="2000" b="1" dirty="0">
                <a:ea typeface="Gill Sans MT" panose="020B0502020104020203" pitchFamily="34" charset="0"/>
                <a:cs typeface="Gill Sans MT" panose="020B0502020104020203" pitchFamily="34" charset="0"/>
              </a:rPr>
              <a:t>A</a:t>
            </a:r>
            <a:r>
              <a:rPr lang="en-CA" sz="2000" dirty="0">
                <a:ea typeface="Gill Sans MT" panose="020B0502020104020203" pitchFamily="34" charset="0"/>
                <a:cs typeface="Gill Sans MT" panose="020B0502020104020203" pitchFamily="34" charset="0"/>
              </a:rPr>
              <a:t>chievable, </a:t>
            </a:r>
            <a:r>
              <a:rPr lang="en-CA" sz="2000" b="1" dirty="0">
                <a:ea typeface="Gill Sans MT" panose="020B0502020104020203" pitchFamily="34" charset="0"/>
                <a:cs typeface="Gill Sans MT" panose="020B0502020104020203" pitchFamily="34" charset="0"/>
              </a:rPr>
              <a:t>R</a:t>
            </a:r>
            <a:r>
              <a:rPr lang="en-CA" sz="2000" dirty="0">
                <a:ea typeface="Gill Sans MT" panose="020B0502020104020203" pitchFamily="34" charset="0"/>
                <a:cs typeface="Gill Sans MT" panose="020B0502020104020203" pitchFamily="34" charset="0"/>
              </a:rPr>
              <a:t>elevant, </a:t>
            </a:r>
            <a:r>
              <a:rPr lang="en-CA" sz="2000" b="1" dirty="0">
                <a:ea typeface="Gill Sans MT" panose="020B0502020104020203" pitchFamily="34" charset="0"/>
                <a:cs typeface="Gill Sans MT" panose="020B0502020104020203" pitchFamily="34" charset="0"/>
              </a:rPr>
              <a:t>T</a:t>
            </a:r>
            <a:r>
              <a:rPr lang="en-CA" sz="2000" dirty="0">
                <a:ea typeface="Gill Sans MT" panose="020B0502020104020203" pitchFamily="34" charset="0"/>
                <a:cs typeface="Gill Sans MT" panose="020B0502020104020203" pitchFamily="34" charset="0"/>
              </a:rPr>
              <a:t>ime-bound)</a:t>
            </a:r>
            <a:endParaRPr lang="en-CA" sz="2000" dirty="0">
              <a:effectLst/>
              <a:ea typeface="Gill Sans MT" panose="020B0502020104020203" pitchFamily="34" charset="0"/>
              <a:cs typeface="Gill Sans MT" panose="020B0502020104020203" pitchFamily="34" charset="0"/>
            </a:endParaRPr>
          </a:p>
          <a:p>
            <a:pPr>
              <a:spcAft>
                <a:spcPts val="800"/>
              </a:spcAft>
              <a:buFont typeface="Wingdings" panose="05000000000000000000" pitchFamily="2" charset="2"/>
              <a:buChar char="§"/>
            </a:pPr>
            <a:r>
              <a:rPr lang="en-CA" sz="2000" b="1" dirty="0">
                <a:effectLst/>
                <a:ea typeface="Gill Sans MT" panose="020B0502020104020203" pitchFamily="34" charset="0"/>
                <a:cs typeface="Gill Sans MT" panose="020B0502020104020203" pitchFamily="34" charset="0"/>
              </a:rPr>
              <a:t>Project Details</a:t>
            </a:r>
            <a:r>
              <a:rPr lang="en-CA" sz="2000" b="1" dirty="0">
                <a:ea typeface="Gill Sans MT" panose="020B0502020104020203" pitchFamily="34" charset="0"/>
                <a:cs typeface="Gill Sans MT" panose="020B0502020104020203" pitchFamily="34" charset="0"/>
              </a:rPr>
              <a:t> </a:t>
            </a:r>
            <a:r>
              <a:rPr lang="en-CA" sz="2000" dirty="0">
                <a:ea typeface="Gill Sans MT" panose="020B0502020104020203" pitchFamily="34" charset="0"/>
                <a:cs typeface="Gill Sans MT" panose="020B0502020104020203" pitchFamily="34" charset="0"/>
              </a:rPr>
              <a:t>– deliverables and outcomes, there is a clear plan and rationale.</a:t>
            </a:r>
            <a:endParaRPr lang="en-CA" sz="2000" dirty="0">
              <a:effectLst/>
              <a:ea typeface="Gill Sans MT" panose="020B0502020104020203" pitchFamily="34" charset="0"/>
              <a:cs typeface="Gill Sans MT" panose="020B0502020104020203" pitchFamily="34" charset="0"/>
            </a:endParaRPr>
          </a:p>
          <a:p>
            <a:pPr>
              <a:spcAft>
                <a:spcPts val="800"/>
              </a:spcAft>
              <a:buFont typeface="Wingdings" panose="05000000000000000000" pitchFamily="2" charset="2"/>
              <a:buChar char="§"/>
            </a:pPr>
            <a:r>
              <a:rPr lang="en-CA" sz="2000" b="1" dirty="0">
                <a:effectLst/>
                <a:ea typeface="Gill Sans MT" panose="020B0502020104020203" pitchFamily="34" charset="0"/>
                <a:cs typeface="Gill Sans MT" panose="020B0502020104020203" pitchFamily="34" charset="0"/>
              </a:rPr>
              <a:t>Project budget</a:t>
            </a:r>
            <a:r>
              <a:rPr lang="en-CA" sz="2000" b="1" dirty="0">
                <a:ea typeface="Gill Sans MT" panose="020B0502020104020203" pitchFamily="34" charset="0"/>
                <a:cs typeface="Gill Sans MT" panose="020B0502020104020203" pitchFamily="34" charset="0"/>
              </a:rPr>
              <a:t> </a:t>
            </a:r>
            <a:r>
              <a:rPr lang="en-CA" sz="2000" dirty="0">
                <a:ea typeface="Gill Sans MT" panose="020B0502020104020203" pitchFamily="34" charset="0"/>
                <a:cs typeface="Gill Sans MT" panose="020B0502020104020203" pitchFamily="34" charset="0"/>
              </a:rPr>
              <a:t>– clear and costed budget</a:t>
            </a:r>
            <a:endParaRPr lang="en-CA" sz="2000" dirty="0">
              <a:ea typeface="Calibri" panose="020F0502020204030204" pitchFamily="34" charset="0"/>
              <a:cs typeface="Arial" panose="020B0604020202020204" pitchFamily="34" charset="0"/>
            </a:endParaRPr>
          </a:p>
          <a:p>
            <a:pPr marL="0" indent="0">
              <a:spcAft>
                <a:spcPts val="800"/>
              </a:spcAft>
              <a:buNone/>
            </a:pPr>
            <a:r>
              <a:rPr lang="en-CA" sz="2000" dirty="0">
                <a:effectLst/>
                <a:ea typeface="Calibri" panose="020F0502020204030204" pitchFamily="34" charset="0"/>
                <a:cs typeface="Arial"/>
              </a:rPr>
              <a:t>We ask that all applicants agree to taking part in an evaluation as a requirement of the funding and that any constituted groups/organisations sign up to the Royal Greenwich Equality and Equity Charter.</a:t>
            </a:r>
            <a:endParaRPr lang="en-GB" sz="2000" dirty="0">
              <a:effectLst/>
              <a:ea typeface="Calibri" panose="020F0502020204030204" pitchFamily="34" charset="0"/>
              <a:cs typeface="Arial"/>
            </a:endParaRPr>
          </a:p>
          <a:p>
            <a:endParaRPr lang="en-GB" sz="2000" dirty="0"/>
          </a:p>
        </p:txBody>
      </p:sp>
    </p:spTree>
    <p:extLst>
      <p:ext uri="{BB962C8B-B14F-4D97-AF65-F5344CB8AC3E}">
        <p14:creationId xmlns:p14="http://schemas.microsoft.com/office/powerpoint/2010/main" val="19827323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E2B703B-46F9-481A-A605-82E2A828C4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A54761-2E74-4DBD-B46F-A15413DF68B7}"/>
              </a:ext>
            </a:extLst>
          </p:cNvPr>
          <p:cNvSpPr>
            <a:spLocks noGrp="1"/>
          </p:cNvSpPr>
          <p:nvPr>
            <p:ph type="title"/>
          </p:nvPr>
        </p:nvSpPr>
        <p:spPr>
          <a:xfrm>
            <a:off x="838200" y="459863"/>
            <a:ext cx="10515600" cy="1004594"/>
          </a:xfrm>
        </p:spPr>
        <p:txBody>
          <a:bodyPr>
            <a:normAutofit/>
          </a:bodyPr>
          <a:lstStyle/>
          <a:p>
            <a:pPr algn="ctr"/>
            <a:r>
              <a:rPr lang="en-GB">
                <a:solidFill>
                  <a:srgbClr val="FFFFFF"/>
                </a:solidFill>
                <a:latin typeface="Tahoma" panose="020B0604030504040204" pitchFamily="34" charset="0"/>
                <a:ea typeface="Tahoma" panose="020B0604030504040204" pitchFamily="34" charset="0"/>
                <a:cs typeface="Tahoma" panose="020B0604030504040204" pitchFamily="34" charset="0"/>
              </a:rPr>
              <a:t>Timeline</a:t>
            </a:r>
          </a:p>
        </p:txBody>
      </p:sp>
      <p:sp>
        <p:nvSpPr>
          <p:cNvPr id="12" name="Rectangle: Rounded Corners 11">
            <a:extLst>
              <a:ext uri="{FF2B5EF4-FFF2-40B4-BE49-F238E27FC236}">
                <a16:creationId xmlns:a16="http://schemas.microsoft.com/office/drawing/2014/main" id="{F13BE4D7-0C3D-4906-B230-A1C5B4665C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496" y="1587970"/>
            <a:ext cx="11033008" cy="4768380"/>
          </a:xfrm>
          <a:prstGeom prst="roundRect">
            <a:avLst>
              <a:gd name="adj" fmla="val 3174"/>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Text, logo, company name&#10;&#10;Description automatically generated">
            <a:extLst>
              <a:ext uri="{FF2B5EF4-FFF2-40B4-BE49-F238E27FC236}">
                <a16:creationId xmlns:a16="http://schemas.microsoft.com/office/drawing/2014/main" id="{04BEBC6C-6B32-4720-BAD8-21B942A19B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84676" y="5580128"/>
            <a:ext cx="1198476" cy="585515"/>
          </a:xfrm>
          <a:prstGeom prst="rect">
            <a:avLst/>
          </a:prstGeom>
        </p:spPr>
      </p:pic>
      <p:graphicFrame>
        <p:nvGraphicFramePr>
          <p:cNvPr id="6" name="Content Placeholder 2">
            <a:extLst>
              <a:ext uri="{FF2B5EF4-FFF2-40B4-BE49-F238E27FC236}">
                <a16:creationId xmlns:a16="http://schemas.microsoft.com/office/drawing/2014/main" id="{BABBC509-56DA-4903-AB45-FB2197CF502E}"/>
              </a:ext>
            </a:extLst>
          </p:cNvPr>
          <p:cNvGraphicFramePr>
            <a:graphicFrameLocks noGrp="1"/>
          </p:cNvGraphicFramePr>
          <p:nvPr>
            <p:ph idx="1"/>
            <p:extLst>
              <p:ext uri="{D42A27DB-BD31-4B8C-83A1-F6EECF244321}">
                <p14:modId xmlns:p14="http://schemas.microsoft.com/office/powerpoint/2010/main" val="330473393"/>
              </p:ext>
            </p:extLst>
          </p:nvPr>
        </p:nvGraphicFramePr>
        <p:xfrm>
          <a:off x="838200" y="1800911"/>
          <a:ext cx="10515600" cy="43513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6252243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5" name="Oval 14">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7" name="Arc 16">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59214B0-042E-4B84-9672-46845E94A311}"/>
              </a:ext>
            </a:extLst>
          </p:cNvPr>
          <p:cNvSpPr>
            <a:spLocks noGrp="1"/>
          </p:cNvSpPr>
          <p:nvPr>
            <p:ph type="title"/>
          </p:nvPr>
        </p:nvSpPr>
        <p:spPr>
          <a:xfrm>
            <a:off x="4038600" y="1939159"/>
            <a:ext cx="7644627" cy="2751086"/>
          </a:xfrm>
        </p:spPr>
        <p:txBody>
          <a:bodyPr vert="horz" lIns="91440" tIns="45720" rIns="91440" bIns="45720" rtlCol="0" anchor="b">
            <a:normAutofit/>
          </a:bodyPr>
          <a:lstStyle/>
          <a:p>
            <a:pPr algn="r"/>
            <a:r>
              <a:rPr lang="en-US" sz="6000" b="1" kern="1200">
                <a:solidFill>
                  <a:schemeClr val="tx1"/>
                </a:solidFill>
                <a:latin typeface="+mn-lt"/>
                <a:ea typeface="+mj-ea"/>
                <a:cs typeface="+mj-cs"/>
              </a:rPr>
              <a:t>Question and Answer session</a:t>
            </a:r>
          </a:p>
        </p:txBody>
      </p:sp>
      <p:pic>
        <p:nvPicPr>
          <p:cNvPr id="4" name="Picture 3" descr="Text, logo, company name&#10;&#10;Description automatically generated">
            <a:extLst>
              <a:ext uri="{FF2B5EF4-FFF2-40B4-BE49-F238E27FC236}">
                <a16:creationId xmlns:a16="http://schemas.microsoft.com/office/drawing/2014/main" id="{AE07B161-D784-48F3-B86C-871D4CEA66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19382" y="5801772"/>
            <a:ext cx="1198476" cy="585515"/>
          </a:xfrm>
          <a:prstGeom prst="rect">
            <a:avLst/>
          </a:prstGeom>
        </p:spPr>
      </p:pic>
    </p:spTree>
    <p:extLst>
      <p:ext uri="{BB962C8B-B14F-4D97-AF65-F5344CB8AC3E}">
        <p14:creationId xmlns:p14="http://schemas.microsoft.com/office/powerpoint/2010/main" val="1785766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C268D5A-46D4-4F04-87B4-721E865FAABA}"/>
              </a:ext>
            </a:extLst>
          </p:cNvPr>
          <p:cNvSpPr>
            <a:spLocks noGrp="1"/>
          </p:cNvSpPr>
          <p:nvPr>
            <p:ph type="title"/>
          </p:nvPr>
        </p:nvSpPr>
        <p:spPr>
          <a:xfrm>
            <a:off x="686834" y="1153572"/>
            <a:ext cx="3200400" cy="4461163"/>
          </a:xfrm>
        </p:spPr>
        <p:txBody>
          <a:bodyPr>
            <a:normAutofit/>
          </a:bodyPr>
          <a:lstStyle/>
          <a:p>
            <a:r>
              <a:rPr lang="en-GB">
                <a:solidFill>
                  <a:srgbClr val="FFFFFF"/>
                </a:solidFill>
                <a:latin typeface="+mn-lt"/>
                <a:ea typeface="Tahoma" panose="020B0604030504040204" pitchFamily="34" charset="0"/>
                <a:cs typeface="Tahoma" panose="020B0604030504040204" pitchFamily="34" charset="0"/>
              </a:rPr>
              <a:t>Next steps</a:t>
            </a:r>
          </a:p>
        </p:txBody>
      </p:sp>
      <p:sp>
        <p:nvSpPr>
          <p:cNvPr id="13" name="Arc 1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61677EA-60DD-4911-9057-388831044972}"/>
              </a:ext>
            </a:extLst>
          </p:cNvPr>
          <p:cNvSpPr>
            <a:spLocks noGrp="1"/>
          </p:cNvSpPr>
          <p:nvPr>
            <p:ph idx="1"/>
          </p:nvPr>
        </p:nvSpPr>
        <p:spPr>
          <a:xfrm>
            <a:off x="4227043" y="377032"/>
            <a:ext cx="7966146" cy="5585619"/>
          </a:xfrm>
        </p:spPr>
        <p:txBody>
          <a:bodyPr anchor="ctr">
            <a:normAutofit fontScale="92500" lnSpcReduction="10000"/>
          </a:bodyPr>
          <a:lstStyle/>
          <a:p>
            <a:r>
              <a:rPr lang="en-GB" dirty="0">
                <a:ea typeface="Tahoma"/>
                <a:cs typeface="Tahoma"/>
              </a:rPr>
              <a:t>Further information/questions contact </a:t>
            </a:r>
            <a:r>
              <a:rPr lang="en-GB" b="0" i="0" u="none" strike="noStrike" dirty="0">
                <a:effectLst/>
                <a:hlinkClick r:id="rId2"/>
              </a:rPr>
              <a:t>community-champions@royalgreenwich.gov.uk</a:t>
            </a:r>
            <a:br>
              <a:rPr lang="en-GB" b="0" i="0" u="none" strike="noStrike" dirty="0">
                <a:effectLst/>
              </a:rPr>
            </a:br>
            <a:endParaRPr lang="en-GB" b="0" i="0" u="none" strike="noStrike" dirty="0">
              <a:effectLst/>
            </a:endParaRPr>
          </a:p>
          <a:p>
            <a:r>
              <a:rPr lang="en-GB" b="0" i="0" u="none" strike="noStrike" dirty="0">
                <a:effectLst/>
              </a:rPr>
              <a:t>Support with bid writing/finding a sponsor </a:t>
            </a:r>
            <a:r>
              <a:rPr lang="en-GB" dirty="0"/>
              <a:t>contact </a:t>
            </a:r>
            <a:r>
              <a:rPr lang="en-GB" sz="2800" u="sng" dirty="0">
                <a:solidFill>
                  <a:schemeClr val="accent1"/>
                </a:solidFill>
                <a:ea typeface="Tahoma"/>
                <a:cs typeface="Tahoma"/>
              </a:rPr>
              <a:t>R</a:t>
            </a:r>
            <a:r>
              <a:rPr lang="en-GB" sz="2800" b="0" i="0" u="sng" dirty="0">
                <a:solidFill>
                  <a:schemeClr val="accent1"/>
                </a:solidFill>
                <a:effectLst/>
              </a:rPr>
              <a:t>achel.Akindele@royalgreenwich.gov.uk</a:t>
            </a:r>
            <a:br>
              <a:rPr lang="en-GB" b="0" i="0" u="none" strike="noStrike" dirty="0">
                <a:effectLst/>
              </a:rPr>
            </a:br>
            <a:endParaRPr lang="en-GB" b="0" i="0" u="none" strike="noStrike" dirty="0">
              <a:effectLst/>
            </a:endParaRPr>
          </a:p>
          <a:p>
            <a:pPr marL="0" indent="0">
              <a:buNone/>
            </a:pPr>
            <a:r>
              <a:rPr lang="en-GB" dirty="0">
                <a:ea typeface="Tahoma"/>
                <a:cs typeface="Tahoma"/>
              </a:rPr>
              <a:t> Application details, FAQs and application form link:</a:t>
            </a:r>
          </a:p>
          <a:p>
            <a:pPr marL="0" indent="0">
              <a:buNone/>
            </a:pPr>
            <a:r>
              <a:rPr lang="en-GB" dirty="0">
                <a:ea typeface="+mn-lt"/>
                <a:cs typeface="+mn-lt"/>
                <a:hlinkClick r:id="rId3"/>
              </a:rPr>
              <a:t>royalgreenwich.gov.uk/communityinnovationgrants</a:t>
            </a:r>
            <a:br>
              <a:rPr lang="en-GB" dirty="0">
                <a:ea typeface="Tahoma" panose="020B0604030504040204" pitchFamily="34" charset="0"/>
                <a:cs typeface="Tahoma" panose="020B0604030504040204" pitchFamily="34" charset="0"/>
              </a:rPr>
            </a:br>
            <a:endParaRPr lang="en-GB" dirty="0">
              <a:ea typeface="Tahoma" panose="020B0604030504040204" pitchFamily="34" charset="0"/>
              <a:cs typeface="Tahoma" panose="020B0604030504040204" pitchFamily="34" charset="0"/>
            </a:endParaRPr>
          </a:p>
          <a:p>
            <a:r>
              <a:rPr lang="en-GB" b="1" dirty="0">
                <a:ea typeface="Tahoma"/>
                <a:cs typeface="Tahoma"/>
              </a:rPr>
              <a:t>Further Q&amp;As sessions on zoom: </a:t>
            </a:r>
          </a:p>
          <a:p>
            <a:pPr marL="0" indent="0">
              <a:buNone/>
            </a:pPr>
            <a:r>
              <a:rPr lang="en-GB" dirty="0">
                <a:ea typeface="Tahoma"/>
                <a:cs typeface="Tahoma"/>
              </a:rPr>
              <a:t>Thursday 10</a:t>
            </a:r>
            <a:r>
              <a:rPr lang="en-GB" baseline="30000" dirty="0">
                <a:ea typeface="Tahoma"/>
                <a:cs typeface="Tahoma"/>
              </a:rPr>
              <a:t>th</a:t>
            </a:r>
            <a:r>
              <a:rPr lang="en-GB" dirty="0">
                <a:ea typeface="Tahoma"/>
                <a:cs typeface="Tahoma"/>
              </a:rPr>
              <a:t> Feb 12.30-1.30pm </a:t>
            </a:r>
          </a:p>
          <a:p>
            <a:pPr marL="0" indent="0">
              <a:buNone/>
            </a:pPr>
            <a:r>
              <a:rPr lang="en-GB" dirty="0">
                <a:ea typeface="Tahoma"/>
                <a:cs typeface="Tahoma"/>
              </a:rPr>
              <a:t>Tuesday 15</a:t>
            </a:r>
            <a:r>
              <a:rPr lang="en-GB" baseline="30000" dirty="0">
                <a:ea typeface="Tahoma"/>
                <a:cs typeface="Tahoma"/>
              </a:rPr>
              <a:t>th</a:t>
            </a:r>
            <a:r>
              <a:rPr lang="en-GB" dirty="0">
                <a:ea typeface="Tahoma"/>
                <a:cs typeface="Tahoma"/>
              </a:rPr>
              <a:t> Feb 6-7pm </a:t>
            </a:r>
            <a:br>
              <a:rPr lang="en-GB" dirty="0">
                <a:ea typeface="Tahoma" panose="020B0604030504040204" pitchFamily="34" charset="0"/>
                <a:cs typeface="Tahoma" panose="020B0604030504040204" pitchFamily="34" charset="0"/>
              </a:rPr>
            </a:br>
            <a:endParaRPr lang="en-GB" dirty="0">
              <a:ea typeface="Tahoma" panose="020B0604030504040204" pitchFamily="34" charset="0"/>
              <a:cs typeface="Tahoma" panose="020B0604030504040204" pitchFamily="34" charset="0"/>
            </a:endParaRPr>
          </a:p>
          <a:p>
            <a:r>
              <a:rPr lang="en-GB" dirty="0">
                <a:ea typeface="Tahoma"/>
                <a:cs typeface="Tahoma"/>
              </a:rPr>
              <a:t>Please share with other contacts in your communities</a:t>
            </a:r>
          </a:p>
        </p:txBody>
      </p:sp>
      <p:pic>
        <p:nvPicPr>
          <p:cNvPr id="4" name="Picture 3" descr="Text, logo, company name&#10;&#10;Description automatically generated">
            <a:extLst>
              <a:ext uri="{FF2B5EF4-FFF2-40B4-BE49-F238E27FC236}">
                <a16:creationId xmlns:a16="http://schemas.microsoft.com/office/drawing/2014/main" id="{4CB80746-E69A-4837-B50A-9B90A4D2D42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13387" y="6105935"/>
            <a:ext cx="1198476" cy="585515"/>
          </a:xfrm>
          <a:prstGeom prst="rect">
            <a:avLst/>
          </a:prstGeom>
        </p:spPr>
      </p:pic>
    </p:spTree>
    <p:extLst>
      <p:ext uri="{BB962C8B-B14F-4D97-AF65-F5344CB8AC3E}">
        <p14:creationId xmlns:p14="http://schemas.microsoft.com/office/powerpoint/2010/main" val="569733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8" name="Rectangle 33">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35">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0"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61" name="Oval 39">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62" name="Arc 41">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169AC04-3286-4120-9F04-66B2DD2594A9}"/>
              </a:ext>
            </a:extLst>
          </p:cNvPr>
          <p:cNvSpPr>
            <a:spLocks noGrp="1"/>
          </p:cNvSpPr>
          <p:nvPr>
            <p:ph type="ctrTitle"/>
          </p:nvPr>
        </p:nvSpPr>
        <p:spPr>
          <a:xfrm>
            <a:off x="4151107" y="1458937"/>
            <a:ext cx="7644627" cy="2751086"/>
          </a:xfrm>
        </p:spPr>
        <p:txBody>
          <a:bodyPr>
            <a:normAutofit/>
          </a:bodyPr>
          <a:lstStyle/>
          <a:p>
            <a:pPr algn="r"/>
            <a:r>
              <a:rPr lang="en-GB" dirty="0">
                <a:latin typeface="+mn-lt"/>
                <a:ea typeface="Tahoma"/>
                <a:cs typeface="Tahoma"/>
              </a:rPr>
              <a:t>Welcome and Introductions</a:t>
            </a:r>
          </a:p>
        </p:txBody>
      </p:sp>
      <p:sp>
        <p:nvSpPr>
          <p:cNvPr id="3" name="Subtitle 2">
            <a:extLst>
              <a:ext uri="{FF2B5EF4-FFF2-40B4-BE49-F238E27FC236}">
                <a16:creationId xmlns:a16="http://schemas.microsoft.com/office/drawing/2014/main" id="{7B364AB4-3329-4A57-8013-8C649446F298}"/>
              </a:ext>
            </a:extLst>
          </p:cNvPr>
          <p:cNvSpPr>
            <a:spLocks noGrp="1"/>
          </p:cNvSpPr>
          <p:nvPr>
            <p:ph type="subTitle" idx="1"/>
          </p:nvPr>
        </p:nvSpPr>
        <p:spPr>
          <a:xfrm>
            <a:off x="4151106" y="4305538"/>
            <a:ext cx="7644627" cy="1329443"/>
          </a:xfrm>
        </p:spPr>
        <p:txBody>
          <a:bodyPr vert="horz" lIns="91440" tIns="45720" rIns="91440" bIns="45720" rtlCol="0" anchor="t">
            <a:normAutofit/>
          </a:bodyPr>
          <a:lstStyle/>
          <a:p>
            <a:pPr algn="r"/>
            <a:endParaRPr lang="en-GB" sz="2200" dirty="0">
              <a:cs typeface="Calibri"/>
            </a:endParaRPr>
          </a:p>
          <a:p>
            <a:pPr algn="r"/>
            <a:endParaRPr lang="en-GB" sz="2200" dirty="0">
              <a:highlight>
                <a:srgbClr val="FFFF00"/>
              </a:highlight>
              <a:cs typeface="Calibri"/>
            </a:endParaRPr>
          </a:p>
        </p:txBody>
      </p:sp>
      <p:pic>
        <p:nvPicPr>
          <p:cNvPr id="4" name="Picture 3" descr="Text, logo, company name&#10;&#10;Description automatically generated">
            <a:extLst>
              <a:ext uri="{FF2B5EF4-FFF2-40B4-BE49-F238E27FC236}">
                <a16:creationId xmlns:a16="http://schemas.microsoft.com/office/drawing/2014/main" id="{A360536B-DF9E-4437-9E77-F5CE5F3E63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19382" y="5801772"/>
            <a:ext cx="1198476" cy="585515"/>
          </a:xfrm>
          <a:prstGeom prst="rect">
            <a:avLst/>
          </a:prstGeom>
        </p:spPr>
      </p:pic>
    </p:spTree>
    <p:extLst>
      <p:ext uri="{BB962C8B-B14F-4D97-AF65-F5344CB8AC3E}">
        <p14:creationId xmlns:p14="http://schemas.microsoft.com/office/powerpoint/2010/main" val="2176539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0D5BEAA-3616-485A-A273-C012BD1B5D56}"/>
              </a:ext>
            </a:extLst>
          </p:cNvPr>
          <p:cNvSpPr>
            <a:spLocks noGrp="1"/>
          </p:cNvSpPr>
          <p:nvPr>
            <p:ph type="title"/>
          </p:nvPr>
        </p:nvSpPr>
        <p:spPr>
          <a:xfrm>
            <a:off x="686834" y="1153572"/>
            <a:ext cx="3200400" cy="4461163"/>
          </a:xfrm>
        </p:spPr>
        <p:txBody>
          <a:bodyPr>
            <a:normAutofit/>
          </a:bodyPr>
          <a:lstStyle/>
          <a:p>
            <a:r>
              <a:rPr lang="en-GB" sz="4100" dirty="0">
                <a:solidFill>
                  <a:srgbClr val="FFFFFF"/>
                </a:solidFill>
                <a:latin typeface="+mn-lt"/>
                <a:ea typeface="Tahoma"/>
                <a:cs typeface="Tahoma"/>
              </a:rPr>
              <a:t>Ground rules</a:t>
            </a:r>
            <a:endParaRPr lang="en-GB" sz="4100" dirty="0">
              <a:solidFill>
                <a:srgbClr val="FFFFFF"/>
              </a:solidFill>
              <a:latin typeface="+mn-lt"/>
              <a:ea typeface="Tahoma" panose="020B0604030504040204" pitchFamily="34" charset="0"/>
              <a:cs typeface="Tahoma" panose="020B0604030504040204" pitchFamily="34" charset="0"/>
            </a:endParaRPr>
          </a:p>
        </p:txBody>
      </p:sp>
      <p:sp>
        <p:nvSpPr>
          <p:cNvPr id="13" name="Arc 1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Content Placeholder 2">
            <a:extLst>
              <a:ext uri="{FF2B5EF4-FFF2-40B4-BE49-F238E27FC236}">
                <a16:creationId xmlns:a16="http://schemas.microsoft.com/office/drawing/2014/main" id="{B289BFF3-C45F-485A-96CD-571BB56A170F}"/>
              </a:ext>
            </a:extLst>
          </p:cNvPr>
          <p:cNvSpPr>
            <a:spLocks noGrp="1"/>
          </p:cNvSpPr>
          <p:nvPr>
            <p:ph idx="1"/>
          </p:nvPr>
        </p:nvSpPr>
        <p:spPr>
          <a:xfrm>
            <a:off x="4447308" y="591344"/>
            <a:ext cx="6906491" cy="5585619"/>
          </a:xfrm>
        </p:spPr>
        <p:txBody>
          <a:bodyPr anchor="ctr">
            <a:normAutofit/>
          </a:bodyPr>
          <a:lstStyle/>
          <a:p>
            <a:r>
              <a:rPr lang="en-GB" dirty="0">
                <a:cs typeface="Calibri"/>
              </a:rPr>
              <a:t>Time for questions at the end</a:t>
            </a:r>
          </a:p>
          <a:p>
            <a:r>
              <a:rPr lang="en-GB" dirty="0">
                <a:cs typeface="Calibri"/>
              </a:rPr>
              <a:t>Please add your name/organisation to your zoom profile if possible</a:t>
            </a:r>
          </a:p>
          <a:p>
            <a:r>
              <a:rPr lang="en-GB" dirty="0">
                <a:cs typeface="Calibri"/>
              </a:rPr>
              <a:t>Please mute yourself when not speaking</a:t>
            </a:r>
          </a:p>
          <a:p>
            <a:r>
              <a:rPr lang="en-GB" dirty="0">
                <a:cs typeface="Calibri"/>
              </a:rPr>
              <a:t>Please use hand symbol or raise your hand to ask a question</a:t>
            </a:r>
          </a:p>
          <a:p>
            <a:r>
              <a:rPr lang="en-GB" dirty="0">
                <a:cs typeface="Calibri"/>
              </a:rPr>
              <a:t>Please be respectful of others and mindful of the language you use both in what you say and put in the chat.</a:t>
            </a:r>
          </a:p>
        </p:txBody>
      </p:sp>
      <p:pic>
        <p:nvPicPr>
          <p:cNvPr id="4" name="Picture 3" descr="Text, logo, company name&#10;&#10;Description automatically generated">
            <a:extLst>
              <a:ext uri="{FF2B5EF4-FFF2-40B4-BE49-F238E27FC236}">
                <a16:creationId xmlns:a16="http://schemas.microsoft.com/office/drawing/2014/main" id="{9C6C28CE-9ADD-49D7-B821-44FE5B4472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94579" y="6112941"/>
            <a:ext cx="1198476" cy="585515"/>
          </a:xfrm>
          <a:prstGeom prst="rect">
            <a:avLst/>
          </a:prstGeom>
        </p:spPr>
      </p:pic>
    </p:spTree>
    <p:extLst>
      <p:ext uri="{BB962C8B-B14F-4D97-AF65-F5344CB8AC3E}">
        <p14:creationId xmlns:p14="http://schemas.microsoft.com/office/powerpoint/2010/main" val="348168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9">
            <a:extLst>
              <a:ext uri="{FF2B5EF4-FFF2-40B4-BE49-F238E27FC236}">
                <a16:creationId xmlns:a16="http://schemas.microsoft.com/office/drawing/2014/main" id="{35DB3719-6FDC-4E5D-891D-FF40B7300F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0EE5D35-F262-41B8-B443-240626452FC1}"/>
              </a:ext>
            </a:extLst>
          </p:cNvPr>
          <p:cNvSpPr>
            <a:spLocks noGrp="1"/>
          </p:cNvSpPr>
          <p:nvPr>
            <p:ph type="title"/>
          </p:nvPr>
        </p:nvSpPr>
        <p:spPr>
          <a:xfrm>
            <a:off x="838200" y="365125"/>
            <a:ext cx="10515600" cy="1325563"/>
          </a:xfrm>
        </p:spPr>
        <p:txBody>
          <a:bodyPr>
            <a:normAutofit/>
          </a:bodyPr>
          <a:lstStyle/>
          <a:p>
            <a:r>
              <a:rPr lang="en-GB" sz="5400">
                <a:latin typeface="Tahoma" panose="020B0604030504040204" pitchFamily="34" charset="0"/>
                <a:ea typeface="Tahoma" panose="020B0604030504040204" pitchFamily="34" charset="0"/>
                <a:cs typeface="Tahoma" panose="020B0604030504040204" pitchFamily="34" charset="0"/>
              </a:rPr>
              <a:t>Agenda for today</a:t>
            </a:r>
          </a:p>
        </p:txBody>
      </p:sp>
      <p:sp>
        <p:nvSpPr>
          <p:cNvPr id="19" name="sketch line">
            <a:extLst>
              <a:ext uri="{FF2B5EF4-FFF2-40B4-BE49-F238E27FC236}">
                <a16:creationId xmlns:a16="http://schemas.microsoft.com/office/drawing/2014/main" id="{E0CBAC23-2E3F-4A90-BA59-F8299F6A5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1865313"/>
            <a:ext cx="10424160" cy="18288"/>
          </a:xfrm>
          <a:custGeom>
            <a:avLst/>
            <a:gdLst>
              <a:gd name="connsiteX0" fmla="*/ 0 w 10424160"/>
              <a:gd name="connsiteY0" fmla="*/ 0 h 18288"/>
              <a:gd name="connsiteX1" fmla="*/ 903427 w 10424160"/>
              <a:gd name="connsiteY1" fmla="*/ 0 h 18288"/>
              <a:gd name="connsiteX2" fmla="*/ 1389888 w 10424160"/>
              <a:gd name="connsiteY2" fmla="*/ 0 h 18288"/>
              <a:gd name="connsiteX3" fmla="*/ 2189074 w 10424160"/>
              <a:gd name="connsiteY3" fmla="*/ 0 h 18288"/>
              <a:gd name="connsiteX4" fmla="*/ 2675534 w 10424160"/>
              <a:gd name="connsiteY4" fmla="*/ 0 h 18288"/>
              <a:gd name="connsiteX5" fmla="*/ 3370478 w 10424160"/>
              <a:gd name="connsiteY5" fmla="*/ 0 h 18288"/>
              <a:gd name="connsiteX6" fmla="*/ 4169664 w 10424160"/>
              <a:gd name="connsiteY6" fmla="*/ 0 h 18288"/>
              <a:gd name="connsiteX7" fmla="*/ 4551883 w 10424160"/>
              <a:gd name="connsiteY7" fmla="*/ 0 h 18288"/>
              <a:gd name="connsiteX8" fmla="*/ 4934102 w 10424160"/>
              <a:gd name="connsiteY8" fmla="*/ 0 h 18288"/>
              <a:gd name="connsiteX9" fmla="*/ 5837530 w 10424160"/>
              <a:gd name="connsiteY9" fmla="*/ 0 h 18288"/>
              <a:gd name="connsiteX10" fmla="*/ 6532474 w 10424160"/>
              <a:gd name="connsiteY10" fmla="*/ 0 h 18288"/>
              <a:gd name="connsiteX11" fmla="*/ 6914693 w 10424160"/>
              <a:gd name="connsiteY11" fmla="*/ 0 h 18288"/>
              <a:gd name="connsiteX12" fmla="*/ 7609637 w 10424160"/>
              <a:gd name="connsiteY12" fmla="*/ 0 h 18288"/>
              <a:gd name="connsiteX13" fmla="*/ 8513064 w 10424160"/>
              <a:gd name="connsiteY13" fmla="*/ 0 h 18288"/>
              <a:gd name="connsiteX14" fmla="*/ 9103766 w 10424160"/>
              <a:gd name="connsiteY14" fmla="*/ 0 h 18288"/>
              <a:gd name="connsiteX15" fmla="*/ 9694469 w 10424160"/>
              <a:gd name="connsiteY15" fmla="*/ 0 h 18288"/>
              <a:gd name="connsiteX16" fmla="*/ 10424160 w 10424160"/>
              <a:gd name="connsiteY16" fmla="*/ 0 h 18288"/>
              <a:gd name="connsiteX17" fmla="*/ 10424160 w 10424160"/>
              <a:gd name="connsiteY17" fmla="*/ 18288 h 18288"/>
              <a:gd name="connsiteX18" fmla="*/ 9729216 w 10424160"/>
              <a:gd name="connsiteY18" fmla="*/ 18288 h 18288"/>
              <a:gd name="connsiteX19" fmla="*/ 8930030 w 10424160"/>
              <a:gd name="connsiteY19" fmla="*/ 18288 h 18288"/>
              <a:gd name="connsiteX20" fmla="*/ 8130845 w 10424160"/>
              <a:gd name="connsiteY20" fmla="*/ 18288 h 18288"/>
              <a:gd name="connsiteX21" fmla="*/ 7644384 w 10424160"/>
              <a:gd name="connsiteY21" fmla="*/ 18288 h 18288"/>
              <a:gd name="connsiteX22" fmla="*/ 6740957 w 10424160"/>
              <a:gd name="connsiteY22" fmla="*/ 18288 h 18288"/>
              <a:gd name="connsiteX23" fmla="*/ 6046013 w 10424160"/>
              <a:gd name="connsiteY23" fmla="*/ 18288 h 18288"/>
              <a:gd name="connsiteX24" fmla="*/ 5663794 w 10424160"/>
              <a:gd name="connsiteY24" fmla="*/ 18288 h 18288"/>
              <a:gd name="connsiteX25" fmla="*/ 4968850 w 10424160"/>
              <a:gd name="connsiteY25" fmla="*/ 18288 h 18288"/>
              <a:gd name="connsiteX26" fmla="*/ 4378147 w 10424160"/>
              <a:gd name="connsiteY26" fmla="*/ 18288 h 18288"/>
              <a:gd name="connsiteX27" fmla="*/ 3787445 w 10424160"/>
              <a:gd name="connsiteY27" fmla="*/ 18288 h 18288"/>
              <a:gd name="connsiteX28" fmla="*/ 3196742 w 10424160"/>
              <a:gd name="connsiteY28" fmla="*/ 18288 h 18288"/>
              <a:gd name="connsiteX29" fmla="*/ 2606040 w 10424160"/>
              <a:gd name="connsiteY29" fmla="*/ 18288 h 18288"/>
              <a:gd name="connsiteX30" fmla="*/ 1806854 w 10424160"/>
              <a:gd name="connsiteY30" fmla="*/ 18288 h 18288"/>
              <a:gd name="connsiteX31" fmla="*/ 1111910 w 10424160"/>
              <a:gd name="connsiteY31" fmla="*/ 18288 h 18288"/>
              <a:gd name="connsiteX32" fmla="*/ 729691 w 10424160"/>
              <a:gd name="connsiteY32" fmla="*/ 18288 h 18288"/>
              <a:gd name="connsiteX33" fmla="*/ 0 w 10424160"/>
              <a:gd name="connsiteY33" fmla="*/ 18288 h 18288"/>
              <a:gd name="connsiteX34" fmla="*/ 0 w 10424160"/>
              <a:gd name="connsiteY3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4160" h="18288" fill="none" extrusionOk="0">
                <a:moveTo>
                  <a:pt x="0" y="0"/>
                </a:moveTo>
                <a:cubicBezTo>
                  <a:pt x="251416" y="-3874"/>
                  <a:pt x="479411" y="-20508"/>
                  <a:pt x="903427" y="0"/>
                </a:cubicBezTo>
                <a:cubicBezTo>
                  <a:pt x="1327443" y="20508"/>
                  <a:pt x="1177990" y="-7387"/>
                  <a:pt x="1389888" y="0"/>
                </a:cubicBezTo>
                <a:cubicBezTo>
                  <a:pt x="1601786" y="7387"/>
                  <a:pt x="1928602" y="-6697"/>
                  <a:pt x="2189074" y="0"/>
                </a:cubicBezTo>
                <a:cubicBezTo>
                  <a:pt x="2449546" y="6697"/>
                  <a:pt x="2440085" y="-21144"/>
                  <a:pt x="2675534" y="0"/>
                </a:cubicBezTo>
                <a:cubicBezTo>
                  <a:pt x="2910983" y="21144"/>
                  <a:pt x="3026158" y="-11124"/>
                  <a:pt x="3370478" y="0"/>
                </a:cubicBezTo>
                <a:cubicBezTo>
                  <a:pt x="3714798" y="11124"/>
                  <a:pt x="3864539" y="-10660"/>
                  <a:pt x="4169664" y="0"/>
                </a:cubicBezTo>
                <a:cubicBezTo>
                  <a:pt x="4474789" y="10660"/>
                  <a:pt x="4471218" y="16488"/>
                  <a:pt x="4551883" y="0"/>
                </a:cubicBezTo>
                <a:cubicBezTo>
                  <a:pt x="4632548" y="-16488"/>
                  <a:pt x="4786830" y="7986"/>
                  <a:pt x="4934102" y="0"/>
                </a:cubicBezTo>
                <a:cubicBezTo>
                  <a:pt x="5081374" y="-7986"/>
                  <a:pt x="5575881" y="-33003"/>
                  <a:pt x="5837530" y="0"/>
                </a:cubicBezTo>
                <a:cubicBezTo>
                  <a:pt x="6099179" y="33003"/>
                  <a:pt x="6305895" y="14170"/>
                  <a:pt x="6532474" y="0"/>
                </a:cubicBezTo>
                <a:cubicBezTo>
                  <a:pt x="6759053" y="-14170"/>
                  <a:pt x="6726707" y="16121"/>
                  <a:pt x="6914693" y="0"/>
                </a:cubicBezTo>
                <a:cubicBezTo>
                  <a:pt x="7102679" y="-16121"/>
                  <a:pt x="7397857" y="32594"/>
                  <a:pt x="7609637" y="0"/>
                </a:cubicBezTo>
                <a:cubicBezTo>
                  <a:pt x="7821417" y="-32594"/>
                  <a:pt x="8141235" y="-3745"/>
                  <a:pt x="8513064" y="0"/>
                </a:cubicBezTo>
                <a:cubicBezTo>
                  <a:pt x="8884893" y="3745"/>
                  <a:pt x="8877548" y="3359"/>
                  <a:pt x="9103766" y="0"/>
                </a:cubicBezTo>
                <a:cubicBezTo>
                  <a:pt x="9329984" y="-3359"/>
                  <a:pt x="9545570" y="-17843"/>
                  <a:pt x="9694469" y="0"/>
                </a:cubicBezTo>
                <a:cubicBezTo>
                  <a:pt x="9843368" y="17843"/>
                  <a:pt x="10162477" y="-1217"/>
                  <a:pt x="10424160" y="0"/>
                </a:cubicBezTo>
                <a:cubicBezTo>
                  <a:pt x="10424498" y="7640"/>
                  <a:pt x="10423710" y="11289"/>
                  <a:pt x="10424160" y="18288"/>
                </a:cubicBezTo>
                <a:cubicBezTo>
                  <a:pt x="10184680" y="20716"/>
                  <a:pt x="10034768" y="-9357"/>
                  <a:pt x="9729216" y="18288"/>
                </a:cubicBezTo>
                <a:cubicBezTo>
                  <a:pt x="9423664" y="45933"/>
                  <a:pt x="9309220" y="36372"/>
                  <a:pt x="8930030" y="18288"/>
                </a:cubicBezTo>
                <a:cubicBezTo>
                  <a:pt x="8550840" y="204"/>
                  <a:pt x="8513376" y="34707"/>
                  <a:pt x="8130845" y="18288"/>
                </a:cubicBezTo>
                <a:cubicBezTo>
                  <a:pt x="7748315" y="1869"/>
                  <a:pt x="7864674" y="19659"/>
                  <a:pt x="7644384" y="18288"/>
                </a:cubicBezTo>
                <a:cubicBezTo>
                  <a:pt x="7424094" y="16917"/>
                  <a:pt x="6947001" y="55680"/>
                  <a:pt x="6740957" y="18288"/>
                </a:cubicBezTo>
                <a:cubicBezTo>
                  <a:pt x="6534913" y="-19104"/>
                  <a:pt x="6313809" y="33391"/>
                  <a:pt x="6046013" y="18288"/>
                </a:cubicBezTo>
                <a:cubicBezTo>
                  <a:pt x="5778217" y="3185"/>
                  <a:pt x="5786775" y="1439"/>
                  <a:pt x="5663794" y="18288"/>
                </a:cubicBezTo>
                <a:cubicBezTo>
                  <a:pt x="5540813" y="35137"/>
                  <a:pt x="5204724" y="25434"/>
                  <a:pt x="4968850" y="18288"/>
                </a:cubicBezTo>
                <a:cubicBezTo>
                  <a:pt x="4732976" y="11142"/>
                  <a:pt x="4559928" y="34568"/>
                  <a:pt x="4378147" y="18288"/>
                </a:cubicBezTo>
                <a:cubicBezTo>
                  <a:pt x="4196366" y="2008"/>
                  <a:pt x="3992200" y="35409"/>
                  <a:pt x="3787445" y="18288"/>
                </a:cubicBezTo>
                <a:cubicBezTo>
                  <a:pt x="3582690" y="1167"/>
                  <a:pt x="3488876" y="-7583"/>
                  <a:pt x="3196742" y="18288"/>
                </a:cubicBezTo>
                <a:cubicBezTo>
                  <a:pt x="2904608" y="44159"/>
                  <a:pt x="2729828" y="45906"/>
                  <a:pt x="2606040" y="18288"/>
                </a:cubicBezTo>
                <a:cubicBezTo>
                  <a:pt x="2482252" y="-9330"/>
                  <a:pt x="2000672" y="-5498"/>
                  <a:pt x="1806854" y="18288"/>
                </a:cubicBezTo>
                <a:cubicBezTo>
                  <a:pt x="1613036" y="42074"/>
                  <a:pt x="1310933" y="-4240"/>
                  <a:pt x="1111910" y="18288"/>
                </a:cubicBezTo>
                <a:cubicBezTo>
                  <a:pt x="912887" y="40816"/>
                  <a:pt x="891560" y="1701"/>
                  <a:pt x="729691" y="18288"/>
                </a:cubicBezTo>
                <a:cubicBezTo>
                  <a:pt x="567822" y="34875"/>
                  <a:pt x="203025" y="34462"/>
                  <a:pt x="0" y="18288"/>
                </a:cubicBezTo>
                <a:cubicBezTo>
                  <a:pt x="-82" y="11708"/>
                  <a:pt x="-178" y="8956"/>
                  <a:pt x="0" y="0"/>
                </a:cubicBezTo>
                <a:close/>
              </a:path>
              <a:path w="10424160" h="18288" stroke="0" extrusionOk="0">
                <a:moveTo>
                  <a:pt x="0" y="0"/>
                </a:moveTo>
                <a:cubicBezTo>
                  <a:pt x="119910" y="17195"/>
                  <a:pt x="345032" y="1652"/>
                  <a:pt x="590702" y="0"/>
                </a:cubicBezTo>
                <a:cubicBezTo>
                  <a:pt x="836372" y="-1652"/>
                  <a:pt x="830717" y="-10944"/>
                  <a:pt x="972922" y="0"/>
                </a:cubicBezTo>
                <a:cubicBezTo>
                  <a:pt x="1115127" y="10944"/>
                  <a:pt x="1638708" y="17269"/>
                  <a:pt x="1876349" y="0"/>
                </a:cubicBezTo>
                <a:cubicBezTo>
                  <a:pt x="2113990" y="-17269"/>
                  <a:pt x="2263529" y="27642"/>
                  <a:pt x="2467051" y="0"/>
                </a:cubicBezTo>
                <a:cubicBezTo>
                  <a:pt x="2670573" y="-27642"/>
                  <a:pt x="2867743" y="-1552"/>
                  <a:pt x="3057754" y="0"/>
                </a:cubicBezTo>
                <a:cubicBezTo>
                  <a:pt x="3247765" y="1552"/>
                  <a:pt x="3729099" y="45169"/>
                  <a:pt x="3961181" y="0"/>
                </a:cubicBezTo>
                <a:cubicBezTo>
                  <a:pt x="4193263" y="-45169"/>
                  <a:pt x="4313735" y="4067"/>
                  <a:pt x="4447642" y="0"/>
                </a:cubicBezTo>
                <a:cubicBezTo>
                  <a:pt x="4581549" y="-4067"/>
                  <a:pt x="5123626" y="11867"/>
                  <a:pt x="5351069" y="0"/>
                </a:cubicBezTo>
                <a:cubicBezTo>
                  <a:pt x="5578512" y="-11867"/>
                  <a:pt x="6044105" y="-19983"/>
                  <a:pt x="6254496" y="0"/>
                </a:cubicBezTo>
                <a:cubicBezTo>
                  <a:pt x="6464887" y="19983"/>
                  <a:pt x="6664731" y="4232"/>
                  <a:pt x="6949440" y="0"/>
                </a:cubicBezTo>
                <a:cubicBezTo>
                  <a:pt x="7234149" y="-4232"/>
                  <a:pt x="7497205" y="28731"/>
                  <a:pt x="7852867" y="0"/>
                </a:cubicBezTo>
                <a:cubicBezTo>
                  <a:pt x="8208529" y="-28731"/>
                  <a:pt x="8287556" y="2616"/>
                  <a:pt x="8443570" y="0"/>
                </a:cubicBezTo>
                <a:cubicBezTo>
                  <a:pt x="8599584" y="-2616"/>
                  <a:pt x="8871283" y="-14113"/>
                  <a:pt x="9034272" y="0"/>
                </a:cubicBezTo>
                <a:cubicBezTo>
                  <a:pt x="9197261" y="14113"/>
                  <a:pt x="9604978" y="-35623"/>
                  <a:pt x="9833458" y="0"/>
                </a:cubicBezTo>
                <a:cubicBezTo>
                  <a:pt x="10061938" y="35623"/>
                  <a:pt x="10231944" y="-8194"/>
                  <a:pt x="10424160" y="0"/>
                </a:cubicBezTo>
                <a:cubicBezTo>
                  <a:pt x="10424285" y="4395"/>
                  <a:pt x="10424085" y="9776"/>
                  <a:pt x="10424160" y="18288"/>
                </a:cubicBezTo>
                <a:cubicBezTo>
                  <a:pt x="10058736" y="-5772"/>
                  <a:pt x="9942989" y="-18764"/>
                  <a:pt x="9624974" y="18288"/>
                </a:cubicBezTo>
                <a:cubicBezTo>
                  <a:pt x="9306959" y="55340"/>
                  <a:pt x="9229263" y="24995"/>
                  <a:pt x="8930030" y="18288"/>
                </a:cubicBezTo>
                <a:cubicBezTo>
                  <a:pt x="8630797" y="11581"/>
                  <a:pt x="8647263" y="10931"/>
                  <a:pt x="8547811" y="18288"/>
                </a:cubicBezTo>
                <a:cubicBezTo>
                  <a:pt x="8448359" y="25645"/>
                  <a:pt x="8173221" y="219"/>
                  <a:pt x="8061350" y="18288"/>
                </a:cubicBezTo>
                <a:cubicBezTo>
                  <a:pt x="7949479" y="36357"/>
                  <a:pt x="7437002" y="17516"/>
                  <a:pt x="7157923" y="18288"/>
                </a:cubicBezTo>
                <a:cubicBezTo>
                  <a:pt x="6878844" y="19060"/>
                  <a:pt x="6610241" y="8864"/>
                  <a:pt x="6462979" y="18288"/>
                </a:cubicBezTo>
                <a:cubicBezTo>
                  <a:pt x="6315717" y="27712"/>
                  <a:pt x="6124879" y="4989"/>
                  <a:pt x="5976518" y="18288"/>
                </a:cubicBezTo>
                <a:cubicBezTo>
                  <a:pt x="5828157" y="31587"/>
                  <a:pt x="5566880" y="7112"/>
                  <a:pt x="5281574" y="18288"/>
                </a:cubicBezTo>
                <a:cubicBezTo>
                  <a:pt x="4996268" y="29464"/>
                  <a:pt x="5085614" y="20493"/>
                  <a:pt x="4899355" y="18288"/>
                </a:cubicBezTo>
                <a:cubicBezTo>
                  <a:pt x="4713096" y="16083"/>
                  <a:pt x="4606138" y="34359"/>
                  <a:pt x="4517136" y="18288"/>
                </a:cubicBezTo>
                <a:cubicBezTo>
                  <a:pt x="4428134" y="2217"/>
                  <a:pt x="4125335" y="52414"/>
                  <a:pt x="3822192" y="18288"/>
                </a:cubicBezTo>
                <a:cubicBezTo>
                  <a:pt x="3519049" y="-15838"/>
                  <a:pt x="3453132" y="3859"/>
                  <a:pt x="3335731" y="18288"/>
                </a:cubicBezTo>
                <a:cubicBezTo>
                  <a:pt x="3218330" y="32717"/>
                  <a:pt x="2718749" y="-13936"/>
                  <a:pt x="2536546" y="18288"/>
                </a:cubicBezTo>
                <a:cubicBezTo>
                  <a:pt x="2354343" y="50512"/>
                  <a:pt x="2190669" y="3238"/>
                  <a:pt x="2050085" y="18288"/>
                </a:cubicBezTo>
                <a:cubicBezTo>
                  <a:pt x="1909501" y="33338"/>
                  <a:pt x="1520975" y="3062"/>
                  <a:pt x="1250899" y="18288"/>
                </a:cubicBezTo>
                <a:cubicBezTo>
                  <a:pt x="980823" y="33514"/>
                  <a:pt x="992936" y="28036"/>
                  <a:pt x="868680" y="18288"/>
                </a:cubicBezTo>
                <a:cubicBezTo>
                  <a:pt x="744424" y="8540"/>
                  <a:pt x="230364" y="33365"/>
                  <a:pt x="0" y="18288"/>
                </a:cubicBezTo>
                <a:cubicBezTo>
                  <a:pt x="-504" y="12101"/>
                  <a:pt x="-591" y="7719"/>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Text, logo, company name&#10;&#10;Description automatically generated">
            <a:extLst>
              <a:ext uri="{FF2B5EF4-FFF2-40B4-BE49-F238E27FC236}">
                <a16:creationId xmlns:a16="http://schemas.microsoft.com/office/drawing/2014/main" id="{B4EB8FDE-6904-4DD3-A5F0-C58E02753A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19382" y="5801772"/>
            <a:ext cx="1198476" cy="585515"/>
          </a:xfrm>
          <a:prstGeom prst="rect">
            <a:avLst/>
          </a:prstGeom>
        </p:spPr>
      </p:pic>
      <p:graphicFrame>
        <p:nvGraphicFramePr>
          <p:cNvPr id="20" name="Content Placeholder 2">
            <a:extLst>
              <a:ext uri="{FF2B5EF4-FFF2-40B4-BE49-F238E27FC236}">
                <a16:creationId xmlns:a16="http://schemas.microsoft.com/office/drawing/2014/main" id="{F014BADF-5BF4-4809-A1C2-9FB4B37D2F69}"/>
              </a:ext>
            </a:extLst>
          </p:cNvPr>
          <p:cNvGraphicFramePr>
            <a:graphicFrameLocks noGrp="1"/>
          </p:cNvGraphicFramePr>
          <p:nvPr>
            <p:ph idx="1"/>
            <p:extLst>
              <p:ext uri="{D42A27DB-BD31-4B8C-83A1-F6EECF244321}">
                <p14:modId xmlns:p14="http://schemas.microsoft.com/office/powerpoint/2010/main" val="1083264809"/>
              </p:ext>
            </p:extLst>
          </p:nvPr>
        </p:nvGraphicFramePr>
        <p:xfrm>
          <a:off x="838200" y="2228087"/>
          <a:ext cx="10515600" cy="39488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99575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EE7209FF-8897-43CC-8D79-DBF772FA135E}"/>
              </a:ext>
            </a:extLst>
          </p:cNvPr>
          <p:cNvSpPr>
            <a:spLocks noGrp="1"/>
          </p:cNvSpPr>
          <p:nvPr>
            <p:ph type="title"/>
          </p:nvPr>
        </p:nvSpPr>
        <p:spPr>
          <a:xfrm>
            <a:off x="838200" y="401221"/>
            <a:ext cx="10515600" cy="1348065"/>
          </a:xfrm>
        </p:spPr>
        <p:txBody>
          <a:bodyPr>
            <a:normAutofit/>
          </a:bodyPr>
          <a:lstStyle/>
          <a:p>
            <a:r>
              <a:rPr lang="en-GB" sz="5400" dirty="0">
                <a:solidFill>
                  <a:srgbClr val="FFFFFF"/>
                </a:solidFill>
                <a:latin typeface="+mn-lt"/>
                <a:ea typeface="Tahoma" panose="020B0604030504040204" pitchFamily="34" charset="0"/>
                <a:cs typeface="Tahoma" panose="020B0604030504040204" pitchFamily="34" charset="0"/>
              </a:rPr>
              <a:t>Background</a:t>
            </a:r>
          </a:p>
        </p:txBody>
      </p:sp>
      <p:sp>
        <p:nvSpPr>
          <p:cNvPr id="3" name="Content Placeholder 2">
            <a:extLst>
              <a:ext uri="{FF2B5EF4-FFF2-40B4-BE49-F238E27FC236}">
                <a16:creationId xmlns:a16="http://schemas.microsoft.com/office/drawing/2014/main" id="{B535CBE6-8EE5-4634-A7A0-1F9BE4F9D414}"/>
              </a:ext>
            </a:extLst>
          </p:cNvPr>
          <p:cNvSpPr>
            <a:spLocks noGrp="1"/>
          </p:cNvSpPr>
          <p:nvPr>
            <p:ph idx="1"/>
          </p:nvPr>
        </p:nvSpPr>
        <p:spPr>
          <a:xfrm>
            <a:off x="838200" y="2434975"/>
            <a:ext cx="10515600" cy="4021804"/>
          </a:xfrm>
        </p:spPr>
        <p:txBody>
          <a:bodyPr>
            <a:normAutofit fontScale="92500"/>
          </a:bodyPr>
          <a:lstStyle/>
          <a:p>
            <a:pPr>
              <a:spcAft>
                <a:spcPts val="800"/>
              </a:spcAft>
            </a:pPr>
            <a:r>
              <a:rPr lang="en-GB" sz="2200" b="0" i="0" dirty="0">
                <a:effectLst/>
                <a:ea typeface="Tahoma" panose="020B0604030504040204" pitchFamily="34" charset="0"/>
                <a:cs typeface="Tahoma" panose="020B0604030504040204" pitchFamily="34" charset="0"/>
              </a:rPr>
              <a:t>We know many local people are living with unfair differences in physical and mental health and wellbeing due to the conditions in which they’re born, grow, live, and work. </a:t>
            </a:r>
          </a:p>
          <a:p>
            <a:pPr>
              <a:spcAft>
                <a:spcPts val="800"/>
              </a:spcAft>
            </a:pPr>
            <a:r>
              <a:rPr lang="en-GB" sz="2200" b="0" i="0" dirty="0">
                <a:effectLst/>
                <a:ea typeface="Tahoma" panose="020B0604030504040204" pitchFamily="34" charset="0"/>
                <a:cs typeface="Tahoma" panose="020B0604030504040204" pitchFamily="34" charset="0"/>
              </a:rPr>
              <a:t>These differences have been made worse by COVID-19 and its impacts, and have particularly affected people from ethnic minority backgrounds, disabled communities, and other vulnerable/excluded groups, </a:t>
            </a:r>
            <a:r>
              <a:rPr lang="en-GB" sz="2200" dirty="0">
                <a:solidFill>
                  <a:srgbClr val="000000"/>
                </a:solidFill>
                <a:effectLst/>
                <a:ea typeface="Calibri" panose="020F0502020204030204" pitchFamily="34" charset="0"/>
                <a:cs typeface="Arial" panose="020B0604020202020204" pitchFamily="34" charset="0"/>
              </a:rPr>
              <a:t>such as older people, LGBTQ+ communities, people on low incomes and/or living in areas of high deprivation, people who are homeless or insecurely housed, people experiencing domestic abuse, digitally excluded people.</a:t>
            </a:r>
            <a:r>
              <a:rPr lang="en-GB" sz="2200" b="0" i="0" dirty="0">
                <a:effectLst/>
                <a:ea typeface="Tahoma" panose="020B0604030504040204" pitchFamily="34" charset="0"/>
                <a:cs typeface="Tahoma" panose="020B0604030504040204" pitchFamily="34" charset="0"/>
              </a:rPr>
              <a:t> </a:t>
            </a:r>
          </a:p>
          <a:p>
            <a:pPr>
              <a:spcAft>
                <a:spcPts val="800"/>
              </a:spcAft>
            </a:pPr>
            <a:r>
              <a:rPr lang="en-GB" sz="2200" b="0" i="0" dirty="0">
                <a:effectLst/>
                <a:ea typeface="Tahoma" panose="020B0604030504040204" pitchFamily="34" charset="0"/>
                <a:cs typeface="Tahoma" panose="020B0604030504040204" pitchFamily="34" charset="0"/>
              </a:rPr>
              <a:t>Some communities find it more difficult to access and influence support that works for them due to barriers including language, accessibility, and experience of discrimination.</a:t>
            </a:r>
          </a:p>
          <a:p>
            <a:pPr>
              <a:spcAft>
                <a:spcPts val="800"/>
              </a:spcAft>
            </a:pPr>
            <a:r>
              <a:rPr lang="en-GB" sz="2200" dirty="0">
                <a:ea typeface="Tahoma" panose="020B0604030504040204" pitchFamily="34" charset="0"/>
                <a:cs typeface="Tahoma" panose="020B0604030504040204" pitchFamily="34" charset="0"/>
              </a:rPr>
              <a:t>The expansion and success of o</a:t>
            </a:r>
            <a:r>
              <a:rPr lang="en-GB" sz="2200" b="0" i="0" dirty="0">
                <a:effectLst/>
                <a:ea typeface="Tahoma" panose="020B0604030504040204" pitchFamily="34" charset="0"/>
                <a:cs typeface="Tahoma" panose="020B0604030504040204" pitchFamily="34" charset="0"/>
              </a:rPr>
              <a:t>ur community champions programme is a key </a:t>
            </a:r>
            <a:r>
              <a:rPr lang="en-GB" sz="2200" dirty="0">
                <a:ea typeface="Tahoma" panose="020B0604030504040204" pitchFamily="34" charset="0"/>
                <a:cs typeface="Tahoma" panose="020B0604030504040204" pitchFamily="34" charset="0"/>
              </a:rPr>
              <a:t>part of our response, which we continue to develop with our local communities.</a:t>
            </a:r>
            <a:endParaRPr lang="en-GB" sz="2200" b="0" i="0" dirty="0">
              <a:effectLst/>
              <a:ea typeface="Tahoma" panose="020B0604030504040204" pitchFamily="34" charset="0"/>
              <a:cs typeface="Tahoma" panose="020B0604030504040204" pitchFamily="34" charset="0"/>
            </a:endParaRPr>
          </a:p>
          <a:p>
            <a:pPr marL="0" indent="0">
              <a:buNone/>
            </a:pPr>
            <a:endParaRPr lang="en-GB" sz="2200" dirty="0"/>
          </a:p>
        </p:txBody>
      </p:sp>
      <p:pic>
        <p:nvPicPr>
          <p:cNvPr id="4" name="Picture 3" descr="Text, logo, company name&#10;&#10;Description automatically generated">
            <a:extLst>
              <a:ext uri="{FF2B5EF4-FFF2-40B4-BE49-F238E27FC236}">
                <a16:creationId xmlns:a16="http://schemas.microsoft.com/office/drawing/2014/main" id="{5961D43B-4283-43A5-AE2D-50872E9DB0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19382" y="5801772"/>
            <a:ext cx="1198476" cy="585515"/>
          </a:xfrm>
          <a:prstGeom prst="rect">
            <a:avLst/>
          </a:prstGeom>
        </p:spPr>
      </p:pic>
    </p:spTree>
    <p:extLst>
      <p:ext uri="{BB962C8B-B14F-4D97-AF65-F5344CB8AC3E}">
        <p14:creationId xmlns:p14="http://schemas.microsoft.com/office/powerpoint/2010/main" val="358212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E868B9C6-707E-406D-9D2B-84B5D38CF9AC}"/>
              </a:ext>
            </a:extLst>
          </p:cNvPr>
          <p:cNvSpPr>
            <a:spLocks noGrp="1"/>
          </p:cNvSpPr>
          <p:nvPr>
            <p:ph type="title"/>
          </p:nvPr>
        </p:nvSpPr>
        <p:spPr>
          <a:xfrm>
            <a:off x="838200" y="401221"/>
            <a:ext cx="10515600" cy="1348065"/>
          </a:xfrm>
        </p:spPr>
        <p:txBody>
          <a:bodyPr>
            <a:normAutofit/>
          </a:bodyPr>
          <a:lstStyle/>
          <a:p>
            <a:r>
              <a:rPr lang="en-GB" sz="4200">
                <a:solidFill>
                  <a:srgbClr val="FFFFFF"/>
                </a:solidFill>
                <a:latin typeface="+mn-lt"/>
                <a:ea typeface="Tahoma" panose="020B0604030504040204" pitchFamily="34" charset="0"/>
                <a:cs typeface="Tahoma" panose="020B0604030504040204" pitchFamily="34" charset="0"/>
              </a:rPr>
              <a:t>New funding – Community Innovation Grants</a:t>
            </a:r>
          </a:p>
        </p:txBody>
      </p:sp>
      <p:sp>
        <p:nvSpPr>
          <p:cNvPr id="3" name="Content Placeholder 2">
            <a:extLst>
              <a:ext uri="{FF2B5EF4-FFF2-40B4-BE49-F238E27FC236}">
                <a16:creationId xmlns:a16="http://schemas.microsoft.com/office/drawing/2014/main" id="{4C0655D6-3A3C-4752-8B7C-0A8EB1F03C7F}"/>
              </a:ext>
            </a:extLst>
          </p:cNvPr>
          <p:cNvSpPr>
            <a:spLocks noGrp="1"/>
          </p:cNvSpPr>
          <p:nvPr>
            <p:ph idx="1"/>
          </p:nvPr>
        </p:nvSpPr>
        <p:spPr>
          <a:xfrm>
            <a:off x="838200" y="2586789"/>
            <a:ext cx="10515600" cy="3590174"/>
          </a:xfrm>
        </p:spPr>
        <p:txBody>
          <a:bodyPr>
            <a:normAutofit fontScale="92500" lnSpcReduction="10000"/>
          </a:bodyPr>
          <a:lstStyle/>
          <a:p>
            <a:pPr>
              <a:spcAft>
                <a:spcPts val="800"/>
              </a:spcAft>
            </a:pPr>
            <a:r>
              <a:rPr lang="en-GB" sz="2400" b="0" i="0" dirty="0">
                <a:effectLst/>
                <a:ea typeface="Tahoma" panose="020B0604030504040204" pitchFamily="34" charset="0"/>
                <a:cs typeface="Tahoma" panose="020B0604030504040204" pitchFamily="34" charset="0"/>
              </a:rPr>
              <a:t>Royal Greenwich </a:t>
            </a:r>
            <a:r>
              <a:rPr lang="en-GB" sz="2400" dirty="0">
                <a:ea typeface="Tahoma" panose="020B0604030504040204" pitchFamily="34" charset="0"/>
                <a:cs typeface="Tahoma" panose="020B0604030504040204" pitchFamily="34" charset="0"/>
              </a:rPr>
              <a:t>is </a:t>
            </a:r>
            <a:r>
              <a:rPr lang="en-GB" sz="2400" b="0" i="0" dirty="0">
                <a:effectLst/>
                <a:ea typeface="Tahoma" panose="020B0604030504040204" pitchFamily="34" charset="0"/>
                <a:cs typeface="Tahoma" panose="020B0604030504040204" pitchFamily="34" charset="0"/>
              </a:rPr>
              <a:t>funding projects led by communities </a:t>
            </a:r>
            <a:r>
              <a:rPr lang="en-GB" sz="2400" dirty="0">
                <a:effectLst/>
                <a:ea typeface="Tahoma" panose="020B0604030504040204" pitchFamily="34" charset="0"/>
                <a:cs typeface="Tahoma" panose="020B0604030504040204" pitchFamily="34" charset="0"/>
              </a:rPr>
              <a:t>to help improve unfair health differences, with a focus on improving mental health and wellbeing or increasing access to health services. </a:t>
            </a:r>
            <a:endParaRPr lang="en-GB" sz="2400" b="0" i="0" dirty="0">
              <a:effectLst/>
              <a:ea typeface="Tahoma" panose="020B0604030504040204" pitchFamily="34" charset="0"/>
              <a:cs typeface="Tahoma" panose="020B0604030504040204" pitchFamily="34" charset="0"/>
            </a:endParaRPr>
          </a:p>
          <a:p>
            <a:pPr>
              <a:spcAft>
                <a:spcPts val="800"/>
              </a:spcAft>
            </a:pPr>
            <a:r>
              <a:rPr lang="en-GB" sz="2400" b="0" i="0" dirty="0">
                <a:effectLst/>
                <a:ea typeface="Tahoma" panose="020B0604030504040204" pitchFamily="34" charset="0"/>
                <a:cs typeface="Tahoma" panose="020B0604030504040204" pitchFamily="34" charset="0"/>
              </a:rPr>
              <a:t>The programme </a:t>
            </a:r>
            <a:r>
              <a:rPr lang="en-GB" sz="2400" dirty="0">
                <a:ea typeface="Tahoma" panose="020B0604030504040204" pitchFamily="34" charset="0"/>
                <a:cs typeface="Tahoma" panose="020B0604030504040204" pitchFamily="34" charset="0"/>
              </a:rPr>
              <a:t>has been prioritised as </a:t>
            </a:r>
            <a:r>
              <a:rPr lang="en-GB" sz="2400" b="0" i="0" dirty="0">
                <a:effectLst/>
                <a:ea typeface="Tahoma" panose="020B0604030504040204" pitchFamily="34" charset="0"/>
                <a:cs typeface="Tahoma" panose="020B0604030504040204" pitchFamily="34" charset="0"/>
              </a:rPr>
              <a:t>part of the Royal Greenwich's commitment to providing health improvement opportunities in the heart of the community. Cabinet Members have </a:t>
            </a:r>
            <a:r>
              <a:rPr lang="en-GB" sz="2400" dirty="0">
                <a:ea typeface="Tahoma" panose="020B0604030504040204" pitchFamily="34" charset="0"/>
                <a:cs typeface="Tahoma" panose="020B0604030504040204" pitchFamily="34" charset="0"/>
              </a:rPr>
              <a:t>made available some of the funding. </a:t>
            </a:r>
            <a:endParaRPr lang="en-GB" sz="2400" b="0" i="0" dirty="0">
              <a:effectLst/>
              <a:ea typeface="Tahoma" panose="020B0604030504040204" pitchFamily="34" charset="0"/>
              <a:cs typeface="Tahoma" panose="020B0604030504040204" pitchFamily="34" charset="0"/>
            </a:endParaRPr>
          </a:p>
          <a:p>
            <a:pPr>
              <a:spcAft>
                <a:spcPts val="800"/>
              </a:spcAft>
            </a:pPr>
            <a:r>
              <a:rPr lang="en-GB" sz="2400" dirty="0">
                <a:effectLst/>
                <a:ea typeface="Tahoma" panose="020B0604030504040204" pitchFamily="34" charset="0"/>
                <a:cs typeface="Tahoma" panose="020B0604030504040204" pitchFamily="34" charset="0"/>
              </a:rPr>
              <a:t>All projects should aim to reach those who are disadvantaged or marginalised and at greater risk of unfair health differences. </a:t>
            </a:r>
          </a:p>
          <a:p>
            <a:pPr>
              <a:spcAft>
                <a:spcPts val="800"/>
              </a:spcAft>
            </a:pPr>
            <a:r>
              <a:rPr lang="en-GB" sz="2400" dirty="0">
                <a:ea typeface="Tahoma" panose="020B0604030504040204" pitchFamily="34" charset="0"/>
                <a:cs typeface="Tahoma" panose="020B0604030504040204" pitchFamily="34" charset="0"/>
              </a:rPr>
              <a:t>Project funding will be awarded by the end of March 2022 and will need to be spent in the next financial year.</a:t>
            </a:r>
            <a:endParaRPr lang="en-GB" sz="2400" i="0" dirty="0">
              <a:effectLst/>
              <a:ea typeface="Tahoma" panose="020B0604030504040204" pitchFamily="34" charset="0"/>
              <a:cs typeface="Tahoma" panose="020B0604030504040204" pitchFamily="34" charset="0"/>
            </a:endParaRPr>
          </a:p>
          <a:p>
            <a:pPr>
              <a:spcAft>
                <a:spcPts val="800"/>
              </a:spcAft>
            </a:pPr>
            <a:endParaRPr lang="en-GB" sz="1900" dirty="0">
              <a:effectLst/>
              <a:latin typeface="Times New Roman" panose="02020603050405020304" pitchFamily="18" charset="0"/>
              <a:ea typeface="Times New Roman" panose="02020603050405020304" pitchFamily="18" charset="0"/>
            </a:endParaRPr>
          </a:p>
          <a:p>
            <a:pPr>
              <a:spcAft>
                <a:spcPts val="800"/>
              </a:spcAft>
            </a:pPr>
            <a:endParaRPr lang="en-GB" sz="1900" b="0" i="0" dirty="0">
              <a:effectLst/>
              <a:latin typeface="Calibri" panose="020F0502020204030204" pitchFamily="34" charset="0"/>
            </a:endParaRPr>
          </a:p>
          <a:p>
            <a:endParaRPr lang="en-GB" sz="1900" dirty="0"/>
          </a:p>
        </p:txBody>
      </p:sp>
      <p:pic>
        <p:nvPicPr>
          <p:cNvPr id="4" name="Picture 3" descr="Text, logo, company name&#10;&#10;Description automatically generated">
            <a:extLst>
              <a:ext uri="{FF2B5EF4-FFF2-40B4-BE49-F238E27FC236}">
                <a16:creationId xmlns:a16="http://schemas.microsoft.com/office/drawing/2014/main" id="{76CEF354-7177-4080-A636-DE20B7911CC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19382" y="5801772"/>
            <a:ext cx="1198476" cy="585515"/>
          </a:xfrm>
          <a:prstGeom prst="rect">
            <a:avLst/>
          </a:prstGeom>
        </p:spPr>
      </p:pic>
    </p:spTree>
    <p:extLst>
      <p:ext uri="{BB962C8B-B14F-4D97-AF65-F5344CB8AC3E}">
        <p14:creationId xmlns:p14="http://schemas.microsoft.com/office/powerpoint/2010/main" val="2720976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26">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28">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25DE04-A588-43DA-9940-878B42179427}"/>
              </a:ext>
            </a:extLst>
          </p:cNvPr>
          <p:cNvSpPr>
            <a:spLocks noGrp="1"/>
          </p:cNvSpPr>
          <p:nvPr>
            <p:ph type="title"/>
          </p:nvPr>
        </p:nvSpPr>
        <p:spPr>
          <a:xfrm>
            <a:off x="686834" y="1153572"/>
            <a:ext cx="3200400" cy="4461163"/>
          </a:xfrm>
        </p:spPr>
        <p:txBody>
          <a:bodyPr>
            <a:normAutofit/>
          </a:bodyPr>
          <a:lstStyle/>
          <a:p>
            <a:r>
              <a:rPr lang="en-GB">
                <a:solidFill>
                  <a:srgbClr val="FFFFFF"/>
                </a:solidFill>
                <a:latin typeface="+mn-lt"/>
                <a:ea typeface="Tahoma" panose="020B0604030504040204" pitchFamily="34" charset="0"/>
                <a:cs typeface="Tahoma" panose="020B0604030504040204" pitchFamily="34" charset="0"/>
              </a:rPr>
              <a:t>What’s the funding for?</a:t>
            </a:r>
          </a:p>
        </p:txBody>
      </p:sp>
      <p:sp>
        <p:nvSpPr>
          <p:cNvPr id="31" name="Arc 30">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599B617-792F-498C-ABD1-782E7A1B8DE3}"/>
              </a:ext>
            </a:extLst>
          </p:cNvPr>
          <p:cNvSpPr>
            <a:spLocks noGrp="1"/>
          </p:cNvSpPr>
          <p:nvPr>
            <p:ph idx="1"/>
          </p:nvPr>
        </p:nvSpPr>
        <p:spPr>
          <a:xfrm>
            <a:off x="3636791" y="86546"/>
            <a:ext cx="7358928" cy="683669"/>
          </a:xfrm>
        </p:spPr>
        <p:txBody>
          <a:bodyPr anchor="ctr">
            <a:normAutofit fontScale="92500" lnSpcReduction="10000"/>
          </a:bodyPr>
          <a:lstStyle/>
          <a:p>
            <a:pPr marL="0" indent="0">
              <a:spcAft>
                <a:spcPts val="800"/>
              </a:spcAft>
              <a:buNone/>
            </a:pPr>
            <a:br>
              <a:rPr lang="en-GB" sz="1200" spc="25" dirty="0">
                <a:effectLst/>
                <a:ea typeface="Tahoma" panose="020B0604030504040204" pitchFamily="34" charset="0"/>
                <a:cs typeface="Tahoma" panose="020B0604030504040204" pitchFamily="34" charset="0"/>
              </a:rPr>
            </a:br>
            <a:br>
              <a:rPr lang="en-GB" sz="1800" spc="25" dirty="0">
                <a:effectLst/>
                <a:ea typeface="Tahoma" panose="020B0604030504040204" pitchFamily="34" charset="0"/>
                <a:cs typeface="Tahoma" panose="020B0604030504040204" pitchFamily="34" charset="0"/>
              </a:rPr>
            </a:br>
            <a:endParaRPr lang="en-GB" sz="1800" b="1" spc="25" dirty="0">
              <a:effectLst/>
              <a:ea typeface="Tahoma"/>
              <a:cs typeface="Tahoma"/>
            </a:endParaRPr>
          </a:p>
        </p:txBody>
      </p:sp>
      <p:sp>
        <p:nvSpPr>
          <p:cNvPr id="4" name="Oval 3">
            <a:extLst>
              <a:ext uri="{FF2B5EF4-FFF2-40B4-BE49-F238E27FC236}">
                <a16:creationId xmlns:a16="http://schemas.microsoft.com/office/drawing/2014/main" id="{FC4B019C-37DD-4D6A-A283-99F31909372F}"/>
              </a:ext>
            </a:extLst>
          </p:cNvPr>
          <p:cNvSpPr/>
          <p:nvPr/>
        </p:nvSpPr>
        <p:spPr>
          <a:xfrm>
            <a:off x="6094391" y="4732123"/>
            <a:ext cx="1808658" cy="1808658"/>
          </a:xfrm>
          <a:prstGeom prst="ellipse">
            <a:avLst/>
          </a:prstGeom>
          <a:noFill/>
          <a:ln w="76200">
            <a:solidFill>
              <a:srgbClr val="FF000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solidFill>
                  <a:schemeClr val="tx1"/>
                </a:solidFill>
              </a:rPr>
              <a:t>Health screening services</a:t>
            </a:r>
            <a:endParaRPr lang="en-GB">
              <a:solidFill>
                <a:schemeClr val="tx1"/>
              </a:solidFill>
            </a:endParaRPr>
          </a:p>
        </p:txBody>
      </p:sp>
      <p:sp>
        <p:nvSpPr>
          <p:cNvPr id="23" name="Oval 22">
            <a:extLst>
              <a:ext uri="{FF2B5EF4-FFF2-40B4-BE49-F238E27FC236}">
                <a16:creationId xmlns:a16="http://schemas.microsoft.com/office/drawing/2014/main" id="{54C2AA1B-43A3-4736-8B82-B191B5300132}"/>
              </a:ext>
            </a:extLst>
          </p:cNvPr>
          <p:cNvSpPr/>
          <p:nvPr/>
        </p:nvSpPr>
        <p:spPr>
          <a:xfrm>
            <a:off x="3967758" y="4732123"/>
            <a:ext cx="1808658" cy="1808658"/>
          </a:xfrm>
          <a:prstGeom prst="ellipse">
            <a:avLst/>
          </a:prstGeom>
          <a:noFill/>
          <a:ln w="76200">
            <a:solidFill>
              <a:srgbClr val="7030A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solidFill>
                  <a:schemeClr val="tx1"/>
                </a:solidFill>
              </a:rPr>
              <a:t>COVID-19 vaccination</a:t>
            </a:r>
            <a:endParaRPr lang="en-GB">
              <a:solidFill>
                <a:schemeClr val="tx1"/>
              </a:solidFill>
            </a:endParaRPr>
          </a:p>
        </p:txBody>
      </p:sp>
      <p:sp>
        <p:nvSpPr>
          <p:cNvPr id="24" name="Oval 23">
            <a:extLst>
              <a:ext uri="{FF2B5EF4-FFF2-40B4-BE49-F238E27FC236}">
                <a16:creationId xmlns:a16="http://schemas.microsoft.com/office/drawing/2014/main" id="{4A9C8A88-C829-4E21-A285-1AD49A109AED}"/>
              </a:ext>
            </a:extLst>
          </p:cNvPr>
          <p:cNvSpPr/>
          <p:nvPr/>
        </p:nvSpPr>
        <p:spPr>
          <a:xfrm>
            <a:off x="8078150" y="4654732"/>
            <a:ext cx="1808658" cy="1808658"/>
          </a:xfrm>
          <a:prstGeom prst="ellipse">
            <a:avLst/>
          </a:prstGeom>
          <a:noFill/>
          <a:ln w="76200">
            <a:solidFill>
              <a:srgbClr val="00B05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solidFill>
                  <a:schemeClr val="tx1"/>
                </a:solidFill>
              </a:rPr>
              <a:t>Other important health services</a:t>
            </a:r>
            <a:endParaRPr lang="en-GB">
              <a:solidFill>
                <a:schemeClr val="tx1"/>
              </a:solidFill>
            </a:endParaRPr>
          </a:p>
        </p:txBody>
      </p:sp>
      <p:sp>
        <p:nvSpPr>
          <p:cNvPr id="25" name="Oval 24">
            <a:extLst>
              <a:ext uri="{FF2B5EF4-FFF2-40B4-BE49-F238E27FC236}">
                <a16:creationId xmlns:a16="http://schemas.microsoft.com/office/drawing/2014/main" id="{209609B2-A946-4C19-BF51-F303277D5A0D}"/>
              </a:ext>
            </a:extLst>
          </p:cNvPr>
          <p:cNvSpPr/>
          <p:nvPr/>
        </p:nvSpPr>
        <p:spPr>
          <a:xfrm>
            <a:off x="4265414" y="1499205"/>
            <a:ext cx="2018051" cy="2018051"/>
          </a:xfrm>
          <a:prstGeom prst="ellipse">
            <a:avLst/>
          </a:prstGeom>
          <a:noFill/>
          <a:ln w="76200">
            <a:solidFill>
              <a:srgbClr val="4472C4"/>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600" dirty="0">
                <a:solidFill>
                  <a:schemeClr val="tx1"/>
                </a:solidFill>
                <a:ea typeface="Tahoma" panose="020B0604030504040204" pitchFamily="34" charset="0"/>
                <a:cs typeface="Tahoma" panose="020B0604030504040204" pitchFamily="34" charset="0"/>
              </a:rPr>
              <a:t>I</a:t>
            </a:r>
            <a:r>
              <a:rPr lang="en-GB" sz="1600" dirty="0">
                <a:solidFill>
                  <a:schemeClr val="tx1"/>
                </a:solidFill>
                <a:effectLst/>
                <a:ea typeface="Tahoma" panose="020B0604030504040204" pitchFamily="34" charset="0"/>
                <a:cs typeface="Tahoma" panose="020B0604030504040204" pitchFamily="34" charset="0"/>
              </a:rPr>
              <a:t>mprove social connection through community appropriate activities</a:t>
            </a:r>
            <a:endParaRPr lang="en-GB" sz="1600" dirty="0">
              <a:solidFill>
                <a:schemeClr val="tx1"/>
              </a:solidFill>
            </a:endParaRPr>
          </a:p>
        </p:txBody>
      </p:sp>
      <p:sp>
        <p:nvSpPr>
          <p:cNvPr id="26" name="Oval 25">
            <a:extLst>
              <a:ext uri="{FF2B5EF4-FFF2-40B4-BE49-F238E27FC236}">
                <a16:creationId xmlns:a16="http://schemas.microsoft.com/office/drawing/2014/main" id="{5D767EF0-36FD-43C1-B3B3-722049D0CE3E}"/>
              </a:ext>
            </a:extLst>
          </p:cNvPr>
          <p:cNvSpPr/>
          <p:nvPr/>
        </p:nvSpPr>
        <p:spPr>
          <a:xfrm>
            <a:off x="6402154" y="1671845"/>
            <a:ext cx="1675732" cy="1675732"/>
          </a:xfrm>
          <a:prstGeom prst="ellipse">
            <a:avLst/>
          </a:prstGeom>
          <a:noFill/>
          <a:ln w="76200">
            <a:solidFill>
              <a:srgbClr val="00B05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600">
                <a:solidFill>
                  <a:schemeClr val="tx1"/>
                </a:solidFill>
                <a:effectLst/>
                <a:ea typeface="Tahoma" panose="020B0604030504040204" pitchFamily="34" charset="0"/>
                <a:cs typeface="Tahoma" panose="020B0604030504040204" pitchFamily="34" charset="0"/>
              </a:rPr>
              <a:t>Address a particular need in a community</a:t>
            </a:r>
            <a:endParaRPr lang="en-GB" sz="1600">
              <a:solidFill>
                <a:schemeClr val="tx1"/>
              </a:solidFill>
            </a:endParaRPr>
          </a:p>
        </p:txBody>
      </p:sp>
      <p:sp>
        <p:nvSpPr>
          <p:cNvPr id="30" name="Oval 29">
            <a:extLst>
              <a:ext uri="{FF2B5EF4-FFF2-40B4-BE49-F238E27FC236}">
                <a16:creationId xmlns:a16="http://schemas.microsoft.com/office/drawing/2014/main" id="{762FF0FF-EB4F-4E14-BC93-8225DA33E15F}"/>
              </a:ext>
            </a:extLst>
          </p:cNvPr>
          <p:cNvSpPr/>
          <p:nvPr/>
        </p:nvSpPr>
        <p:spPr>
          <a:xfrm>
            <a:off x="10296599" y="1519482"/>
            <a:ext cx="1808657" cy="1808657"/>
          </a:xfrm>
          <a:prstGeom prst="ellipse">
            <a:avLst/>
          </a:prstGeom>
          <a:noFill/>
          <a:ln w="76200">
            <a:solidFill>
              <a:srgbClr val="7030A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600">
                <a:solidFill>
                  <a:schemeClr val="tx1"/>
                </a:solidFill>
                <a:ea typeface="Tahoma" panose="020B0604030504040204" pitchFamily="34" charset="0"/>
                <a:cs typeface="Tahoma" panose="020B0604030504040204" pitchFamily="34" charset="0"/>
              </a:rPr>
              <a:t>S</a:t>
            </a:r>
            <a:r>
              <a:rPr lang="en-GB" sz="1600">
                <a:solidFill>
                  <a:schemeClr val="tx1"/>
                </a:solidFill>
                <a:effectLst/>
                <a:ea typeface="Tahoma" panose="020B0604030504040204" pitchFamily="34" charset="0"/>
                <a:cs typeface="Tahoma" panose="020B0604030504040204" pitchFamily="34" charset="0"/>
              </a:rPr>
              <a:t>trengthen community voice and collaboration</a:t>
            </a:r>
            <a:endParaRPr lang="en-GB" sz="1600">
              <a:solidFill>
                <a:schemeClr val="tx1"/>
              </a:solidFill>
            </a:endParaRPr>
          </a:p>
        </p:txBody>
      </p:sp>
      <p:sp>
        <p:nvSpPr>
          <p:cNvPr id="34" name="Oval 33">
            <a:extLst>
              <a:ext uri="{FF2B5EF4-FFF2-40B4-BE49-F238E27FC236}">
                <a16:creationId xmlns:a16="http://schemas.microsoft.com/office/drawing/2014/main" id="{5CAD4825-423F-4E1F-A52C-38566DE068C9}"/>
              </a:ext>
            </a:extLst>
          </p:cNvPr>
          <p:cNvSpPr/>
          <p:nvPr/>
        </p:nvSpPr>
        <p:spPr>
          <a:xfrm>
            <a:off x="8217215" y="1499204"/>
            <a:ext cx="1963867" cy="1963867"/>
          </a:xfrm>
          <a:prstGeom prst="ellipse">
            <a:avLst/>
          </a:prstGeom>
          <a:noFill/>
          <a:ln w="76200">
            <a:solidFill>
              <a:srgbClr val="FF000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600">
                <a:solidFill>
                  <a:schemeClr val="tx1"/>
                </a:solidFill>
                <a:ea typeface="Tahoma" panose="020B0604030504040204" pitchFamily="34" charset="0"/>
                <a:cs typeface="Tahoma" panose="020B0604030504040204" pitchFamily="34" charset="0"/>
              </a:rPr>
              <a:t>R</a:t>
            </a:r>
            <a:r>
              <a:rPr lang="en-GB" sz="1600">
                <a:solidFill>
                  <a:schemeClr val="tx1"/>
                </a:solidFill>
                <a:effectLst/>
                <a:ea typeface="Tahoma" panose="020B0604030504040204" pitchFamily="34" charset="0"/>
                <a:cs typeface="Tahoma" panose="020B0604030504040204" pitchFamily="34" charset="0"/>
              </a:rPr>
              <a:t>aise awareness of positive mental health and wellbeing</a:t>
            </a:r>
            <a:endParaRPr lang="en-GB" sz="1600">
              <a:solidFill>
                <a:schemeClr val="tx1"/>
              </a:solidFill>
            </a:endParaRPr>
          </a:p>
        </p:txBody>
      </p:sp>
      <p:sp>
        <p:nvSpPr>
          <p:cNvPr id="37" name="TextBox 36">
            <a:extLst>
              <a:ext uri="{FF2B5EF4-FFF2-40B4-BE49-F238E27FC236}">
                <a16:creationId xmlns:a16="http://schemas.microsoft.com/office/drawing/2014/main" id="{D755D202-94EE-4E64-B669-B56B8C2EA92C}"/>
              </a:ext>
            </a:extLst>
          </p:cNvPr>
          <p:cNvSpPr txBox="1"/>
          <p:nvPr/>
        </p:nvSpPr>
        <p:spPr>
          <a:xfrm>
            <a:off x="4267822" y="3461206"/>
            <a:ext cx="6097464" cy="982961"/>
          </a:xfrm>
          <a:prstGeom prst="rect">
            <a:avLst/>
          </a:prstGeom>
          <a:noFill/>
        </p:spPr>
        <p:txBody>
          <a:bodyPr wrap="square" lIns="91440" tIns="45720" rIns="91440" bIns="45720" anchor="t">
            <a:spAutoFit/>
          </a:bodyPr>
          <a:lstStyle/>
          <a:p>
            <a:pPr marL="0" indent="0">
              <a:lnSpc>
                <a:spcPct val="150000"/>
              </a:lnSpc>
              <a:spcAft>
                <a:spcPts val="800"/>
              </a:spcAft>
              <a:buNone/>
            </a:pPr>
            <a:r>
              <a:rPr lang="en-GB" sz="1800" b="1" dirty="0">
                <a:effectLst/>
                <a:ea typeface="Tahoma"/>
                <a:cs typeface="Tahoma"/>
              </a:rPr>
              <a:t>OR</a:t>
            </a:r>
            <a:endParaRPr lang="en-GB" sz="1800" dirty="0">
              <a:effectLst/>
              <a:ea typeface="Tahoma"/>
              <a:cs typeface="Tahoma"/>
            </a:endParaRPr>
          </a:p>
          <a:p>
            <a:pPr marL="0" lvl="0" indent="0">
              <a:lnSpc>
                <a:spcPct val="150000"/>
              </a:lnSpc>
              <a:buNone/>
            </a:pPr>
            <a:r>
              <a:rPr lang="en-GB" sz="1800" b="1" spc="25" dirty="0">
                <a:effectLst/>
                <a:ea typeface="Tahoma"/>
                <a:cs typeface="Tahoma"/>
              </a:rPr>
              <a:t>2) Improving access and uptake of health services</a:t>
            </a:r>
            <a:endParaRPr lang="en-GB" sz="1800" spc="25" dirty="0">
              <a:effectLst/>
              <a:ea typeface="Tahoma"/>
              <a:cs typeface="Tahoma"/>
            </a:endParaRPr>
          </a:p>
        </p:txBody>
      </p:sp>
      <p:sp>
        <p:nvSpPr>
          <p:cNvPr id="8" name="TextBox 7">
            <a:extLst>
              <a:ext uri="{FF2B5EF4-FFF2-40B4-BE49-F238E27FC236}">
                <a16:creationId xmlns:a16="http://schemas.microsoft.com/office/drawing/2014/main" id="{4CDFEC8E-7643-4500-A999-4317B06D1093}"/>
              </a:ext>
            </a:extLst>
          </p:cNvPr>
          <p:cNvSpPr txBox="1"/>
          <p:nvPr/>
        </p:nvSpPr>
        <p:spPr>
          <a:xfrm>
            <a:off x="3968353" y="1051321"/>
            <a:ext cx="542210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b="1" dirty="0"/>
              <a:t>1) Improving mental health and wellbeing</a:t>
            </a:r>
            <a:endParaRPr lang="en-US" dirty="0"/>
          </a:p>
        </p:txBody>
      </p:sp>
      <p:sp>
        <p:nvSpPr>
          <p:cNvPr id="11" name="TextBox 10">
            <a:extLst>
              <a:ext uri="{FF2B5EF4-FFF2-40B4-BE49-F238E27FC236}">
                <a16:creationId xmlns:a16="http://schemas.microsoft.com/office/drawing/2014/main" id="{6575D337-49DB-415F-BBB4-DD4700B512E7}"/>
              </a:ext>
            </a:extLst>
          </p:cNvPr>
          <p:cNvSpPr txBox="1"/>
          <p:nvPr/>
        </p:nvSpPr>
        <p:spPr>
          <a:xfrm>
            <a:off x="3819525" y="45243"/>
            <a:ext cx="7243761"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b="1" dirty="0">
                <a:cs typeface="Calibri"/>
              </a:rPr>
              <a:t>To reach people that are at risk of unfair health differences and have been disproportionately affected by the impacts of the pandemic, your community project will benefit them by either: </a:t>
            </a:r>
            <a:endParaRPr lang="en-US" b="1" dirty="0"/>
          </a:p>
        </p:txBody>
      </p:sp>
    </p:spTree>
    <p:extLst>
      <p:ext uri="{BB962C8B-B14F-4D97-AF65-F5344CB8AC3E}">
        <p14:creationId xmlns:p14="http://schemas.microsoft.com/office/powerpoint/2010/main" val="278104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fade">
                                      <p:cBhvr>
                                        <p:cTn id="12" dur="500"/>
                                        <p:tgtEl>
                                          <p:spTgt spid="2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fade">
                                      <p:cBhvr>
                                        <p:cTn id="17" dur="500"/>
                                        <p:tgtEl>
                                          <p:spTgt spid="2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fade">
                                      <p:cBhvr>
                                        <p:cTn id="22" dur="500"/>
                                        <p:tgtEl>
                                          <p:spTgt spid="3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fade">
                                      <p:cBhvr>
                                        <p:cTn id="27" dur="500"/>
                                        <p:tgtEl>
                                          <p:spTgt spid="3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7"/>
                                        </p:tgtEl>
                                        <p:attrNameLst>
                                          <p:attrName>style.visibility</p:attrName>
                                        </p:attrNameLst>
                                      </p:cBhvr>
                                      <p:to>
                                        <p:strVal val="visible"/>
                                      </p:to>
                                    </p:set>
                                    <p:animEffect transition="in" filter="fade">
                                      <p:cBhvr>
                                        <p:cTn id="32" dur="500"/>
                                        <p:tgtEl>
                                          <p:spTgt spid="3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fade">
                                      <p:cBhvr>
                                        <p:cTn id="37" dur="500"/>
                                        <p:tgtEl>
                                          <p:spTgt spid="23"/>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fade">
                                      <p:cBhvr>
                                        <p:cTn id="42" dur="500"/>
                                        <p:tgtEl>
                                          <p:spTgt spid="4"/>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fade">
                                      <p:cBhvr>
                                        <p:cTn id="4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3" grpId="0" animBg="1"/>
      <p:bldP spid="24" grpId="0" animBg="1"/>
      <p:bldP spid="25" grpId="0" animBg="1"/>
      <p:bldP spid="26" grpId="0" animBg="1"/>
      <p:bldP spid="30" grpId="0" animBg="1"/>
      <p:bldP spid="34" grpId="0" animBg="1"/>
      <p:bldP spid="37"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28EBF4-E4A8-4D44-9943-395D6CBE81A6}"/>
              </a:ext>
            </a:extLst>
          </p:cNvPr>
          <p:cNvSpPr>
            <a:spLocks noGrp="1"/>
          </p:cNvSpPr>
          <p:nvPr>
            <p:ph type="title"/>
          </p:nvPr>
        </p:nvSpPr>
        <p:spPr>
          <a:xfrm>
            <a:off x="686834" y="1153572"/>
            <a:ext cx="3200400" cy="4461163"/>
          </a:xfrm>
        </p:spPr>
        <p:txBody>
          <a:bodyPr>
            <a:normAutofit/>
          </a:bodyPr>
          <a:lstStyle/>
          <a:p>
            <a:r>
              <a:rPr lang="en-GB">
                <a:solidFill>
                  <a:srgbClr val="FFFFFF"/>
                </a:solidFill>
                <a:latin typeface="+mn-lt"/>
                <a:ea typeface="Tahoma" panose="020B0604030504040204" pitchFamily="34" charset="0"/>
                <a:cs typeface="Tahoma" panose="020B0604030504040204" pitchFamily="34" charset="0"/>
              </a:rPr>
              <a:t>Who can apply?</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B961397-9DCE-4E0B-8B52-65FED40472EC}"/>
              </a:ext>
            </a:extLst>
          </p:cNvPr>
          <p:cNvSpPr>
            <a:spLocks noGrp="1"/>
          </p:cNvSpPr>
          <p:nvPr>
            <p:ph idx="1"/>
          </p:nvPr>
        </p:nvSpPr>
        <p:spPr>
          <a:xfrm>
            <a:off x="4447308" y="591344"/>
            <a:ext cx="6906491" cy="5585619"/>
          </a:xfrm>
        </p:spPr>
        <p:txBody>
          <a:bodyPr anchor="ctr">
            <a:normAutofit/>
          </a:bodyPr>
          <a:lstStyle/>
          <a:p>
            <a:r>
              <a:rPr lang="en-GB" sz="2000" dirty="0">
                <a:ea typeface="Tahoma" panose="020B0604030504040204" pitchFamily="34" charset="0"/>
                <a:cs typeface="Tahoma" panose="020B0604030504040204" pitchFamily="34" charset="0"/>
              </a:rPr>
              <a:t>We are keen to fund </a:t>
            </a:r>
            <a:r>
              <a:rPr lang="en-GB" sz="2000" b="0" i="0" dirty="0">
                <a:effectLst/>
                <a:ea typeface="Tahoma" panose="020B0604030504040204" pitchFamily="34" charset="0"/>
                <a:cs typeface="Tahoma" panose="020B0604030504040204" pitchFamily="34" charset="0"/>
              </a:rPr>
              <a:t>smaller grassroots groups who have less experience accessing funding</a:t>
            </a:r>
            <a:r>
              <a:rPr lang="en-GB" sz="2000" dirty="0">
                <a:ea typeface="Tahoma" panose="020B0604030504040204" pitchFamily="34" charset="0"/>
                <a:cs typeface="Tahoma" panose="020B0604030504040204" pitchFamily="34" charset="0"/>
              </a:rPr>
              <a:t>. </a:t>
            </a:r>
            <a:r>
              <a:rPr lang="en-GB" sz="2000" dirty="0">
                <a:effectLst/>
                <a:ea typeface="Tahoma" panose="020B0604030504040204" pitchFamily="34" charset="0"/>
                <a:cs typeface="Tahoma" panose="020B0604030504040204" pitchFamily="34" charset="0"/>
              </a:rPr>
              <a:t> We encourage these individuals or groups to apply for between £1000 and £5000, with the support of a sponsor organisation.</a:t>
            </a:r>
            <a:endParaRPr lang="en-GB" sz="2000" dirty="0">
              <a:ea typeface="Tahoma" panose="020B0604030504040204" pitchFamily="34" charset="0"/>
              <a:cs typeface="Tahoma" panose="020B0604030504040204" pitchFamily="34" charset="0"/>
            </a:endParaRPr>
          </a:p>
          <a:p>
            <a:pPr>
              <a:spcAft>
                <a:spcPts val="800"/>
              </a:spcAft>
            </a:pPr>
            <a:r>
              <a:rPr lang="en-GB" sz="2000" dirty="0">
                <a:ea typeface="Tahoma" panose="020B0604030504040204" pitchFamily="34" charset="0"/>
                <a:cs typeface="Tahoma" panose="020B0604030504040204" pitchFamily="34" charset="0"/>
              </a:rPr>
              <a:t>Partnership bids can apply for grants of up to £15 000.  For example, two organisations applying for up to £10,000 or three organisations applying for up to £15,000. </a:t>
            </a:r>
          </a:p>
          <a:p>
            <a:pPr>
              <a:spcAft>
                <a:spcPts val="800"/>
              </a:spcAft>
            </a:pPr>
            <a:r>
              <a:rPr lang="en-GB" sz="2000" b="0" dirty="0">
                <a:effectLst/>
                <a:ea typeface="Tahoma" panose="020B0604030504040204" pitchFamily="34" charset="0"/>
                <a:cs typeface="Tahoma" panose="020B0604030504040204" pitchFamily="34" charset="0"/>
              </a:rPr>
              <a:t>If you have an annual turnover of £75,000 or less, support with writing a bid is available through RBG.</a:t>
            </a:r>
          </a:p>
          <a:p>
            <a:pPr>
              <a:spcAft>
                <a:spcPts val="800"/>
              </a:spcAft>
            </a:pPr>
            <a:r>
              <a:rPr lang="en-GB" sz="2000" spc="10" dirty="0">
                <a:effectLst/>
                <a:ea typeface="Tahoma" panose="020B0604030504040204" pitchFamily="34" charset="0"/>
                <a:cs typeface="Tahoma" panose="020B0604030504040204" pitchFamily="34" charset="0"/>
              </a:rPr>
              <a:t>Royal Greenwich can only provide funding via a sponsor organisation so </a:t>
            </a:r>
            <a:r>
              <a:rPr lang="en-GB" sz="2000" spc="25" dirty="0">
                <a:effectLst/>
                <a:ea typeface="Tahoma" panose="020B0604030504040204" pitchFamily="34" charset="0"/>
                <a:cs typeface="Tahoma" panose="020B0604030504040204" pitchFamily="34" charset="0"/>
              </a:rPr>
              <a:t>individuals or un-constituted groups applying will need a Sponsor Organisation. Support to find a sponsor will be provided if required.  </a:t>
            </a:r>
            <a:endParaRPr lang="en-GB" sz="2000" dirty="0">
              <a:effectLst/>
              <a:ea typeface="Tahoma" panose="020B0604030504040204" pitchFamily="34" charset="0"/>
              <a:cs typeface="Tahoma" panose="020B0604030504040204" pitchFamily="34" charset="0"/>
            </a:endParaRPr>
          </a:p>
          <a:p>
            <a:pPr marL="0" indent="0">
              <a:buNone/>
            </a:pPr>
            <a:endParaRPr lang="en-GB" sz="2000" dirty="0"/>
          </a:p>
        </p:txBody>
      </p:sp>
    </p:spTree>
    <p:extLst>
      <p:ext uri="{BB962C8B-B14F-4D97-AF65-F5344CB8AC3E}">
        <p14:creationId xmlns:p14="http://schemas.microsoft.com/office/powerpoint/2010/main" val="1883786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9F6EA51-FC93-468B-AA12-BC05DAAB5210}"/>
              </a:ext>
            </a:extLst>
          </p:cNvPr>
          <p:cNvSpPr>
            <a:spLocks noGrp="1"/>
          </p:cNvSpPr>
          <p:nvPr>
            <p:ph type="title"/>
          </p:nvPr>
        </p:nvSpPr>
        <p:spPr>
          <a:xfrm>
            <a:off x="686834" y="1153572"/>
            <a:ext cx="3200400" cy="4461163"/>
          </a:xfrm>
        </p:spPr>
        <p:txBody>
          <a:bodyPr>
            <a:normAutofit/>
          </a:bodyPr>
          <a:lstStyle/>
          <a:p>
            <a:r>
              <a:rPr lang="en-GB">
                <a:solidFill>
                  <a:srgbClr val="FFFFFF"/>
                </a:solidFill>
                <a:latin typeface="+mn-lt"/>
                <a:ea typeface="Tahoma" panose="020B0604030504040204" pitchFamily="34" charset="0"/>
                <a:cs typeface="Tahoma" panose="020B0604030504040204" pitchFamily="34" charset="0"/>
              </a:rPr>
              <a:t>What you can’t apply for</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5996312-8B9D-4BEF-8992-7D147A15FB4B}"/>
              </a:ext>
            </a:extLst>
          </p:cNvPr>
          <p:cNvSpPr>
            <a:spLocks noGrp="1"/>
          </p:cNvSpPr>
          <p:nvPr>
            <p:ph idx="1"/>
          </p:nvPr>
        </p:nvSpPr>
        <p:spPr>
          <a:xfrm>
            <a:off x="4447308" y="591344"/>
            <a:ext cx="6906491" cy="5585619"/>
          </a:xfrm>
        </p:spPr>
        <p:txBody>
          <a:bodyPr anchor="ctr">
            <a:normAutofit fontScale="85000" lnSpcReduction="20000"/>
          </a:bodyPr>
          <a:lstStyle/>
          <a:p>
            <a:r>
              <a:rPr lang="en-GB" sz="2400" dirty="0">
                <a:ea typeface="Tahoma" panose="020B0604030504040204" pitchFamily="34" charset="0"/>
                <a:cs typeface="Tahoma" panose="020B0604030504040204" pitchFamily="34" charset="0"/>
              </a:rPr>
              <a:t>F</a:t>
            </a:r>
            <a:r>
              <a:rPr lang="en-GB" sz="2400" b="0" i="0" dirty="0">
                <a:effectLst/>
                <a:ea typeface="Tahoma" panose="020B0604030504040204" pitchFamily="34" charset="0"/>
                <a:cs typeface="Tahoma" panose="020B0604030504040204" pitchFamily="34" charset="0"/>
              </a:rPr>
              <a:t>unding the running costs of your group or organisation (for example: rent, gas, electricity, water bills and maintenance costs, including maintenance of equipment) </a:t>
            </a:r>
          </a:p>
          <a:p>
            <a:r>
              <a:rPr lang="en-GB" sz="2400" b="0" i="0" dirty="0">
                <a:effectLst/>
                <a:ea typeface="Tahoma" panose="020B0604030504040204" pitchFamily="34" charset="0"/>
                <a:cs typeface="Tahoma" panose="020B0604030504040204" pitchFamily="34" charset="0"/>
              </a:rPr>
              <a:t>Contribution to core or pre-existing salaries (project specific staffing costs, such as tutors engaged for the sole purpose of delivering the project will be considered) </a:t>
            </a:r>
          </a:p>
          <a:p>
            <a:r>
              <a:rPr lang="en-GB" sz="2400" b="0" i="0" dirty="0">
                <a:effectLst/>
                <a:ea typeface="Tahoma" panose="020B0604030504040204" pitchFamily="34" charset="0"/>
                <a:cs typeface="Tahoma" panose="020B0604030504040204" pitchFamily="34" charset="0"/>
              </a:rPr>
              <a:t>Activities that charge a fee to the general public </a:t>
            </a:r>
          </a:p>
          <a:p>
            <a:r>
              <a:rPr lang="en-GB" sz="2400" b="0" i="0" dirty="0">
                <a:effectLst/>
                <a:ea typeface="Tahoma" panose="020B0604030504040204" pitchFamily="34" charset="0"/>
                <a:cs typeface="Tahoma" panose="020B0604030504040204" pitchFamily="34" charset="0"/>
              </a:rPr>
              <a:t>Items which only benefit individuals (for example</a:t>
            </a:r>
            <a:r>
              <a:rPr lang="en-GB" sz="2400" dirty="0">
                <a:ea typeface="Tahoma" panose="020B0604030504040204" pitchFamily="34" charset="0"/>
                <a:cs typeface="Tahoma" panose="020B0604030504040204" pitchFamily="34" charset="0"/>
              </a:rPr>
              <a:t>, </a:t>
            </a:r>
            <a:r>
              <a:rPr lang="en-GB" sz="2400" b="0" i="0" dirty="0">
                <a:effectLst/>
                <a:ea typeface="Tahoma" panose="020B0604030504040204" pitchFamily="34" charset="0"/>
                <a:cs typeface="Tahoma" panose="020B0604030504040204" pitchFamily="34" charset="0"/>
              </a:rPr>
              <a:t>bursaries and equipment that is not shared) </a:t>
            </a:r>
          </a:p>
          <a:p>
            <a:r>
              <a:rPr lang="en-GB" sz="2400" b="0" i="0" dirty="0">
                <a:effectLst/>
                <a:ea typeface="Tahoma" panose="020B0604030504040204" pitchFamily="34" charset="0"/>
                <a:cs typeface="Tahoma" panose="020B0604030504040204" pitchFamily="34" charset="0"/>
              </a:rPr>
              <a:t>Activities promoting political activities or religious belief </a:t>
            </a:r>
          </a:p>
          <a:p>
            <a:r>
              <a:rPr lang="en-GB" sz="2400" b="0" i="0" dirty="0">
                <a:effectLst/>
                <a:ea typeface="Tahoma" panose="020B0604030504040204" pitchFamily="34" charset="0"/>
                <a:cs typeface="Tahoma" panose="020B0604030504040204" pitchFamily="34" charset="0"/>
              </a:rPr>
              <a:t>Fundraising activities </a:t>
            </a:r>
          </a:p>
          <a:p>
            <a:pPr>
              <a:lnSpc>
                <a:spcPct val="120000"/>
              </a:lnSpc>
              <a:spcAft>
                <a:spcPts val="800"/>
              </a:spcAft>
              <a:tabLst>
                <a:tab pos="457200" algn="l"/>
              </a:tabLst>
            </a:pPr>
            <a:r>
              <a:rPr lang="en-GB" sz="2400" dirty="0">
                <a:solidFill>
                  <a:srgbClr val="201F1E"/>
                </a:solidFill>
                <a:effectLst/>
                <a:ea typeface="Calibri" panose="020F0502020204030204" pitchFamily="34" charset="0"/>
                <a:cs typeface="Calibri" panose="020F0502020204030204" pitchFamily="34" charset="0"/>
              </a:rPr>
              <a:t>Activity that has already happened.  Funding cannot be used retrospectively to pay for things that have already been delivered, however you can use it to fund further provision of activities you have delivered previously</a:t>
            </a:r>
            <a:r>
              <a:rPr lang="en-GB" sz="2400" dirty="0">
                <a:effectLst/>
                <a:ea typeface="Calibri" panose="020F0502020204030204" pitchFamily="34" charset="0"/>
                <a:cs typeface="Times New Roman" panose="02020603050405020304" pitchFamily="18" charset="0"/>
              </a:rPr>
              <a:t>.</a:t>
            </a:r>
          </a:p>
          <a:p>
            <a:r>
              <a:rPr lang="en-GB" sz="2400" dirty="0">
                <a:ea typeface="Tahoma" panose="020B0604030504040204" pitchFamily="34" charset="0"/>
                <a:cs typeface="Tahoma" panose="020B0604030504040204" pitchFamily="34" charset="0"/>
              </a:rPr>
              <a:t>Extending activity that is already funded through contracts by RBG.</a:t>
            </a:r>
          </a:p>
          <a:p>
            <a:pPr marL="0" indent="0">
              <a:buNone/>
            </a:pPr>
            <a:endParaRPr lang="en-GB"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0347131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DC096EAD2AEA94AAFA429E302858C6A" ma:contentTypeVersion="6" ma:contentTypeDescription="Create a new document." ma:contentTypeScope="" ma:versionID="4fdce72459ed9f3eb3959a26b6697067">
  <xsd:schema xmlns:xsd="http://www.w3.org/2001/XMLSchema" xmlns:xs="http://www.w3.org/2001/XMLSchema" xmlns:p="http://schemas.microsoft.com/office/2006/metadata/properties" xmlns:ns2="bfd354fd-c58f-4b65-9456-7d6d3bb1fd88" xmlns:ns3="a25591e7-b3ad-4b2e-abd8-1bb702b0c6f1" targetNamespace="http://schemas.microsoft.com/office/2006/metadata/properties" ma:root="true" ma:fieldsID="148107f8f68ce0ba1e88837590e1be38" ns2:_="" ns3:_="">
    <xsd:import namespace="bfd354fd-c58f-4b65-9456-7d6d3bb1fd88"/>
    <xsd:import namespace="a25591e7-b3ad-4b2e-abd8-1bb702b0c6f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d354fd-c58f-4b65-9456-7d6d3bb1fd8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25591e7-b3ad-4b2e-abd8-1bb702b0c6f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a25591e7-b3ad-4b2e-abd8-1bb702b0c6f1">
      <UserInfo>
        <DisplayName>Alexia Fergus</DisplayName>
        <AccountId>14</AccountId>
        <AccountType/>
      </UserInfo>
      <UserInfo>
        <DisplayName>Robin Clarke</DisplayName>
        <AccountId>22</AccountId>
        <AccountType/>
      </UserInfo>
      <UserInfo>
        <DisplayName>Victoria Smith</DisplayName>
        <AccountId>19</AccountId>
        <AccountType/>
      </UserInfo>
      <UserInfo>
        <DisplayName>Aideen Silke</DisplayName>
        <AccountId>21</AccountId>
        <AccountType/>
      </UserInfo>
      <UserInfo>
        <DisplayName>Andrew Muckle</DisplayName>
        <AccountId>7</AccountId>
        <AccountType/>
      </UserInfo>
      <UserInfo>
        <DisplayName>Gail Rigby</DisplayName>
        <AccountId>18</AccountId>
        <AccountType/>
      </UserInfo>
    </SharedWithUsers>
  </documentManagement>
</p:properties>
</file>

<file path=customXml/itemProps1.xml><?xml version="1.0" encoding="utf-8"?>
<ds:datastoreItem xmlns:ds="http://schemas.openxmlformats.org/officeDocument/2006/customXml" ds:itemID="{B29779B4-DB3D-4EDA-ADCC-D501755E4114}">
  <ds:schemaRefs>
    <ds:schemaRef ds:uri="http://schemas.microsoft.com/sharepoint/v3/contenttype/forms"/>
  </ds:schemaRefs>
</ds:datastoreItem>
</file>

<file path=customXml/itemProps2.xml><?xml version="1.0" encoding="utf-8"?>
<ds:datastoreItem xmlns:ds="http://schemas.openxmlformats.org/officeDocument/2006/customXml" ds:itemID="{21A550F8-885E-4692-BB9F-A36033F9D1D6}">
  <ds:schemaRefs>
    <ds:schemaRef ds:uri="a25591e7-b3ad-4b2e-abd8-1bb702b0c6f1"/>
    <ds:schemaRef ds:uri="bfd354fd-c58f-4b65-9456-7d6d3bb1fd8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80347A1F-9623-4B81-B701-939265102237}">
  <ds:schemaRefs>
    <ds:schemaRef ds:uri="a25591e7-b3ad-4b2e-abd8-1bb702b0c6f1"/>
    <ds:schemaRef ds:uri="bfd354fd-c58f-4b65-9456-7d6d3bb1fd8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1776</Words>
  <Application>Microsoft Office PowerPoint</Application>
  <PresentationFormat>Widescreen</PresentationFormat>
  <Paragraphs>116</Paragraphs>
  <Slides>15</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Arial</vt:lpstr>
      <vt:lpstr>Calibri</vt:lpstr>
      <vt:lpstr>Calibri Light</vt:lpstr>
      <vt:lpstr>Roboto</vt:lpstr>
      <vt:lpstr>Symbol</vt:lpstr>
      <vt:lpstr>Tahoma</vt:lpstr>
      <vt:lpstr>Times New Roman</vt:lpstr>
      <vt:lpstr>Wingdings</vt:lpstr>
      <vt:lpstr>Office Theme</vt:lpstr>
      <vt:lpstr>Royal Greenwich Community Innovation Grants</vt:lpstr>
      <vt:lpstr>Welcome and Introductions</vt:lpstr>
      <vt:lpstr>Ground rules</vt:lpstr>
      <vt:lpstr>Agenda for today</vt:lpstr>
      <vt:lpstr>Background</vt:lpstr>
      <vt:lpstr>New funding – Community Innovation Grants</vt:lpstr>
      <vt:lpstr>What’s the funding for?</vt:lpstr>
      <vt:lpstr>Who can apply?</vt:lpstr>
      <vt:lpstr>What you can’t apply for</vt:lpstr>
      <vt:lpstr>Due Diligence</vt:lpstr>
      <vt:lpstr>How to apply?</vt:lpstr>
      <vt:lpstr>Evaluation of bids</vt:lpstr>
      <vt:lpstr>Timeline</vt:lpstr>
      <vt:lpstr>Question and Answer session</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Innovation Grants</dc:title>
  <dc:creator>Alexia Fergus</dc:creator>
  <cp:lastModifiedBy>Alexia Fergus</cp:lastModifiedBy>
  <cp:revision>149</cp:revision>
  <dcterms:created xsi:type="dcterms:W3CDTF">2021-12-07T16:54:39Z</dcterms:created>
  <dcterms:modified xsi:type="dcterms:W3CDTF">2022-02-07T12:42:23Z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0x010100BDC096EAD2AEA94AAFA429E302858C6A</vt:lpwstr>
  </property>
</Properties>
</file>